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4.xml" ContentType="application/vnd.openxmlformats-officedocument.presentationml.tags+xml"/>
  <Override PartName="/ppt/notesSlides/notesSlide2.xml" ContentType="application/vnd.openxmlformats-officedocument.presentationml.notesSlide+xml"/>
  <Override PartName="/ppt/tags/tag55.xml" ContentType="application/vnd.openxmlformats-officedocument.presentationml.tags+xml"/>
  <Override PartName="/ppt/notesSlides/notesSlide3.xml" ContentType="application/vnd.openxmlformats-officedocument.presentationml.notesSlide+xml"/>
  <Override PartName="/ppt/tags/tag56.xml" ContentType="application/vnd.openxmlformats-officedocument.presentationml.tags+xml"/>
  <Override PartName="/ppt/notesSlides/notesSlide4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5.xml" ContentType="application/vnd.openxmlformats-officedocument.presentationml.notesSlide+xml"/>
  <Override PartName="/ppt/tags/tag62.xml" ContentType="application/vnd.openxmlformats-officedocument.presentationml.tags+xml"/>
  <Override PartName="/ppt/notesSlides/notesSlide6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6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7" r:id="rId3"/>
    <p:sldId id="350" r:id="rId4"/>
    <p:sldId id="356" r:id="rId5"/>
    <p:sldId id="351" r:id="rId6"/>
    <p:sldId id="354" r:id="rId7"/>
    <p:sldId id="355" r:id="rId8"/>
    <p:sldId id="348" r:id="rId9"/>
    <p:sldId id="349" r:id="rId10"/>
  </p:sldIdLst>
  <p:sldSz cx="8961438" cy="6721475"/>
  <p:notesSz cx="6797675" cy="9926638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71">
          <p15:clr>
            <a:srgbClr val="A4A3A4"/>
          </p15:clr>
        </p15:guide>
        <p15:guide id="2" pos="5571">
          <p15:clr>
            <a:srgbClr val="A4A3A4"/>
          </p15:clr>
        </p15:guide>
        <p15:guide id="3" pos="55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F2A0F"/>
    <a:srgbClr val="E94411"/>
    <a:srgbClr val="5CBBF6"/>
    <a:srgbClr val="71C4F7"/>
    <a:srgbClr val="60BDF6"/>
    <a:srgbClr val="6AD46F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99712" autoAdjust="0"/>
  </p:normalViewPr>
  <p:slideViewPr>
    <p:cSldViewPr snapToGrid="0">
      <p:cViewPr varScale="1">
        <p:scale>
          <a:sx n="83" d="100"/>
          <a:sy n="83" d="100"/>
        </p:scale>
        <p:origin x="1224" y="78"/>
      </p:cViewPr>
      <p:guideLst>
        <p:guide orient="horz" pos="3471"/>
        <p:guide pos="5571"/>
        <p:guide pos="5509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08" y="-11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9841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90538" y="622300"/>
            <a:ext cx="5822950" cy="436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71488" y="5334000"/>
            <a:ext cx="5861050" cy="1222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1075" y="9548813"/>
            <a:ext cx="271463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98B290D-FDAC-406B-969E-963070514F2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32538" y="111125"/>
            <a:ext cx="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 dirty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999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xfrm>
            <a:off x="533400" y="5334000"/>
            <a:ext cx="57912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246813" y="9545638"/>
            <a:ext cx="85725" cy="185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D79DCB9-4A06-4F64-B25C-9D863581E5CC}" type="slidenum">
              <a:rPr lang="fr-FR" altLang="fr-FR" sz="1200"/>
              <a:pPr/>
              <a:t>0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xfrm>
            <a:off x="471488" y="5334000"/>
            <a:ext cx="5861050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29028" name="Slide Number Placeholder 3"/>
          <p:cNvSpPr txBox="1">
            <a:spLocks noGrp="1"/>
          </p:cNvSpPr>
          <p:nvPr/>
        </p:nvSpPr>
        <p:spPr bwMode="auto">
          <a:xfrm>
            <a:off x="6246813" y="9545638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B779644-D766-4200-8C24-F6A5845B85BF}" type="slidenum">
              <a:rPr lang="fr-FR" altLang="fr-FR" sz="1200"/>
              <a:pPr algn="r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xfrm>
            <a:off x="471488" y="5334000"/>
            <a:ext cx="5861050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29028" name="Slide Number Placeholder 3"/>
          <p:cNvSpPr txBox="1">
            <a:spLocks noGrp="1"/>
          </p:cNvSpPr>
          <p:nvPr/>
        </p:nvSpPr>
        <p:spPr bwMode="auto">
          <a:xfrm>
            <a:off x="6246813" y="9545638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B779644-D766-4200-8C24-F6A5845B85BF}" type="slidenum">
              <a:rPr lang="fr-FR" altLang="fr-FR" sz="1200"/>
              <a:pPr algn="r"/>
              <a:t>2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xfrm>
            <a:off x="471488" y="5334000"/>
            <a:ext cx="5861050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31076" name="Slide Number Placeholder 3"/>
          <p:cNvSpPr txBox="1">
            <a:spLocks noGrp="1"/>
          </p:cNvSpPr>
          <p:nvPr/>
        </p:nvSpPr>
        <p:spPr bwMode="auto">
          <a:xfrm>
            <a:off x="6248400" y="9547225"/>
            <a:ext cx="841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CCDD4853-EE5A-4AB8-8844-B8F573E23B63}" type="slidenum">
              <a:rPr lang="fr-FR" altLang="fr-FR" sz="1200"/>
              <a:pPr algn="r"/>
              <a:t>5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xfrm>
            <a:off x="471488" y="5334000"/>
            <a:ext cx="5861050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33124" name="Slide Number Placeholder 3"/>
          <p:cNvSpPr txBox="1">
            <a:spLocks noGrp="1"/>
          </p:cNvSpPr>
          <p:nvPr/>
        </p:nvSpPr>
        <p:spPr bwMode="auto">
          <a:xfrm>
            <a:off x="6248400" y="9547225"/>
            <a:ext cx="841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4F98A30-A36F-4A89-B3B5-53AC324033AB}" type="slidenum">
              <a:rPr lang="fr-FR" altLang="fr-FR" sz="1200"/>
              <a:pPr algn="r"/>
              <a:t>6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xfrm>
            <a:off x="471488" y="5334000"/>
            <a:ext cx="5861050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31076" name="Slide Number Placeholder 3"/>
          <p:cNvSpPr txBox="1">
            <a:spLocks noGrp="1"/>
          </p:cNvSpPr>
          <p:nvPr/>
        </p:nvSpPr>
        <p:spPr bwMode="auto">
          <a:xfrm>
            <a:off x="6248400" y="9547225"/>
            <a:ext cx="841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CCDD4853-EE5A-4AB8-8844-B8F573E23B63}" type="slidenum">
              <a:rPr lang="fr-FR" altLang="fr-FR" sz="1200"/>
              <a:pPr algn="r"/>
              <a:t>7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xfrm>
            <a:off x="471488" y="5334000"/>
            <a:ext cx="5861050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33124" name="Slide Number Placeholder 3"/>
          <p:cNvSpPr txBox="1">
            <a:spLocks noGrp="1"/>
          </p:cNvSpPr>
          <p:nvPr/>
        </p:nvSpPr>
        <p:spPr bwMode="auto">
          <a:xfrm>
            <a:off x="6248400" y="9547225"/>
            <a:ext cx="841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4F98A30-A36F-4A89-B3B5-53AC324033AB}" type="slidenum">
              <a:rPr lang="fr-FR" altLang="fr-FR" sz="1200"/>
              <a:pPr algn="r"/>
              <a:t>8</a:t>
            </a:fld>
            <a:endParaRPr lang="fr-FR" altLang="fr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tags" Target="../tags/tag38.xml"/><Relationship Id="rId26" Type="http://schemas.openxmlformats.org/officeDocument/2006/relationships/tags" Target="../tags/tag46.xml"/><Relationship Id="rId3" Type="http://schemas.openxmlformats.org/officeDocument/2006/relationships/tags" Target="../tags/tag23.xml"/><Relationship Id="rId21" Type="http://schemas.openxmlformats.org/officeDocument/2006/relationships/tags" Target="../tags/tag41.xml"/><Relationship Id="rId34" Type="http://schemas.openxmlformats.org/officeDocument/2006/relationships/slideMaster" Target="../slideMasters/slideMaster1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tags" Target="../tags/tag37.xml"/><Relationship Id="rId25" Type="http://schemas.openxmlformats.org/officeDocument/2006/relationships/tags" Target="../tags/tag45.xml"/><Relationship Id="rId33" Type="http://schemas.openxmlformats.org/officeDocument/2006/relationships/tags" Target="../tags/tag53.xml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tags" Target="../tags/tag40.xml"/><Relationship Id="rId29" Type="http://schemas.openxmlformats.org/officeDocument/2006/relationships/tags" Target="../tags/tag49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24" Type="http://schemas.openxmlformats.org/officeDocument/2006/relationships/tags" Target="../tags/tag44.xml"/><Relationship Id="rId32" Type="http://schemas.openxmlformats.org/officeDocument/2006/relationships/tags" Target="../tags/tag52.xm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23" Type="http://schemas.openxmlformats.org/officeDocument/2006/relationships/tags" Target="../tags/tag43.xml"/><Relationship Id="rId28" Type="http://schemas.openxmlformats.org/officeDocument/2006/relationships/tags" Target="../tags/tag48.xml"/><Relationship Id="rId36" Type="http://schemas.openxmlformats.org/officeDocument/2006/relationships/image" Target="../media/image1.emf"/><Relationship Id="rId10" Type="http://schemas.openxmlformats.org/officeDocument/2006/relationships/tags" Target="../tags/tag30.xml"/><Relationship Id="rId19" Type="http://schemas.openxmlformats.org/officeDocument/2006/relationships/tags" Target="../tags/tag39.xml"/><Relationship Id="rId31" Type="http://schemas.openxmlformats.org/officeDocument/2006/relationships/tags" Target="../tags/tag51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tags" Target="../tags/tag42.xml"/><Relationship Id="rId27" Type="http://schemas.openxmlformats.org/officeDocument/2006/relationships/tags" Target="../tags/tag47.xml"/><Relationship Id="rId30" Type="http://schemas.openxmlformats.org/officeDocument/2006/relationships/tags" Target="../tags/tag50.xml"/><Relationship Id="rId35" Type="http://schemas.openxmlformats.org/officeDocument/2006/relationships/oleObject" Target="../embeddings/oleObject3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4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2"/>
          <p:cNvSpPr/>
          <p:nvPr/>
        </p:nvSpPr>
        <p:spPr bwMode="ltGray">
          <a:xfrm>
            <a:off x="1354138" y="1671638"/>
            <a:ext cx="6497637" cy="2822575"/>
          </a:xfrm>
          <a:prstGeom prst="rect">
            <a:avLst/>
          </a:prstGeom>
          <a:solidFill>
            <a:srgbClr val="F3F3F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6" name="Working Draft Text" hidden="1"/>
          <p:cNvSpPr txBox="1">
            <a:spLocks noChangeArrowheads="1"/>
          </p:cNvSpPr>
          <p:nvPr/>
        </p:nvSpPr>
        <p:spPr bwMode="auto">
          <a:xfrm>
            <a:off x="2127250" y="342900"/>
            <a:ext cx="993775" cy="138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900" b="1" smtClean="0">
                <a:cs typeface="+mn-cs"/>
              </a:rPr>
              <a:t>WORKING DRAFT</a:t>
            </a:r>
            <a:endParaRPr lang="fr-FR" sz="900" b="1" dirty="0" smtClean="0">
              <a:cs typeface="+mn-cs"/>
            </a:endParaRPr>
          </a:p>
        </p:txBody>
      </p:sp>
      <p:sp>
        <p:nvSpPr>
          <p:cNvPr id="7" name="Working Draft" hidden="1"/>
          <p:cNvSpPr txBox="1">
            <a:spLocks noChangeArrowheads="1"/>
          </p:cNvSpPr>
          <p:nvPr/>
        </p:nvSpPr>
        <p:spPr bwMode="auto">
          <a:xfrm>
            <a:off x="2127250" y="498475"/>
            <a:ext cx="2930525" cy="138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smtClean="0">
                <a:cs typeface="+mn-cs"/>
              </a:rPr>
              <a:t>Last Modified 11/03/2014 09:52 Romance Standard Time</a:t>
            </a:r>
            <a:endParaRPr lang="fr-FR" sz="900" dirty="0" smtClean="0">
              <a:cs typeface="+mn-cs"/>
            </a:endParaRPr>
          </a:p>
        </p:txBody>
      </p:sp>
      <p:sp>
        <p:nvSpPr>
          <p:cNvPr id="8" name="Printed" hidden="1"/>
          <p:cNvSpPr txBox="1">
            <a:spLocks noChangeArrowheads="1"/>
          </p:cNvSpPr>
          <p:nvPr/>
        </p:nvSpPr>
        <p:spPr bwMode="auto">
          <a:xfrm>
            <a:off x="2127250" y="655638"/>
            <a:ext cx="2609850" cy="138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smtClean="0">
                <a:cs typeface="+mn-cs"/>
              </a:rPr>
              <a:t>Printed 10/03/2014 18:57 Eastern Standard Time</a:t>
            </a:r>
            <a:endParaRPr lang="fr-FR" sz="900" dirty="0" smtClean="0">
              <a:cs typeface="+mn-cs"/>
            </a:endParaRPr>
          </a:p>
        </p:txBody>
      </p:sp>
      <p:grpSp>
        <p:nvGrpSpPr>
          <p:cNvPr id="9" name="McK Title Elements" hidden="1"/>
          <p:cNvGrpSpPr>
            <a:grpSpLocks/>
          </p:cNvGrpSpPr>
          <p:nvPr/>
        </p:nvGrpSpPr>
        <p:grpSpPr bwMode="auto">
          <a:xfrm>
            <a:off x="2127250" y="3598863"/>
            <a:ext cx="4935538" cy="484187"/>
            <a:chOff x="1663" y="3106"/>
            <a:chExt cx="3109" cy="305"/>
          </a:xfrm>
        </p:grpSpPr>
        <p:sp>
          <p:nvSpPr>
            <p:cNvPr id="10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400" smtClean="0">
                  <a:cs typeface="+mn-cs"/>
                </a:rPr>
                <a:t>Type de document</a:t>
              </a:r>
              <a:endParaRPr lang="fr-FR" sz="1400" dirty="0" smtClean="0">
                <a:cs typeface="+mn-cs"/>
              </a:endParaRPr>
            </a:p>
          </p:txBody>
        </p:sp>
        <p:sp>
          <p:nvSpPr>
            <p:cNvPr id="11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400" smtClean="0">
                  <a:cs typeface="+mn-cs"/>
                </a:rPr>
                <a:t>Date</a:t>
              </a:r>
              <a:endParaRPr lang="fr-FR" sz="1400" dirty="0" smtClean="0">
                <a:cs typeface="+mn-cs"/>
              </a:endParaRPr>
            </a:p>
          </p:txBody>
        </p:sp>
      </p:grpSp>
      <p:sp>
        <p:nvSpPr>
          <p:cNvPr id="12" name="doc id"/>
          <p:cNvSpPr>
            <a:spLocks noChangeArrowheads="1"/>
          </p:cNvSpPr>
          <p:nvPr userDrawn="1"/>
        </p:nvSpPr>
        <p:spPr bwMode="auto">
          <a:xfrm>
            <a:off x="8085138" y="4763"/>
            <a:ext cx="657225" cy="87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fr-FR" sz="6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471322" y="1702713"/>
            <a:ext cx="6018795" cy="430887"/>
          </a:xfrm>
          <a:prstGeom prst="rect">
            <a:avLst/>
          </a:prstGeom>
        </p:spPr>
        <p:txBody>
          <a:bodyPr anchor="t"/>
          <a:lstStyle>
            <a:lvl1pPr>
              <a:defRPr sz="2800" b="0"/>
            </a:lvl1pPr>
          </a:lstStyle>
          <a:p>
            <a:pPr lvl="0"/>
            <a:r>
              <a:rPr lang="fr-FR" noProof="0" smtClean="0"/>
              <a:t>Click to edit Master title style</a:t>
            </a:r>
            <a:endParaRPr lang="fr-FR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71322" y="2758281"/>
            <a:ext cx="6018795" cy="215444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fr-FR" noProof="0" smtClean="0"/>
              <a:t>Click to edit Master subtitle style</a:t>
            </a:r>
            <a:endParaRPr 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7667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11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971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87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3" name="think-cell Slide" r:id="rId35" imgW="360" imgH="360" progId="">
                  <p:embed/>
                </p:oleObj>
              </mc:Choice>
              <mc:Fallback>
                <p:oleObj name="think-cell Slide" r:id="rId35" imgW="360" imgH="360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0175" y="95250"/>
            <a:ext cx="8702675" cy="908050"/>
          </a:xfrm>
          <a:prstGeom prst="rect">
            <a:avLst/>
          </a:prstGeom>
          <a:solidFill>
            <a:srgbClr val="F3F3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cs typeface="Arial"/>
            </a:endParaRPr>
          </a:p>
        </p:txBody>
      </p:sp>
      <p:sp>
        <p:nvSpPr>
          <p:cNvPr id="9" name="doc id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85138" y="4763"/>
            <a:ext cx="657225" cy="87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fr-FR" sz="6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" name="Working Draft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rot="5400000">
            <a:off x="7909719" y="2636044"/>
            <a:ext cx="1963737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+mn-cs"/>
              </a:rPr>
              <a:t>Last Modified 11/03/2014 09:52 Romance Standard Time</a:t>
            </a:r>
            <a:endParaRPr lang="fr-FR" dirty="0" smtClean="0">
              <a:cs typeface="+mn-cs"/>
            </a:endParaRPr>
          </a:p>
        </p:txBody>
      </p:sp>
      <p:sp>
        <p:nvSpPr>
          <p:cNvPr id="11" name="Printed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8016875" y="4810125"/>
            <a:ext cx="1749425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+mn-cs"/>
              </a:rPr>
              <a:t>Printed 10/03/2014 18:57 Eastern Standard Time</a:t>
            </a:r>
            <a:endParaRPr lang="fr-FR" dirty="0" smtClean="0">
              <a:cs typeface="+mn-cs"/>
            </a:endParaRPr>
          </a:p>
        </p:txBody>
      </p:sp>
      <p:sp>
        <p:nvSpPr>
          <p:cNvPr id="12" name="McK 1. On-page tracker" hidden="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9075" y="111125"/>
            <a:ext cx="73501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fr-FR" sz="1200">
                <a:solidFill>
                  <a:srgbClr val="808080"/>
                </a:solidFill>
                <a:latin typeface="+mn-lt"/>
                <a:cs typeface="+mn-cs"/>
              </a:rPr>
              <a:t>TRACKER</a:t>
            </a:r>
            <a:endParaRPr lang="fr-FR" sz="1200" dirty="0">
              <a:solidFill>
                <a:srgbClr val="808080"/>
              </a:solidFill>
              <a:latin typeface="+mn-lt"/>
              <a:cs typeface="+mn-cs"/>
            </a:endParaRPr>
          </a:p>
        </p:txBody>
      </p:sp>
      <p:sp>
        <p:nvSpPr>
          <p:cNvPr id="13" name="McK 3. Unit of measure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9075" y="1001713"/>
            <a:ext cx="8523288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sz="1600" smtClean="0">
                <a:solidFill>
                  <a:srgbClr val="808080"/>
                </a:solidFill>
                <a:cs typeface="+mn-cs"/>
              </a:rPr>
              <a:t>Unit of measure</a:t>
            </a:r>
            <a:endParaRPr lang="fr-FR" sz="1600" dirty="0" smtClean="0">
              <a:solidFill>
                <a:srgbClr val="808080"/>
              </a:solidFill>
              <a:cs typeface="+mn-cs"/>
            </a:endParaRPr>
          </a:p>
        </p:txBody>
      </p:sp>
      <p:grpSp>
        <p:nvGrpSpPr>
          <p:cNvPr id="14" name="McK Slide Elements" hidden="1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219075" y="6062663"/>
            <a:ext cx="8523288" cy="357187"/>
            <a:chOff x="75" y="3925"/>
            <a:chExt cx="5429" cy="225"/>
          </a:xfrm>
        </p:grpSpPr>
        <p:sp>
          <p:nvSpPr>
            <p:cNvPr id="15" name="McK 4. Footnote"/>
            <p:cNvSpPr txBox="1">
              <a:spLocks noChangeArrowheads="1"/>
            </p:cNvSpPr>
            <p:nvPr/>
          </p:nvSpPr>
          <p:spPr bwMode="auto">
            <a:xfrm>
              <a:off x="75" y="3925"/>
              <a:ext cx="5385" cy="9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fr-FR" sz="1000" smtClean="0">
                  <a:latin typeface="+mn-lt"/>
                  <a:cs typeface="+mn-cs"/>
                </a:rPr>
                <a:t>1 Note de bas de page</a:t>
              </a:r>
              <a:endParaRPr lang="fr-FR" sz="1000" dirty="0" smtClean="0">
                <a:latin typeface="+mn-lt"/>
                <a:cs typeface="+mn-cs"/>
              </a:endParaRPr>
            </a:p>
          </p:txBody>
        </p:sp>
        <p:sp>
          <p:nvSpPr>
            <p:cNvPr id="16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5429" cy="9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marL="647700" indent="-647700" defTabSz="895350">
                <a:tabLst>
                  <a:tab pos="655638" algn="l"/>
                </a:tabLst>
                <a:defRPr/>
              </a:pPr>
              <a:r>
                <a:rPr lang="fr-FR" sz="1000">
                  <a:latin typeface="+mn-lt"/>
                  <a:cs typeface="+mn-cs"/>
                </a:rPr>
                <a:t>SOURCE : Nom de la source</a:t>
              </a:r>
              <a:endParaRPr lang="fr-FR" sz="1000" dirty="0">
                <a:latin typeface="+mn-lt"/>
                <a:cs typeface="+mn-cs"/>
              </a:endParaRPr>
            </a:p>
          </p:txBody>
        </p:sp>
      </p:grpSp>
      <p:grpSp>
        <p:nvGrpSpPr>
          <p:cNvPr id="17" name="ACET" hidden="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295275" y="1101725"/>
            <a:ext cx="4264025" cy="508000"/>
            <a:chOff x="915" y="710"/>
            <a:chExt cx="2686" cy="320"/>
          </a:xfrm>
        </p:grpSpPr>
        <p:cxnSp>
          <p:nvCxnSpPr>
            <p:cNvPr id="18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fr-FR" b="1">
                  <a:solidFill>
                    <a:schemeClr val="tx2"/>
                  </a:solidFill>
                  <a:cs typeface="+mn-cs"/>
                </a:rPr>
                <a:t>Title</a:t>
              </a:r>
            </a:p>
            <a:p>
              <a:pPr>
                <a:defRPr/>
              </a:pPr>
              <a:r>
                <a:rPr lang="fr-FR">
                  <a:solidFill>
                    <a:srgbClr val="808080"/>
                  </a:solidFill>
                  <a:cs typeface="+mn-cs"/>
                </a:rPr>
                <a:t>Unit of measure</a:t>
              </a:r>
              <a:endParaRPr lang="fr-FR" dirty="0">
                <a:solidFill>
                  <a:srgbClr val="808080"/>
                </a:solidFill>
                <a:cs typeface="+mn-cs"/>
              </a:endParaRPr>
            </a:p>
          </p:txBody>
        </p:sp>
      </p:grpSp>
      <p:grpSp>
        <p:nvGrpSpPr>
          <p:cNvPr id="20" name="LegendBoxes" hidden="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7978775" y="1057275"/>
            <a:ext cx="763588" cy="996950"/>
            <a:chOff x="4936" y="176"/>
            <a:chExt cx="481" cy="628"/>
          </a:xfrm>
        </p:grpSpPr>
        <p:sp>
          <p:nvSpPr>
            <p:cNvPr id="21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22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24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26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28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</p:grpSp>
      <p:grpSp>
        <p:nvGrpSpPr>
          <p:cNvPr id="29" name="LegendLines" hidden="1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7670800" y="1057275"/>
            <a:ext cx="1071563" cy="730250"/>
            <a:chOff x="4750" y="176"/>
            <a:chExt cx="675" cy="460"/>
          </a:xfrm>
        </p:grpSpPr>
        <p:sp>
          <p:nvSpPr>
            <p:cNvPr id="30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1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2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3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4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5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</p:grpSp>
      <p:grpSp>
        <p:nvGrpSpPr>
          <p:cNvPr id="36" name="McKSticker" hidden="1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7673975" y="142875"/>
            <a:ext cx="1068388" cy="211138"/>
            <a:chOff x="7673880" y="285750"/>
            <a:chExt cx="1066895" cy="212366"/>
          </a:xfrm>
        </p:grpSpPr>
        <p:sp>
          <p:nvSpPr>
            <p:cNvPr id="37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  <a:defRPr/>
              </a:pPr>
              <a:r>
                <a:rPr lang="fr-FR" sz="1200">
                  <a:solidFill>
                    <a:srgbClr val="808080"/>
                  </a:solidFill>
                  <a:latin typeface="+mn-lt"/>
                  <a:cs typeface="+mn-cs"/>
                </a:rPr>
                <a:t>PRELIMINARY</a:t>
              </a:r>
              <a:endParaRPr lang="fr-FR" sz="1200" dirty="0">
                <a:solidFill>
                  <a:srgbClr val="808080"/>
                </a:solidFill>
                <a:latin typeface="+mn-lt"/>
                <a:cs typeface="+mn-cs"/>
              </a:endParaRPr>
            </a:p>
          </p:txBody>
        </p:sp>
        <p:cxnSp>
          <p:nvCxnSpPr>
            <p:cNvPr id="38" name="AutoShape 31"/>
            <p:cNvCxnSpPr>
              <a:cxnSpLocks noChangeShapeType="1"/>
              <a:stCxn id="43" idx="2"/>
              <a:endCxn id="43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AutoShape 32"/>
            <p:cNvCxnSpPr>
              <a:cxnSpLocks noChangeShapeType="1"/>
              <a:stCxn id="43" idx="4"/>
              <a:endCxn id="43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0" name="McK Moon" hidden="1"/>
          <p:cNvGrpSpPr>
            <a:grpSpLocks noChangeAspect="1"/>
          </p:cNvGrpSpPr>
          <p:nvPr>
            <p:custDataLst>
              <p:tags r:id="rId14"/>
            </p:custDataLst>
          </p:nvPr>
        </p:nvGrpSpPr>
        <p:grpSpPr bwMode="auto">
          <a:xfrm>
            <a:off x="8413750" y="2681288"/>
            <a:ext cx="254000" cy="254000"/>
            <a:chOff x="1600" y="1600"/>
            <a:chExt cx="160" cy="160"/>
          </a:xfrm>
        </p:grpSpPr>
        <p:sp>
          <p:nvSpPr>
            <p:cNvPr id="41" name="Oval 90"/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+mn-cs"/>
              </a:endParaRPr>
            </a:p>
          </p:txBody>
        </p:sp>
        <p:sp>
          <p:nvSpPr>
            <p:cNvPr id="42" name="Arc 91"/>
            <p:cNvSpPr>
              <a:spLocks noChangeAspect="1"/>
            </p:cNvSpPr>
            <p:nvPr>
              <p:custDataLst>
                <p:tags r:id="rId33"/>
              </p:custDataLst>
            </p:nvPr>
          </p:nvSpPr>
          <p:spPr bwMode="auto">
            <a:xfrm>
              <a:off x="1600" y="1600"/>
              <a:ext cx="160" cy="160"/>
            </a:xfrm>
            <a:prstGeom prst="arc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+mn-cs"/>
              </a:endParaRPr>
            </a:p>
          </p:txBody>
        </p:sp>
      </p:grpSp>
      <p:grpSp>
        <p:nvGrpSpPr>
          <p:cNvPr id="43" name="LegendMoons" hidden="1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7910513" y="1057275"/>
            <a:ext cx="831850" cy="1306513"/>
            <a:chOff x="6655594" y="273840"/>
            <a:chExt cx="830430" cy="1306516"/>
          </a:xfrm>
        </p:grpSpPr>
        <p:grpSp>
          <p:nvGrpSpPr>
            <p:cNvPr id="44" name="MoonLegend1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2" name="Oval 38"/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63" name="Arc 39"/>
              <p:cNvSpPr>
                <a:spLocks noChangeAspect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45" name="MoonLegend2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0" name="Oval 41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61" name="Arc 42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46" name="MoonLegend4"/>
            <p:cNvGrpSpPr>
              <a:grpSpLocks noChangeAspect="1"/>
            </p:cNvGrpSpPr>
            <p:nvPr>
              <p:custDataLst>
                <p:tags r:id="rId1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58" name="Oval 47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59" name="Arc 48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47" name="MoonLegend5"/>
            <p:cNvGrpSpPr>
              <a:grpSpLocks noChangeAspect="1"/>
            </p:cNvGrpSpPr>
            <p:nvPr>
              <p:custDataLst>
                <p:tags r:id="rId2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6" name="Oval 50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57" name="Oval 5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auto">
            <a:xfrm>
              <a:off x="6975722" y="286540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auto">
            <a:xfrm>
              <a:off x="6975722" y="561179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auto">
            <a:xfrm>
              <a:off x="6975722" y="835816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auto">
            <a:xfrm>
              <a:off x="6975722" y="1107280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auto">
            <a:xfrm>
              <a:off x="6975722" y="1383506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grpSp>
          <p:nvGrpSpPr>
            <p:cNvPr id="53" name="MoonLegend3"/>
            <p:cNvGrpSpPr>
              <a:grpSpLocks noChangeAspect="1"/>
            </p:cNvGrpSpPr>
            <p:nvPr>
              <p:custDataLst>
                <p:tags r:id="rId2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4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7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55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7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64" name="Slide Number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8707438" y="6530975"/>
            <a:ext cx="228600" cy="152400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>
              <a:defRPr/>
            </a:pPr>
            <a:fld id="{A1739E94-5202-449C-A20A-CBCAF66A1D94}" type="slidenum">
              <a:rPr lang="fr-FR" smtClean="0">
                <a:solidFill>
                  <a:srgbClr val="9C9D9F"/>
                </a:solidFill>
                <a:cs typeface="+mn-cs"/>
              </a:rPr>
              <a:pPr algn="ctr">
                <a:defRPr/>
              </a:pPr>
              <a:t>‹N°›</a:t>
            </a:fld>
            <a:endParaRPr lang="fr-FR" dirty="0">
              <a:solidFill>
                <a:srgbClr val="9C9D9F"/>
              </a:solidFill>
              <a:cs typeface="+mn-cs"/>
            </a:endParaRPr>
          </a:p>
        </p:txBody>
      </p:sp>
      <p:sp>
        <p:nvSpPr>
          <p:cNvPr id="65" name="TextBox 72"/>
          <p:cNvSpPr txBox="1"/>
          <p:nvPr/>
        </p:nvSpPr>
        <p:spPr>
          <a:xfrm>
            <a:off x="3070225" y="6561138"/>
            <a:ext cx="2470150" cy="12223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en-US"/>
            </a:defPPr>
            <a:lvl1pPr lvl="0" algn="ctr">
              <a:defRPr sz="1000" baseline="0">
                <a:solidFill>
                  <a:srgbClr val="9C9D9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800" i="1" dirty="0" smtClean="0">
                <a:cs typeface="+mn-cs"/>
              </a:rPr>
              <a:t>Document de travail n'engageant pas la Commission  </a:t>
            </a:r>
            <a:endParaRPr lang="fr-FR" sz="800" i="1" dirty="0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8073" y="683100"/>
            <a:ext cx="8065294" cy="292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48072" y="1454471"/>
            <a:ext cx="3959524" cy="67710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27711" indent="0">
              <a:buNone/>
              <a:defRPr sz="1900" b="1"/>
            </a:lvl2pPr>
            <a:lvl3pPr marL="855421" indent="0">
              <a:buNone/>
              <a:defRPr sz="1700" b="1"/>
            </a:lvl3pPr>
            <a:lvl4pPr marL="1283132" indent="0">
              <a:buNone/>
              <a:defRPr sz="1500" b="1"/>
            </a:lvl4pPr>
            <a:lvl5pPr marL="1710842" indent="0">
              <a:buNone/>
              <a:defRPr sz="1500" b="1"/>
            </a:lvl5pPr>
            <a:lvl6pPr marL="2138553" indent="0">
              <a:buNone/>
              <a:defRPr sz="1500" b="1"/>
            </a:lvl6pPr>
            <a:lvl7pPr marL="2566264" indent="0">
              <a:buNone/>
              <a:defRPr sz="1500" b="1"/>
            </a:lvl7pPr>
            <a:lvl8pPr marL="2993974" indent="0">
              <a:buNone/>
              <a:defRPr sz="1500" b="1"/>
            </a:lvl8pPr>
            <a:lvl9pPr marL="3421685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072" y="2131579"/>
            <a:ext cx="3959524" cy="179356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52287" y="1454471"/>
            <a:ext cx="3961080" cy="67710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27711" indent="0">
              <a:buNone/>
              <a:defRPr sz="1900" b="1"/>
            </a:lvl2pPr>
            <a:lvl3pPr marL="855421" indent="0">
              <a:buNone/>
              <a:defRPr sz="1700" b="1"/>
            </a:lvl3pPr>
            <a:lvl4pPr marL="1283132" indent="0">
              <a:buNone/>
              <a:defRPr sz="1500" b="1"/>
            </a:lvl4pPr>
            <a:lvl5pPr marL="1710842" indent="0">
              <a:buNone/>
              <a:defRPr sz="1500" b="1"/>
            </a:lvl5pPr>
            <a:lvl6pPr marL="2138553" indent="0">
              <a:buNone/>
              <a:defRPr sz="1500" b="1"/>
            </a:lvl6pPr>
            <a:lvl7pPr marL="2566264" indent="0">
              <a:buNone/>
              <a:defRPr sz="1500" b="1"/>
            </a:lvl7pPr>
            <a:lvl8pPr marL="2993974" indent="0">
              <a:buNone/>
              <a:defRPr sz="1500" b="1"/>
            </a:lvl8pPr>
            <a:lvl9pPr marL="3421685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2287" y="2131579"/>
            <a:ext cx="3961080" cy="179356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47675" y="6229350"/>
            <a:ext cx="2090738" cy="358775"/>
          </a:xfrm>
          <a:prstGeom prst="rect">
            <a:avLst/>
          </a:prstGeom>
        </p:spPr>
        <p:txBody>
          <a:bodyPr lIns="85542" tIns="42771" rIns="85542" bIns="42771"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744CA1F-37B6-4679-BB43-B50AC7EC41DC}" type="datetime1">
              <a:rPr lang="fr-FR"/>
              <a:pPr>
                <a:defRPr/>
              </a:pPr>
              <a:t>20/01/2021</a:t>
            </a:fld>
            <a:endParaRPr lang="fr-FR"/>
          </a:p>
        </p:txBody>
      </p:sp>
      <p:sp>
        <p:nvSpPr>
          <p:cNvPr id="6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62288" y="6229350"/>
            <a:ext cx="2836862" cy="358775"/>
          </a:xfrm>
          <a:prstGeom prst="rect">
            <a:avLst/>
          </a:prstGeom>
        </p:spPr>
        <p:txBody>
          <a:bodyPr lIns="85542" tIns="42771" rIns="85542" bIns="42771"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423025" y="6229350"/>
            <a:ext cx="2090738" cy="358775"/>
          </a:xfrm>
          <a:prstGeom prst="rect">
            <a:avLst/>
          </a:prstGeom>
        </p:spPr>
        <p:txBody>
          <a:bodyPr lIns="85542" tIns="42771" rIns="85542" bIns="42771"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B73DAC10-2897-4047-993F-CF74BDEF16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76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569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tags" Target="../tags/tag6.xml"/><Relationship Id="rId18" Type="http://schemas.openxmlformats.org/officeDocument/2006/relationships/tags" Target="../tags/tag11.xml"/><Relationship Id="rId26" Type="http://schemas.openxmlformats.org/officeDocument/2006/relationships/tags" Target="../tags/tag19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4.xml"/><Relationship Id="rId7" Type="http://schemas.openxmlformats.org/officeDocument/2006/relationships/theme" Target="../theme/theme1.xml"/><Relationship Id="rId12" Type="http://schemas.openxmlformats.org/officeDocument/2006/relationships/tags" Target="../tags/tag5.xml"/><Relationship Id="rId17" Type="http://schemas.openxmlformats.org/officeDocument/2006/relationships/tags" Target="../tags/tag10.xml"/><Relationship Id="rId25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9.xml"/><Relationship Id="rId20" Type="http://schemas.openxmlformats.org/officeDocument/2006/relationships/tags" Target="../tags/tag13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24" Type="http://schemas.openxmlformats.org/officeDocument/2006/relationships/tags" Target="../tags/tag17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8.xml"/><Relationship Id="rId23" Type="http://schemas.openxmlformats.org/officeDocument/2006/relationships/tags" Target="../tags/tag16.xml"/><Relationship Id="rId28" Type="http://schemas.openxmlformats.org/officeDocument/2006/relationships/oleObject" Target="../embeddings/oleObject1.bin"/><Relationship Id="rId10" Type="http://schemas.openxmlformats.org/officeDocument/2006/relationships/tags" Target="../tags/tag3.xml"/><Relationship Id="rId19" Type="http://schemas.openxmlformats.org/officeDocument/2006/relationships/tags" Target="../tags/tag1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tags" Target="../tags/tag7.xml"/><Relationship Id="rId22" Type="http://schemas.openxmlformats.org/officeDocument/2006/relationships/tags" Target="../tags/tag15.xml"/><Relationship Id="rId27" Type="http://schemas.openxmlformats.org/officeDocument/2006/relationships/tags" Target="../tags/tag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60" name="Object 216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6915594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7" name="think-cell Slide" r:id="rId28" imgW="360" imgH="360" progId="">
                  <p:embed/>
                </p:oleObj>
              </mc:Choice>
              <mc:Fallback>
                <p:oleObj name="think-cell Slide" r:id="rId28" imgW="360" imgH="360" progId="">
                  <p:embed/>
                  <p:pic>
                    <p:nvPicPr>
                      <p:cNvPr id="0" name="Picture 3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30175" y="95250"/>
            <a:ext cx="8702675" cy="908050"/>
          </a:xfrm>
          <a:prstGeom prst="rect">
            <a:avLst/>
          </a:prstGeom>
          <a:solidFill>
            <a:srgbClr val="F3F3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cs typeface="Arial"/>
            </a:endParaRPr>
          </a:p>
        </p:txBody>
      </p:sp>
      <p:sp>
        <p:nvSpPr>
          <p:cNvPr id="1033" name="doc id"/>
          <p:cNvSpPr>
            <a:spLocks noChangeArrowheads="1"/>
          </p:cNvSpPr>
          <p:nvPr/>
        </p:nvSpPr>
        <p:spPr bwMode="auto">
          <a:xfrm>
            <a:off x="8085138" y="4763"/>
            <a:ext cx="657225" cy="87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fr-FR" sz="6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09719" y="2636044"/>
            <a:ext cx="1963737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+mn-cs"/>
              </a:rPr>
              <a:t>Last Modified 11/03/2014 09:52 Romance Standard Time</a:t>
            </a:r>
            <a:endParaRPr lang="fr-FR" dirty="0" smtClean="0">
              <a:cs typeface="+mn-cs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016875" y="4810125"/>
            <a:ext cx="1749425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+mn-cs"/>
              </a:rPr>
              <a:t>Printed 10/03/2014 18:57 Eastern Standard Time</a:t>
            </a:r>
            <a:endParaRPr lang="fr-FR" dirty="0" smtClean="0">
              <a:cs typeface="+mn-cs"/>
            </a:endParaRPr>
          </a:p>
        </p:txBody>
      </p:sp>
      <p:sp>
        <p:nvSpPr>
          <p:cNvPr id="31966" name="Textbox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747838"/>
            <a:ext cx="4302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smtClean="0"/>
              <a:t>Text</a:t>
            </a:r>
          </a:p>
        </p:txBody>
      </p:sp>
      <p:sp>
        <p:nvSpPr>
          <p:cNvPr id="31967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403225"/>
            <a:ext cx="85232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219075" y="111125"/>
            <a:ext cx="73501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fr-FR" sz="1200">
                <a:solidFill>
                  <a:srgbClr val="808080"/>
                </a:solidFill>
                <a:latin typeface="+mn-lt"/>
                <a:cs typeface="+mn-cs"/>
              </a:rPr>
              <a:t>TRACKER</a:t>
            </a:r>
            <a:endParaRPr lang="fr-FR" sz="1200" dirty="0">
              <a:solidFill>
                <a:srgbClr val="808080"/>
              </a:solidFill>
              <a:latin typeface="+mn-lt"/>
              <a:cs typeface="+mn-cs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219075" y="1001713"/>
            <a:ext cx="8523288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sz="1600" smtClean="0">
                <a:solidFill>
                  <a:srgbClr val="808080"/>
                </a:solidFill>
                <a:cs typeface="+mn-cs"/>
              </a:rPr>
              <a:t>Unit of measure</a:t>
            </a:r>
            <a:endParaRPr lang="fr-FR" sz="1600" dirty="0" smtClean="0">
              <a:solidFill>
                <a:srgbClr val="808080"/>
              </a:solidFill>
              <a:cs typeface="+mn-cs"/>
            </a:endParaRPr>
          </a:p>
        </p:txBody>
      </p:sp>
      <p:grpSp>
        <p:nvGrpSpPr>
          <p:cNvPr id="31970" name="McK Slide Elements" hidden="1"/>
          <p:cNvGrpSpPr>
            <a:grpSpLocks/>
          </p:cNvGrpSpPr>
          <p:nvPr/>
        </p:nvGrpSpPr>
        <p:grpSpPr bwMode="auto">
          <a:xfrm>
            <a:off x="219075" y="6062663"/>
            <a:ext cx="8523288" cy="357187"/>
            <a:chOff x="75" y="3925"/>
            <a:chExt cx="5429" cy="22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925"/>
              <a:ext cx="5385" cy="9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fr-FR" sz="1000" smtClean="0">
                  <a:latin typeface="+mn-lt"/>
                  <a:cs typeface="+mn-cs"/>
                </a:rPr>
                <a:t>1 Note de bas de page</a:t>
              </a:r>
              <a:endParaRPr lang="fr-FR" sz="1000" dirty="0" smtClean="0">
                <a:latin typeface="+mn-lt"/>
                <a:cs typeface="+mn-cs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5429" cy="9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marL="647700" indent="-647700" defTabSz="895350">
                <a:tabLst>
                  <a:tab pos="655638" algn="l"/>
                </a:tabLst>
                <a:defRPr/>
              </a:pPr>
              <a:r>
                <a:rPr lang="fr-FR" sz="1000">
                  <a:latin typeface="+mn-lt"/>
                  <a:cs typeface="+mn-cs"/>
                </a:rPr>
                <a:t>SOURCE : Nom de la source</a:t>
              </a:r>
              <a:endParaRPr lang="fr-FR" sz="1000" dirty="0">
                <a:latin typeface="+mn-lt"/>
                <a:cs typeface="+mn-cs"/>
              </a:endParaRPr>
            </a:p>
          </p:txBody>
        </p:sp>
      </p:grpSp>
      <p:grpSp>
        <p:nvGrpSpPr>
          <p:cNvPr id="31971" name="ACET" hidden="1"/>
          <p:cNvGrpSpPr>
            <a:grpSpLocks/>
          </p:cNvGrpSpPr>
          <p:nvPr/>
        </p:nvGrpSpPr>
        <p:grpSpPr bwMode="auto">
          <a:xfrm>
            <a:off x="295275" y="1101725"/>
            <a:ext cx="4264025" cy="508000"/>
            <a:chOff x="915" y="710"/>
            <a:chExt cx="2686" cy="320"/>
          </a:xfrm>
        </p:grpSpPr>
        <p:cxnSp>
          <p:nvCxnSpPr>
            <p:cNvPr id="32019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fr-FR" b="1">
                  <a:solidFill>
                    <a:schemeClr val="tx2"/>
                  </a:solidFill>
                  <a:cs typeface="+mn-cs"/>
                </a:rPr>
                <a:t>Title</a:t>
              </a:r>
            </a:p>
            <a:p>
              <a:pPr>
                <a:defRPr/>
              </a:pPr>
              <a:r>
                <a:rPr lang="fr-FR">
                  <a:solidFill>
                    <a:srgbClr val="808080"/>
                  </a:solidFill>
                  <a:cs typeface="+mn-cs"/>
                </a:rPr>
                <a:t>Unit of measure</a:t>
              </a:r>
              <a:endParaRPr lang="fr-FR" dirty="0">
                <a:solidFill>
                  <a:srgbClr val="808080"/>
                </a:solidFill>
                <a:cs typeface="+mn-cs"/>
              </a:endParaRPr>
            </a:p>
          </p:txBody>
        </p:sp>
      </p:grpSp>
      <p:grpSp>
        <p:nvGrpSpPr>
          <p:cNvPr id="31972" name="LegendBoxes" hidden="1"/>
          <p:cNvGrpSpPr>
            <a:grpSpLocks/>
          </p:cNvGrpSpPr>
          <p:nvPr/>
        </p:nvGrpSpPr>
        <p:grpSpPr bwMode="auto">
          <a:xfrm>
            <a:off x="7978775" y="1057275"/>
            <a:ext cx="763588" cy="996950"/>
            <a:chOff x="4936" y="176"/>
            <a:chExt cx="481" cy="628"/>
          </a:xfrm>
        </p:grpSpPr>
        <p:sp>
          <p:nvSpPr>
            <p:cNvPr id="27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28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0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1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2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3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4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</p:grpSp>
      <p:grpSp>
        <p:nvGrpSpPr>
          <p:cNvPr id="31973" name="LegendLines" hidden="1"/>
          <p:cNvGrpSpPr>
            <a:grpSpLocks/>
          </p:cNvGrpSpPr>
          <p:nvPr/>
        </p:nvGrpSpPr>
        <p:grpSpPr bwMode="auto">
          <a:xfrm>
            <a:off x="7670800" y="1057275"/>
            <a:ext cx="1071563" cy="730250"/>
            <a:chOff x="4750" y="176"/>
            <a:chExt cx="675" cy="460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</p:grpSp>
      <p:grpSp>
        <p:nvGrpSpPr>
          <p:cNvPr id="31974" name="McKSticker" hidden="1"/>
          <p:cNvGrpSpPr>
            <a:grpSpLocks/>
          </p:cNvGrpSpPr>
          <p:nvPr/>
        </p:nvGrpSpPr>
        <p:grpSpPr bwMode="auto">
          <a:xfrm>
            <a:off x="7673975" y="142875"/>
            <a:ext cx="1068388" cy="211138"/>
            <a:chOff x="7673880" y="285750"/>
            <a:chExt cx="1066895" cy="212366"/>
          </a:xfrm>
        </p:grpSpPr>
        <p:sp>
          <p:nvSpPr>
            <p:cNvPr id="43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  <a:defRPr/>
              </a:pPr>
              <a:r>
                <a:rPr lang="fr-FR" sz="1200">
                  <a:solidFill>
                    <a:srgbClr val="808080"/>
                  </a:solidFill>
                  <a:latin typeface="+mn-lt"/>
                  <a:cs typeface="+mn-cs"/>
                </a:rPr>
                <a:t>PRELIMINARY</a:t>
              </a:r>
              <a:endParaRPr lang="fr-FR" sz="1200" dirty="0">
                <a:solidFill>
                  <a:srgbClr val="808080"/>
                </a:solidFill>
                <a:latin typeface="+mn-lt"/>
                <a:cs typeface="+mn-cs"/>
              </a:endParaRPr>
            </a:p>
          </p:txBody>
        </p:sp>
        <p:cxnSp>
          <p:nvCxnSpPr>
            <p:cNvPr id="32003" name="AutoShape 31"/>
            <p:cNvCxnSpPr>
              <a:cxnSpLocks noChangeShapeType="1"/>
              <a:stCxn id="43" idx="2"/>
              <a:endCxn id="43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004" name="AutoShape 32"/>
            <p:cNvCxnSpPr>
              <a:cxnSpLocks noChangeShapeType="1"/>
              <a:stCxn id="43" idx="4"/>
              <a:endCxn id="43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975" name="McK Moon" hidden="1"/>
          <p:cNvGrpSpPr>
            <a:grpSpLocks noChangeAspect="1"/>
          </p:cNvGrpSpPr>
          <p:nvPr>
            <p:custDataLst>
              <p:tags r:id="rId10"/>
            </p:custDataLst>
          </p:nvPr>
        </p:nvGrpSpPr>
        <p:grpSpPr bwMode="auto">
          <a:xfrm>
            <a:off x="8413750" y="2681288"/>
            <a:ext cx="254000" cy="254000"/>
            <a:chOff x="1600" y="1600"/>
            <a:chExt cx="160" cy="160"/>
          </a:xfrm>
        </p:grpSpPr>
        <p:sp>
          <p:nvSpPr>
            <p:cNvPr id="68" name="Oval 90"/>
            <p:cNvSpPr>
              <a:spLocks noChangeAspect="1"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+mn-cs"/>
              </a:endParaRPr>
            </a:p>
          </p:txBody>
        </p:sp>
        <p:sp>
          <p:nvSpPr>
            <p:cNvPr id="69" name="Arc 91"/>
            <p:cNvSpPr>
              <a:spLocks noChangeAspect="1"/>
            </p:cNvSpPr>
            <p:nvPr>
              <p:custDataLst>
                <p:tags r:id="rId27"/>
              </p:custDataLst>
            </p:nvPr>
          </p:nvSpPr>
          <p:spPr bwMode="auto">
            <a:xfrm>
              <a:off x="1600" y="1600"/>
              <a:ext cx="160" cy="160"/>
            </a:xfrm>
            <a:prstGeom prst="arc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+mn-cs"/>
              </a:endParaRPr>
            </a:p>
          </p:txBody>
        </p:sp>
      </p:grpSp>
      <p:grpSp>
        <p:nvGrpSpPr>
          <p:cNvPr id="31976" name="LegendMoons" hidden="1"/>
          <p:cNvGrpSpPr>
            <a:grpSpLocks/>
          </p:cNvGrpSpPr>
          <p:nvPr/>
        </p:nvGrpSpPr>
        <p:grpSpPr bwMode="auto">
          <a:xfrm>
            <a:off x="7910513" y="1057275"/>
            <a:ext cx="831850" cy="1306513"/>
            <a:chOff x="6655594" y="273840"/>
            <a:chExt cx="830430" cy="1306516"/>
          </a:xfrm>
        </p:grpSpPr>
        <p:grpSp>
          <p:nvGrpSpPr>
            <p:cNvPr id="31980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5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66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31981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3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64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31982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1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62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31983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9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60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51" name="Legend1"/>
            <p:cNvSpPr>
              <a:spLocks noChangeArrowheads="1"/>
            </p:cNvSpPr>
            <p:nvPr/>
          </p:nvSpPr>
          <p:spPr bwMode="auto">
            <a:xfrm>
              <a:off x="6975722" y="286540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2" name="Legend2"/>
            <p:cNvSpPr>
              <a:spLocks noChangeArrowheads="1"/>
            </p:cNvSpPr>
            <p:nvPr/>
          </p:nvSpPr>
          <p:spPr bwMode="auto">
            <a:xfrm>
              <a:off x="6975722" y="561179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3" name="Legend3"/>
            <p:cNvSpPr>
              <a:spLocks noChangeArrowheads="1"/>
            </p:cNvSpPr>
            <p:nvPr/>
          </p:nvSpPr>
          <p:spPr bwMode="auto">
            <a:xfrm>
              <a:off x="6975722" y="835816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4" name="Legend4"/>
            <p:cNvSpPr>
              <a:spLocks noChangeArrowheads="1"/>
            </p:cNvSpPr>
            <p:nvPr/>
          </p:nvSpPr>
          <p:spPr bwMode="auto">
            <a:xfrm>
              <a:off x="6975722" y="1107280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sp>
          <p:nvSpPr>
            <p:cNvPr id="55" name="Legend5"/>
            <p:cNvSpPr>
              <a:spLocks noChangeArrowheads="1"/>
            </p:cNvSpPr>
            <p:nvPr/>
          </p:nvSpPr>
          <p:spPr bwMode="auto">
            <a:xfrm>
              <a:off x="6975722" y="1383506"/>
              <a:ext cx="510302" cy="1841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  <a:defRPr/>
              </a:pPr>
              <a:r>
                <a:rPr lang="fr-FR" sz="1200">
                  <a:latin typeface="+mn-lt"/>
                  <a:cs typeface="+mn-cs"/>
                </a:rPr>
                <a:t>Legend</a:t>
              </a:r>
              <a:endParaRPr lang="fr-FR" sz="1200" dirty="0">
                <a:latin typeface="+mn-lt"/>
                <a:cs typeface="+mn-cs"/>
              </a:endParaRPr>
            </a:p>
          </p:txBody>
        </p:sp>
        <p:grpSp>
          <p:nvGrpSpPr>
            <p:cNvPr id="31989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7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7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sz="1200" dirty="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72" name="Slide Number"/>
          <p:cNvSpPr txBox="1">
            <a:spLocks/>
          </p:cNvSpPr>
          <p:nvPr/>
        </p:nvSpPr>
        <p:spPr bwMode="auto">
          <a:xfrm>
            <a:off x="8707438" y="6530975"/>
            <a:ext cx="228600" cy="152400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>
              <a:defRPr/>
            </a:pPr>
            <a:fld id="{86B16C47-FF4C-4301-BB93-D17437875ADB}" type="slidenum">
              <a:rPr lang="fr-FR" smtClean="0">
                <a:solidFill>
                  <a:srgbClr val="9C9D9F"/>
                </a:solidFill>
                <a:cs typeface="+mn-cs"/>
              </a:rPr>
              <a:pPr algn="ctr">
                <a:defRPr/>
              </a:pPr>
              <a:t>‹N°›</a:t>
            </a:fld>
            <a:endParaRPr lang="fr-FR" dirty="0">
              <a:solidFill>
                <a:srgbClr val="9C9D9F"/>
              </a:solidFill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070225" y="6561138"/>
            <a:ext cx="2470150" cy="12223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en-US"/>
            </a:defPPr>
            <a:lvl1pPr lvl="0" algn="ctr">
              <a:defRPr sz="1000" baseline="0">
                <a:solidFill>
                  <a:srgbClr val="9C9D9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800" i="1" smtClean="0">
                <a:cs typeface="+mn-cs"/>
              </a:rPr>
              <a:t>Document de travail n'engageant pas la Commission  </a:t>
            </a:r>
            <a:endParaRPr lang="fr-FR" sz="800" i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0" r:id="rId3"/>
    <p:sldLayoutId id="2147483669" r:id="rId4"/>
    <p:sldLayoutId id="2147483674" r:id="rId5"/>
    <p:sldLayoutId id="214748367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fontAlgn="base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fontAlgn="base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Arial" charset="0"/>
        </a:defRPr>
      </a:lvl2pPr>
      <a:lvl3pPr algn="l" defTabSz="895350" rtl="0" fontAlgn="base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Arial" charset="0"/>
        </a:defRPr>
      </a:lvl3pPr>
      <a:lvl4pPr algn="l" defTabSz="895350" rtl="0" fontAlgn="base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Arial" charset="0"/>
        </a:defRPr>
      </a:lvl4pPr>
      <a:lvl5pPr algn="l" defTabSz="895350" rtl="0" fontAlgn="base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algn="l" defTabSz="895350" rtl="0" fontAlgn="base">
        <a:spcBef>
          <a:spcPct val="4000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fontAlgn="base">
        <a:spcBef>
          <a:spcPct val="2000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fontAlgn="base">
        <a:spcBef>
          <a:spcPct val="1000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fontAlgn="base">
        <a:spcBef>
          <a:spcPct val="500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300" indent="-130175" algn="l" defTabSz="895350" rtl="0" fontAlgn="base">
        <a:spcBef>
          <a:spcPct val="200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7.png"/><Relationship Id="rId2" Type="http://schemas.openxmlformats.org/officeDocument/2006/relationships/tags" Target="../tags/tag5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13" Type="http://schemas.openxmlformats.org/officeDocument/2006/relationships/image" Target="../media/image13.png"/><Relationship Id="rId3" Type="http://schemas.openxmlformats.org/officeDocument/2006/relationships/tags" Target="../tags/tag58.xml"/><Relationship Id="rId7" Type="http://schemas.openxmlformats.org/officeDocument/2006/relationships/slideLayout" Target="../slideLayouts/slideLayout5.xml"/><Relationship Id="rId12" Type="http://schemas.openxmlformats.org/officeDocument/2006/relationships/image" Target="../media/image12.jpeg"/><Relationship Id="rId17" Type="http://schemas.openxmlformats.org/officeDocument/2006/relationships/image" Target="../media/image16.jpeg"/><Relationship Id="rId2" Type="http://schemas.openxmlformats.org/officeDocument/2006/relationships/tags" Target="../tags/tag57.xml"/><Relationship Id="rId16" Type="http://schemas.openxmlformats.org/officeDocument/2006/relationships/image" Target="../media/image15.png"/><Relationship Id="rId1" Type="http://schemas.openxmlformats.org/officeDocument/2006/relationships/vmlDrawing" Target="../drawings/vmlDrawing7.vml"/><Relationship Id="rId6" Type="http://schemas.openxmlformats.org/officeDocument/2006/relationships/tags" Target="../tags/tag61.xml"/><Relationship Id="rId11" Type="http://schemas.openxmlformats.org/officeDocument/2006/relationships/image" Target="../media/image11.png"/><Relationship Id="rId5" Type="http://schemas.openxmlformats.org/officeDocument/2006/relationships/tags" Target="../tags/tag60.xml"/><Relationship Id="rId15" Type="http://schemas.openxmlformats.org/officeDocument/2006/relationships/image" Target="../media/image14.png"/><Relationship Id="rId10" Type="http://schemas.openxmlformats.org/officeDocument/2006/relationships/image" Target="../media/image5.emf"/><Relationship Id="rId4" Type="http://schemas.openxmlformats.org/officeDocument/2006/relationships/tags" Target="../tags/tag59.xml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7.png"/><Relationship Id="rId2" Type="http://schemas.openxmlformats.org/officeDocument/2006/relationships/tags" Target="../tags/tag6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png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13" Type="http://schemas.openxmlformats.org/officeDocument/2006/relationships/image" Target="../media/image13.png"/><Relationship Id="rId3" Type="http://schemas.openxmlformats.org/officeDocument/2006/relationships/tags" Target="../tags/tag64.xml"/><Relationship Id="rId7" Type="http://schemas.openxmlformats.org/officeDocument/2006/relationships/slideLayout" Target="../slideLayouts/slideLayout5.xml"/><Relationship Id="rId12" Type="http://schemas.openxmlformats.org/officeDocument/2006/relationships/image" Target="../media/image12.jpeg"/><Relationship Id="rId17" Type="http://schemas.openxmlformats.org/officeDocument/2006/relationships/image" Target="../media/image16.jpeg"/><Relationship Id="rId2" Type="http://schemas.openxmlformats.org/officeDocument/2006/relationships/tags" Target="../tags/tag63.xml"/><Relationship Id="rId16" Type="http://schemas.openxmlformats.org/officeDocument/2006/relationships/image" Target="../media/image15.png"/><Relationship Id="rId1" Type="http://schemas.openxmlformats.org/officeDocument/2006/relationships/vmlDrawing" Target="../drawings/vmlDrawing9.vml"/><Relationship Id="rId6" Type="http://schemas.openxmlformats.org/officeDocument/2006/relationships/tags" Target="../tags/tag67.xml"/><Relationship Id="rId11" Type="http://schemas.openxmlformats.org/officeDocument/2006/relationships/image" Target="../media/image11.png"/><Relationship Id="rId5" Type="http://schemas.openxmlformats.org/officeDocument/2006/relationships/tags" Target="../tags/tag66.xml"/><Relationship Id="rId15" Type="http://schemas.openxmlformats.org/officeDocument/2006/relationships/image" Target="../media/image14.png"/><Relationship Id="rId10" Type="http://schemas.openxmlformats.org/officeDocument/2006/relationships/image" Target="../media/image5.emf"/><Relationship Id="rId4" Type="http://schemas.openxmlformats.org/officeDocument/2006/relationships/tags" Target="../tags/tag65.xml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ctrTitle"/>
          </p:nvPr>
        </p:nvSpPr>
        <p:spPr>
          <a:xfrm>
            <a:off x="1471613" y="1908175"/>
            <a:ext cx="6018212" cy="854075"/>
          </a:xfrm>
        </p:spPr>
        <p:txBody>
          <a:bodyPr/>
          <a:lstStyle/>
          <a:p>
            <a:r>
              <a:rPr lang="fr-FR" altLang="fr-FR" dirty="0" smtClean="0"/>
              <a:t>Atelier thématique : données </a:t>
            </a:r>
            <a:br>
              <a:rPr lang="fr-FR" altLang="fr-FR" dirty="0" smtClean="0"/>
            </a:br>
            <a:r>
              <a:rPr lang="fr-FR" altLang="fr-FR" dirty="0" smtClean="0"/>
              <a:t>opérationnelles des hôpitaux</a:t>
            </a:r>
          </a:p>
        </p:txBody>
      </p:sp>
      <p:sp>
        <p:nvSpPr>
          <p:cNvPr id="39938" name="Subtitle 2"/>
          <p:cNvSpPr>
            <a:spLocks noGrp="1"/>
          </p:cNvSpPr>
          <p:nvPr>
            <p:ph type="subTitle" idx="1"/>
          </p:nvPr>
        </p:nvSpPr>
        <p:spPr>
          <a:xfrm>
            <a:off x="1471613" y="2963863"/>
            <a:ext cx="6018212" cy="214312"/>
          </a:xfrm>
        </p:spPr>
        <p:txBody>
          <a:bodyPr/>
          <a:lstStyle/>
          <a:p>
            <a:r>
              <a:rPr lang="fr-FR" altLang="fr-FR" dirty="0" smtClean="0"/>
              <a:t>Cadrage du débat sur l’Open Data dans la Santé</a:t>
            </a:r>
          </a:p>
        </p:txBody>
      </p:sp>
      <p:sp>
        <p:nvSpPr>
          <p:cNvPr id="39939" name="McK Document type"/>
          <p:cNvSpPr txBox="1">
            <a:spLocks noChangeArrowheads="1"/>
          </p:cNvSpPr>
          <p:nvPr/>
        </p:nvSpPr>
        <p:spPr bwMode="auto">
          <a:xfrm>
            <a:off x="1471613" y="3676650"/>
            <a:ext cx="49355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1400" dirty="0" smtClean="0"/>
              <a:t>Synthèse de l’atelier</a:t>
            </a:r>
            <a:endParaRPr lang="fr-FR" altLang="fr-FR" sz="1400" dirty="0"/>
          </a:p>
        </p:txBody>
      </p:sp>
      <p:sp>
        <p:nvSpPr>
          <p:cNvPr id="39940" name="McK Date"/>
          <p:cNvSpPr txBox="1">
            <a:spLocks noChangeArrowheads="1"/>
          </p:cNvSpPr>
          <p:nvPr/>
        </p:nvSpPr>
        <p:spPr bwMode="auto">
          <a:xfrm>
            <a:off x="1471613" y="3944938"/>
            <a:ext cx="49355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1400"/>
              <a:t>10 mars 2014</a:t>
            </a:r>
          </a:p>
        </p:txBody>
      </p:sp>
      <p:pic>
        <p:nvPicPr>
          <p:cNvPr id="3994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3629025"/>
            <a:ext cx="3956050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4487863"/>
            <a:ext cx="22574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4534755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1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/>
          </p:cNvSpPr>
          <p:nvPr/>
        </p:nvSpPr>
        <p:spPr>
          <a:xfrm>
            <a:off x="536277" y="1069975"/>
            <a:ext cx="8364041" cy="490552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schemeClr val="accent6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900" dirty="0" err="1"/>
          </a:p>
        </p:txBody>
      </p:sp>
      <p:cxnSp>
        <p:nvCxnSpPr>
          <p:cNvPr id="34" name="Straight Connector 3"/>
          <p:cNvCxnSpPr>
            <a:cxnSpLocks/>
          </p:cNvCxnSpPr>
          <p:nvPr/>
        </p:nvCxnSpPr>
        <p:spPr bwMode="auto">
          <a:xfrm>
            <a:off x="1053751" y="1683661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04" name="Title 1"/>
          <p:cNvSpPr>
            <a:spLocks noGrp="1"/>
          </p:cNvSpPr>
          <p:nvPr>
            <p:ph type="title" idx="4294967295"/>
          </p:nvPr>
        </p:nvSpPr>
        <p:spPr>
          <a:xfrm>
            <a:off x="219075" y="256889"/>
            <a:ext cx="8526463" cy="584775"/>
          </a:xfrm>
        </p:spPr>
        <p:txBody>
          <a:bodyPr/>
          <a:lstStyle/>
          <a:p>
            <a:r>
              <a:rPr lang="fr-FR" altLang="fr-FR" dirty="0" smtClean="0"/>
              <a:t>Synthèse : recommandations à la Commission sur les données à ouvrir (1/2)</a:t>
            </a:r>
          </a:p>
        </p:txBody>
      </p:sp>
      <p:cxnSp>
        <p:nvCxnSpPr>
          <p:cNvPr id="128005" name="AutoShape 249"/>
          <p:cNvCxnSpPr>
            <a:cxnSpLocks noChangeShapeType="1"/>
            <a:stCxn id="128006" idx="4"/>
            <a:endCxn id="128006" idx="6"/>
          </p:cNvCxnSpPr>
          <p:nvPr/>
        </p:nvCxnSpPr>
        <p:spPr bwMode="auto">
          <a:xfrm>
            <a:off x="1053751" y="1314450"/>
            <a:ext cx="3018519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1"/>
          <p:cNvSpPr txBox="1"/>
          <p:nvPr/>
        </p:nvSpPr>
        <p:spPr>
          <a:xfrm>
            <a:off x="110263" y="1405566"/>
            <a:ext cx="852029" cy="44569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36000" bIns="54000"/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 b="1">
                <a:solidFill>
                  <a:schemeClr val="bg1"/>
                </a:solidFill>
              </a:rPr>
              <a:t>Données à ouvrir rapidement</a:t>
            </a:r>
          </a:p>
        </p:txBody>
      </p:sp>
      <p:grpSp>
        <p:nvGrpSpPr>
          <p:cNvPr id="15" name="Group 14"/>
          <p:cNvGrpSpPr/>
          <p:nvPr/>
        </p:nvGrpSpPr>
        <p:grpSpPr bwMode="auto">
          <a:xfrm>
            <a:off x="194641" y="2797392"/>
            <a:ext cx="683272" cy="683272"/>
            <a:chOff x="383528" y="2332785"/>
            <a:chExt cx="683272" cy="683272"/>
          </a:xfr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64949" y="2414206"/>
              <a:ext cx="520430" cy="520430"/>
              <a:chOff x="464949" y="2414206"/>
              <a:chExt cx="520430" cy="520430"/>
            </a:xfrm>
          </p:grpSpPr>
          <p:sp>
            <p:nvSpPr>
              <p:cNvPr id="3" name="Oval 2"/>
              <p:cNvSpPr>
                <a:spLocks/>
              </p:cNvSpPr>
              <p:nvPr/>
            </p:nvSpPr>
            <p:spPr bwMode="auto">
              <a:xfrm>
                <a:off x="464949" y="2414206"/>
                <a:ext cx="520430" cy="520430"/>
              </a:xfrm>
              <a:prstGeom prst="ellipse">
                <a:avLst/>
              </a:prstGeom>
              <a:solidFill>
                <a:schemeClr val="accent3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9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Pie 6"/>
              <p:cNvSpPr>
                <a:spLocks/>
              </p:cNvSpPr>
              <p:nvPr/>
            </p:nvSpPr>
            <p:spPr bwMode="auto">
              <a:xfrm>
                <a:off x="464949" y="2414206"/>
                <a:ext cx="520430" cy="520430"/>
              </a:xfrm>
              <a:prstGeom prst="pie">
                <a:avLst>
                  <a:gd name="adj1" fmla="val 20572458"/>
                  <a:gd name="adj2" fmla="val 16200000"/>
                </a:avLst>
              </a:prstGeom>
              <a:solidFill>
                <a:schemeClr val="bg1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900" dirty="0" err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Arc 9"/>
            <p:cNvSpPr>
              <a:spLocks/>
            </p:cNvSpPr>
            <p:nvPr/>
          </p:nvSpPr>
          <p:spPr bwMode="auto">
            <a:xfrm>
              <a:off x="383528" y="2332785"/>
              <a:ext cx="683272" cy="683272"/>
            </a:xfrm>
            <a:prstGeom prst="arc">
              <a:avLst>
                <a:gd name="adj1" fmla="val 16311571"/>
                <a:gd name="adj2" fmla="val 20472575"/>
              </a:avLst>
            </a:prstGeom>
            <a:ln w="190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900"/>
            </a:p>
          </p:txBody>
        </p:sp>
      </p:grpSp>
      <p:sp>
        <p:nvSpPr>
          <p:cNvPr id="128006" name="AutoShape 250"/>
          <p:cNvSpPr>
            <a:spLocks noChangeArrowheads="1"/>
          </p:cNvSpPr>
          <p:nvPr/>
        </p:nvSpPr>
        <p:spPr bwMode="auto">
          <a:xfrm>
            <a:off x="1053751" y="1157484"/>
            <a:ext cx="3018519" cy="15696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>
                <a:solidFill>
                  <a:schemeClr val="tx2"/>
                </a:solidFill>
              </a:rPr>
              <a:t>Jeux / bases de données</a:t>
            </a:r>
          </a:p>
        </p:txBody>
      </p:sp>
      <p:cxnSp>
        <p:nvCxnSpPr>
          <p:cNvPr id="128007" name="AutoShape 249"/>
          <p:cNvCxnSpPr>
            <a:cxnSpLocks noChangeShapeType="1"/>
          </p:cNvCxnSpPr>
          <p:nvPr/>
        </p:nvCxnSpPr>
        <p:spPr bwMode="auto">
          <a:xfrm>
            <a:off x="4300828" y="1335716"/>
            <a:ext cx="4566685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8008" name="AutoShape 250"/>
          <p:cNvSpPr>
            <a:spLocks noChangeArrowheads="1"/>
          </p:cNvSpPr>
          <p:nvPr/>
        </p:nvSpPr>
        <p:spPr bwMode="auto">
          <a:xfrm>
            <a:off x="4300828" y="1157484"/>
            <a:ext cx="4566685" cy="15696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>
                <a:solidFill>
                  <a:schemeClr val="tx2"/>
                </a:solidFill>
              </a:rPr>
              <a:t>Principales actions à mener</a:t>
            </a:r>
          </a:p>
        </p:txBody>
      </p:sp>
      <p:grpSp>
        <p:nvGrpSpPr>
          <p:cNvPr id="58" name="Group 57"/>
          <p:cNvGrpSpPr/>
          <p:nvPr/>
        </p:nvGrpSpPr>
        <p:grpSpPr bwMode="auto">
          <a:xfrm>
            <a:off x="1053751" y="1501102"/>
            <a:ext cx="7813762" cy="138499"/>
            <a:chOff x="1053751" y="1405566"/>
            <a:chExt cx="7813762" cy="138499"/>
          </a:xfrm>
        </p:grpSpPr>
        <p:sp>
          <p:nvSpPr>
            <p:cNvPr id="20" name="Rectangle 9"/>
            <p:cNvSpPr txBox="1">
              <a:spLocks/>
            </p:cNvSpPr>
            <p:nvPr/>
          </p:nvSpPr>
          <p:spPr bwMode="auto">
            <a:xfrm>
              <a:off x="4300828" y="140556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Mettre à plat les données et constituer les dictionnaires de variables associées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37" name="Rectangle 9"/>
            <p:cNvSpPr txBox="1">
              <a:spLocks/>
            </p:cNvSpPr>
            <p:nvPr/>
          </p:nvSpPr>
          <p:spPr bwMode="auto">
            <a:xfrm>
              <a:off x="1053751" y="140556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Cartographie de l’offre de soin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</a:t>
              </a:r>
            </a:p>
          </p:txBody>
        </p:sp>
      </p:grpSp>
      <p:grpSp>
        <p:nvGrpSpPr>
          <p:cNvPr id="57" name="Group 56"/>
          <p:cNvGrpSpPr/>
          <p:nvPr/>
        </p:nvGrpSpPr>
        <p:grpSpPr bwMode="auto">
          <a:xfrm>
            <a:off x="1053751" y="1772652"/>
            <a:ext cx="7813762" cy="138499"/>
            <a:chOff x="1053751" y="1641821"/>
            <a:chExt cx="7813762" cy="138499"/>
          </a:xfrm>
        </p:grpSpPr>
        <p:sp>
          <p:nvSpPr>
            <p:cNvPr id="21" name="Rectangle 9"/>
            <p:cNvSpPr txBox="1">
              <a:spLocks/>
            </p:cNvSpPr>
            <p:nvPr/>
          </p:nvSpPr>
          <p:spPr bwMode="auto">
            <a:xfrm>
              <a:off x="4300828" y="1641821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Changer les conditions d’utilisation sur le site de l’</a:t>
              </a:r>
              <a:r>
                <a:rPr 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 et mettre en forme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38" name="Rectangle 9"/>
            <p:cNvSpPr txBox="1">
              <a:spLocks/>
            </p:cNvSpPr>
            <p:nvPr/>
          </p:nvSpPr>
          <p:spPr bwMode="auto">
            <a:xfrm>
              <a:off x="1053751" y="1641821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Statistiques du SNATIH (ATIH)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56" name="Group 55"/>
          <p:cNvGrpSpPr/>
          <p:nvPr/>
        </p:nvGrpSpPr>
        <p:grpSpPr bwMode="auto">
          <a:xfrm>
            <a:off x="1053751" y="2044202"/>
            <a:ext cx="7813762" cy="276999"/>
            <a:chOff x="1053751" y="1679886"/>
            <a:chExt cx="7813762" cy="276999"/>
          </a:xfrm>
        </p:grpSpPr>
        <p:sp>
          <p:nvSpPr>
            <p:cNvPr id="22" name="Rectangle 9"/>
            <p:cNvSpPr txBox="1">
              <a:spLocks/>
            </p:cNvSpPr>
            <p:nvPr/>
          </p:nvSpPr>
          <p:spPr bwMode="auto">
            <a:xfrm>
              <a:off x="4300828" y="167988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les données d’activité et de recettes avec les explication associées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39" name="Rectangle 9"/>
            <p:cNvSpPr txBox="1">
              <a:spLocks/>
            </p:cNvSpPr>
            <p:nvPr/>
          </p:nvSpPr>
          <p:spPr bwMode="auto">
            <a:xfrm>
              <a:off x="1053751" y="1679886"/>
              <a:ext cx="30185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Données de synthèse des </a:t>
              </a:r>
              <a:r>
                <a:rPr lang="fr-FR" alt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établissements 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: données d’activité et </a:t>
              </a:r>
              <a:r>
                <a:rPr lang="fr-FR" alt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recettes (</a:t>
              </a:r>
              <a:r>
                <a:rPr lang="fr-FR" altLang="fr-FR" sz="900" dirty="0" err="1" smtClean="0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55" name="Group 54"/>
          <p:cNvGrpSpPr/>
          <p:nvPr/>
        </p:nvGrpSpPr>
        <p:grpSpPr bwMode="auto">
          <a:xfrm>
            <a:off x="1053751" y="2454252"/>
            <a:ext cx="7813762" cy="138499"/>
            <a:chOff x="1053751" y="1954206"/>
            <a:chExt cx="7813762" cy="138499"/>
          </a:xfrm>
        </p:grpSpPr>
        <p:sp>
          <p:nvSpPr>
            <p:cNvPr id="23" name="Rectangle 9"/>
            <p:cNvSpPr txBox="1">
              <a:spLocks/>
            </p:cNvSpPr>
            <p:nvPr/>
          </p:nvSpPr>
          <p:spPr bwMode="auto">
            <a:xfrm>
              <a:off x="4300828" y="195420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avec les dictionnaires de données associées et la granularité adaptée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0" name="Rectangle 9"/>
            <p:cNvSpPr txBox="1">
              <a:spLocks/>
            </p:cNvSpPr>
            <p:nvPr/>
          </p:nvSpPr>
          <p:spPr bwMode="auto">
            <a:xfrm>
              <a:off x="1053751" y="195420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Analyse de l’offre de soins (ATIH)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54" name="Group 53"/>
          <p:cNvGrpSpPr/>
          <p:nvPr/>
        </p:nvGrpSpPr>
        <p:grpSpPr bwMode="auto">
          <a:xfrm>
            <a:off x="1053751" y="2725802"/>
            <a:ext cx="7813762" cy="138499"/>
            <a:chOff x="1053751" y="2091366"/>
            <a:chExt cx="7813762" cy="138499"/>
          </a:xfrm>
        </p:grpSpPr>
        <p:sp>
          <p:nvSpPr>
            <p:cNvPr id="24" name="Rectangle 9"/>
            <p:cNvSpPr txBox="1">
              <a:spLocks/>
            </p:cNvSpPr>
            <p:nvPr/>
          </p:nvSpPr>
          <p:spPr bwMode="auto">
            <a:xfrm>
              <a:off x="4300828" y="209136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avec les dictionnaires de données associées et la granularité adaptée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1" name="Rectangle 9"/>
            <p:cNvSpPr txBox="1">
              <a:spLocks/>
            </p:cNvSpPr>
            <p:nvPr/>
          </p:nvSpPr>
          <p:spPr bwMode="auto">
            <a:xfrm>
              <a:off x="1053751" y="209136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Analyse de l’activité (ATIH)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19" name="Group 18"/>
          <p:cNvGrpSpPr/>
          <p:nvPr/>
        </p:nvGrpSpPr>
        <p:grpSpPr bwMode="auto">
          <a:xfrm>
            <a:off x="1053751" y="2997352"/>
            <a:ext cx="7813762" cy="138499"/>
            <a:chOff x="1053751" y="2228526"/>
            <a:chExt cx="7813762" cy="138499"/>
          </a:xfrm>
        </p:grpSpPr>
        <p:sp>
          <p:nvSpPr>
            <p:cNvPr id="25" name="Rectangle 9"/>
            <p:cNvSpPr txBox="1">
              <a:spLocks/>
            </p:cNvSpPr>
            <p:nvPr/>
          </p:nvSpPr>
          <p:spPr bwMode="auto">
            <a:xfrm>
              <a:off x="4300828" y="222852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les données de consommation (volume) par établissement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3" name="Rectangle 9"/>
            <p:cNvSpPr txBox="1">
              <a:spLocks/>
            </p:cNvSpPr>
            <p:nvPr/>
          </p:nvSpPr>
          <p:spPr bwMode="auto">
            <a:xfrm>
              <a:off x="1053751" y="2228526"/>
              <a:ext cx="3247077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Médicaments et 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DMI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 en sus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 : données de volume</a:t>
              </a:r>
            </a:p>
          </p:txBody>
        </p:sp>
      </p:grpSp>
      <p:grpSp>
        <p:nvGrpSpPr>
          <p:cNvPr id="18" name="Group 17"/>
          <p:cNvGrpSpPr/>
          <p:nvPr/>
        </p:nvGrpSpPr>
        <p:grpSpPr bwMode="auto">
          <a:xfrm>
            <a:off x="1053751" y="3268902"/>
            <a:ext cx="7813762" cy="276999"/>
            <a:chOff x="1053751" y="2502846"/>
            <a:chExt cx="7813762" cy="276999"/>
          </a:xfrm>
        </p:grpSpPr>
        <p:sp>
          <p:nvSpPr>
            <p:cNvPr id="26" name="Rectangle 9"/>
            <p:cNvSpPr txBox="1">
              <a:spLocks/>
            </p:cNvSpPr>
            <p:nvPr/>
          </p:nvSpPr>
          <p:spPr bwMode="auto">
            <a:xfrm>
              <a:off x="4300828" y="2502846"/>
              <a:ext cx="456668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Expliciter les informations présentées et avertir sur la </a:t>
              </a:r>
              <a:r>
                <a:rPr lang="fr-FR" alt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fiabilité </a:t>
              </a:r>
              <a:r>
                <a:rPr lang="fr-FR" altLang="fr-FR" sz="900" dirty="0" smtClean="0">
                  <a:solidFill>
                    <a:srgbClr val="FF0000"/>
                  </a:solidFill>
                  <a:latin typeface="+mn-lt"/>
                  <a:cs typeface="Arial"/>
                </a:rPr>
                <a:t>( à confirmer par la DREES)</a:t>
              </a:r>
            </a:p>
          </p:txBody>
        </p:sp>
        <p:sp>
          <p:nvSpPr>
            <p:cNvPr id="44" name="Rectangle 9"/>
            <p:cNvSpPr txBox="1">
              <a:spLocks/>
            </p:cNvSpPr>
            <p:nvPr/>
          </p:nvSpPr>
          <p:spPr bwMode="auto">
            <a:xfrm>
              <a:off x="1053751" y="250284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Restitution médico-économiques en psychiatrie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</a:t>
              </a:r>
            </a:p>
          </p:txBody>
        </p:sp>
      </p:grpSp>
      <p:grpSp>
        <p:nvGrpSpPr>
          <p:cNvPr id="17" name="Group 16"/>
          <p:cNvGrpSpPr/>
          <p:nvPr/>
        </p:nvGrpSpPr>
        <p:grpSpPr bwMode="auto">
          <a:xfrm>
            <a:off x="1053751" y="3540452"/>
            <a:ext cx="7813762" cy="138499"/>
            <a:chOff x="1053751" y="2640006"/>
            <a:chExt cx="7813762" cy="138499"/>
          </a:xfrm>
        </p:grpSpPr>
        <p:sp>
          <p:nvSpPr>
            <p:cNvPr id="27" name="Rectangle 9"/>
            <p:cNvSpPr txBox="1">
              <a:spLocks/>
            </p:cNvSpPr>
            <p:nvPr/>
          </p:nvSpPr>
          <p:spPr bwMode="auto">
            <a:xfrm>
              <a:off x="4300828" y="264000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</a:t>
              </a:r>
              <a:r>
                <a:rPr lang="fr-FR" alt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avec 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les explications associées sur le périmètre des données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5" name="Rectangle 9"/>
            <p:cNvSpPr txBox="1">
              <a:spLocks/>
            </p:cNvSpPr>
            <p:nvPr/>
          </p:nvSpPr>
          <p:spPr bwMode="auto">
            <a:xfrm>
              <a:off x="1053751" y="264000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Analyse des recettes (ATIH)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053751" y="3748204"/>
            <a:ext cx="7813762" cy="276999"/>
            <a:chOff x="1053751" y="2777166"/>
            <a:chExt cx="7813762" cy="276999"/>
          </a:xfrm>
        </p:grpSpPr>
        <p:sp>
          <p:nvSpPr>
            <p:cNvPr id="28" name="Rectangle 9"/>
            <p:cNvSpPr txBox="1">
              <a:spLocks/>
            </p:cNvSpPr>
            <p:nvPr/>
          </p:nvSpPr>
          <p:spPr bwMode="auto">
            <a:xfrm>
              <a:off x="4300828" y="2777166"/>
              <a:ext cx="456668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Changer le portail </a:t>
              </a: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d’accès, ajuster </a:t>
              </a: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les conditions d’usage et propriété </a:t>
              </a: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intellectuelle et accompagner d’un guide de description 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6" name="Rectangle 9"/>
            <p:cNvSpPr txBox="1">
              <a:spLocks/>
            </p:cNvSpPr>
            <p:nvPr/>
          </p:nvSpPr>
          <p:spPr bwMode="auto">
            <a:xfrm>
              <a:off x="1053751" y="277716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Indicateurs Hospidiag (ANAP)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53751" y="4083552"/>
            <a:ext cx="7813762" cy="138499"/>
            <a:chOff x="1053751" y="2914326"/>
            <a:chExt cx="7813762" cy="138499"/>
          </a:xfrm>
        </p:grpSpPr>
        <p:sp>
          <p:nvSpPr>
            <p:cNvPr id="29" name="Rectangle 9"/>
            <p:cNvSpPr txBox="1">
              <a:spLocks/>
            </p:cNvSpPr>
            <p:nvPr/>
          </p:nvSpPr>
          <p:spPr bwMode="auto">
            <a:xfrm>
              <a:off x="4300828" y="291432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/>
                <a:t>Publier les indicateurs désignés dans l'arrêté du 5 mars </a:t>
              </a:r>
              <a:r>
                <a:rPr lang="fr-FR" sz="900" dirty="0" smtClean="0"/>
                <a:t>2013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7" name="Rectangle 9"/>
            <p:cNvSpPr txBox="1">
              <a:spLocks/>
            </p:cNvSpPr>
            <p:nvPr/>
          </p:nvSpPr>
          <p:spPr bwMode="auto">
            <a:xfrm>
              <a:off x="1053751" y="291432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Base des indicateurs 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QUALHAS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 (HAS)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053751" y="4493602"/>
            <a:ext cx="7813762" cy="276999"/>
            <a:chOff x="1053751" y="3664966"/>
            <a:chExt cx="7813762" cy="276999"/>
          </a:xfrm>
        </p:grpSpPr>
        <p:sp>
          <p:nvSpPr>
            <p:cNvPr id="30" name="Rectangle 9"/>
            <p:cNvSpPr txBox="1">
              <a:spLocks/>
            </p:cNvSpPr>
            <p:nvPr/>
          </p:nvSpPr>
          <p:spPr bwMode="auto">
            <a:xfrm>
              <a:off x="4300828" y="366496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les résultats de certification</a:t>
              </a:r>
            </a:p>
          </p:txBody>
        </p:sp>
        <p:sp>
          <p:nvSpPr>
            <p:cNvPr id="48" name="Rectangle 9"/>
            <p:cNvSpPr txBox="1">
              <a:spLocks/>
            </p:cNvSpPr>
            <p:nvPr/>
          </p:nvSpPr>
          <p:spPr bwMode="auto">
            <a:xfrm>
              <a:off x="1053751" y="3664966"/>
              <a:ext cx="30185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Base des données de certification des établissements (HAS)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53751" y="4903652"/>
            <a:ext cx="7813762" cy="138499"/>
            <a:chOff x="1053751" y="3325806"/>
            <a:chExt cx="7813762" cy="138499"/>
          </a:xfrm>
        </p:grpSpPr>
        <p:sp>
          <p:nvSpPr>
            <p:cNvPr id="31" name="Rectangle 9"/>
            <p:cNvSpPr txBox="1">
              <a:spLocks/>
            </p:cNvSpPr>
            <p:nvPr/>
          </p:nvSpPr>
          <p:spPr bwMode="auto">
            <a:xfrm>
              <a:off x="4300828" y="332580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la base et les métadonnées associées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49" name="Rectangle 9"/>
            <p:cNvSpPr txBox="1">
              <a:spLocks/>
            </p:cNvSpPr>
            <p:nvPr/>
          </p:nvSpPr>
          <p:spPr bwMode="auto">
            <a:xfrm>
              <a:off x="1053751" y="332580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Base sous-jacente au site Scope Santé (HAS)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53751" y="5180927"/>
            <a:ext cx="7813762" cy="138499"/>
            <a:chOff x="1053751" y="3600126"/>
            <a:chExt cx="7813762" cy="138499"/>
          </a:xfrm>
        </p:grpSpPr>
        <p:sp>
          <p:nvSpPr>
            <p:cNvPr id="33" name="Rectangle 9"/>
            <p:cNvSpPr txBox="1">
              <a:spLocks/>
            </p:cNvSpPr>
            <p:nvPr/>
          </p:nvSpPr>
          <p:spPr bwMode="auto">
            <a:xfrm>
              <a:off x="4300828" y="360012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Mettre en forme les données suite à l’accord de la DGOS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51" name="Rectangle 9"/>
            <p:cNvSpPr txBox="1">
              <a:spLocks/>
            </p:cNvSpPr>
            <p:nvPr/>
          </p:nvSpPr>
          <p:spPr bwMode="auto">
            <a:xfrm>
              <a:off x="1053751" y="360012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Tableau de bord des infections nosocomiales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DGOS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53751" y="5452477"/>
            <a:ext cx="7813762" cy="138499"/>
            <a:chOff x="1053751" y="3737286"/>
            <a:chExt cx="7813762" cy="138499"/>
          </a:xfrm>
        </p:grpSpPr>
        <p:sp>
          <p:nvSpPr>
            <p:cNvPr id="35" name="Rectangle 9"/>
            <p:cNvSpPr txBox="1">
              <a:spLocks/>
            </p:cNvSpPr>
            <p:nvPr/>
          </p:nvSpPr>
          <p:spPr bwMode="auto">
            <a:xfrm>
              <a:off x="4300828" y="373728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>
                  <a:solidFill>
                    <a:srgbClr val="000000"/>
                  </a:solidFill>
                  <a:latin typeface="+mn-lt"/>
                  <a:cs typeface="Arial"/>
                </a:rPr>
                <a:t>Publier les métadonnées associées et s’assurer de l’absence de risque de croisement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52" name="Rectangle 9"/>
            <p:cNvSpPr txBox="1">
              <a:spLocks/>
            </p:cNvSpPr>
            <p:nvPr/>
          </p:nvSpPr>
          <p:spPr bwMode="auto">
            <a:xfrm>
              <a:off x="1053751" y="373728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Enquête sur les évènements liés aux soins (DREES)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53751" y="5724030"/>
            <a:ext cx="7813762" cy="138499"/>
            <a:chOff x="1053751" y="3874446"/>
            <a:chExt cx="7813762" cy="138499"/>
          </a:xfrm>
        </p:grpSpPr>
        <p:sp>
          <p:nvSpPr>
            <p:cNvPr id="36" name="Rectangle 9"/>
            <p:cNvSpPr txBox="1">
              <a:spLocks/>
            </p:cNvSpPr>
            <p:nvPr/>
          </p:nvSpPr>
          <p:spPr bwMode="auto">
            <a:xfrm>
              <a:off x="4300828" y="387444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les explications et les métadonnées associées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53" name="Rectangle 9"/>
            <p:cNvSpPr txBox="1">
              <a:spLocks/>
            </p:cNvSpPr>
            <p:nvPr/>
          </p:nvSpPr>
          <p:spPr bwMode="auto">
            <a:xfrm>
              <a:off x="1053751" y="387444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Tableaux de bord de l’IDS (IDS)</a:t>
              </a:r>
              <a:endParaRPr lang="fr-FR" alt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cxnSp>
        <p:nvCxnSpPr>
          <p:cNvPr id="69" name="Straight Connector 3"/>
          <p:cNvCxnSpPr>
            <a:cxnSpLocks/>
          </p:cNvCxnSpPr>
          <p:nvPr/>
        </p:nvCxnSpPr>
        <p:spPr bwMode="auto">
          <a:xfrm>
            <a:off x="1053751" y="1969640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3"/>
          <p:cNvCxnSpPr>
            <a:cxnSpLocks/>
          </p:cNvCxnSpPr>
          <p:nvPr/>
        </p:nvCxnSpPr>
        <p:spPr bwMode="auto">
          <a:xfrm>
            <a:off x="1053751" y="2359504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3"/>
          <p:cNvCxnSpPr>
            <a:cxnSpLocks/>
          </p:cNvCxnSpPr>
          <p:nvPr/>
        </p:nvCxnSpPr>
        <p:spPr bwMode="auto">
          <a:xfrm>
            <a:off x="1053751" y="2653671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3"/>
          <p:cNvCxnSpPr>
            <a:cxnSpLocks/>
          </p:cNvCxnSpPr>
          <p:nvPr/>
        </p:nvCxnSpPr>
        <p:spPr bwMode="auto">
          <a:xfrm>
            <a:off x="1053751" y="2915939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3"/>
          <p:cNvCxnSpPr>
            <a:cxnSpLocks/>
          </p:cNvCxnSpPr>
          <p:nvPr/>
        </p:nvCxnSpPr>
        <p:spPr bwMode="auto">
          <a:xfrm>
            <a:off x="1053751" y="3197704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3"/>
          <p:cNvCxnSpPr>
            <a:cxnSpLocks/>
          </p:cNvCxnSpPr>
          <p:nvPr/>
        </p:nvCxnSpPr>
        <p:spPr bwMode="auto">
          <a:xfrm>
            <a:off x="1053751" y="3481238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3"/>
          <p:cNvCxnSpPr>
            <a:cxnSpLocks/>
          </p:cNvCxnSpPr>
          <p:nvPr/>
        </p:nvCxnSpPr>
        <p:spPr bwMode="auto">
          <a:xfrm>
            <a:off x="1053751" y="3741737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3"/>
          <p:cNvCxnSpPr>
            <a:cxnSpLocks/>
          </p:cNvCxnSpPr>
          <p:nvPr/>
        </p:nvCxnSpPr>
        <p:spPr bwMode="auto">
          <a:xfrm>
            <a:off x="1053751" y="4035904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3"/>
          <p:cNvCxnSpPr>
            <a:cxnSpLocks/>
          </p:cNvCxnSpPr>
          <p:nvPr/>
        </p:nvCxnSpPr>
        <p:spPr bwMode="auto">
          <a:xfrm>
            <a:off x="1053751" y="4406271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3"/>
          <p:cNvCxnSpPr>
            <a:cxnSpLocks/>
          </p:cNvCxnSpPr>
          <p:nvPr/>
        </p:nvCxnSpPr>
        <p:spPr bwMode="auto">
          <a:xfrm>
            <a:off x="1053751" y="4819170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3"/>
          <p:cNvCxnSpPr>
            <a:cxnSpLocks/>
          </p:cNvCxnSpPr>
          <p:nvPr/>
        </p:nvCxnSpPr>
        <p:spPr bwMode="auto">
          <a:xfrm>
            <a:off x="1053751" y="5092071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3"/>
          <p:cNvCxnSpPr>
            <a:cxnSpLocks/>
          </p:cNvCxnSpPr>
          <p:nvPr/>
        </p:nvCxnSpPr>
        <p:spPr bwMode="auto">
          <a:xfrm>
            <a:off x="1053751" y="5391545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3"/>
          <p:cNvCxnSpPr>
            <a:cxnSpLocks/>
          </p:cNvCxnSpPr>
          <p:nvPr/>
        </p:nvCxnSpPr>
        <p:spPr bwMode="auto">
          <a:xfrm>
            <a:off x="1053751" y="5653813"/>
            <a:ext cx="77902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389628" y="637953"/>
            <a:ext cx="1371600" cy="26581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 exhaustif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1116420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/>
          </p:cNvSpPr>
          <p:nvPr/>
        </p:nvSpPr>
        <p:spPr>
          <a:xfrm>
            <a:off x="536278" y="1069974"/>
            <a:ext cx="8307686" cy="435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schemeClr val="accent6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900" dirty="0" err="1"/>
          </a:p>
        </p:txBody>
      </p:sp>
      <p:cxnSp>
        <p:nvCxnSpPr>
          <p:cNvPr id="27" name="Straight Connector 3"/>
          <p:cNvCxnSpPr>
            <a:cxnSpLocks/>
          </p:cNvCxnSpPr>
          <p:nvPr/>
        </p:nvCxnSpPr>
        <p:spPr>
          <a:xfrm>
            <a:off x="563564" y="1764095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04" name="Title 1"/>
          <p:cNvSpPr>
            <a:spLocks noGrp="1"/>
          </p:cNvSpPr>
          <p:nvPr>
            <p:ph type="title" idx="4294967295"/>
          </p:nvPr>
        </p:nvSpPr>
        <p:spPr>
          <a:xfrm>
            <a:off x="219075" y="256889"/>
            <a:ext cx="8526463" cy="584775"/>
          </a:xfrm>
        </p:spPr>
        <p:txBody>
          <a:bodyPr/>
          <a:lstStyle/>
          <a:p>
            <a:r>
              <a:rPr lang="fr-FR" altLang="fr-FR" dirty="0" smtClean="0"/>
              <a:t>Synthèse : recommandations à la Commission sur les données à ouvrir (2/2)</a:t>
            </a:r>
          </a:p>
        </p:txBody>
      </p:sp>
      <p:cxnSp>
        <p:nvCxnSpPr>
          <p:cNvPr id="128005" name="AutoShape 249"/>
          <p:cNvCxnSpPr>
            <a:cxnSpLocks noChangeShapeType="1"/>
            <a:stCxn id="128006" idx="4"/>
            <a:endCxn id="128006" idx="6"/>
          </p:cNvCxnSpPr>
          <p:nvPr/>
        </p:nvCxnSpPr>
        <p:spPr bwMode="auto">
          <a:xfrm>
            <a:off x="1053751" y="1314450"/>
            <a:ext cx="3018519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8006" name="AutoShape 250"/>
          <p:cNvSpPr>
            <a:spLocks noChangeArrowheads="1"/>
          </p:cNvSpPr>
          <p:nvPr/>
        </p:nvSpPr>
        <p:spPr bwMode="auto">
          <a:xfrm>
            <a:off x="1053751" y="1157484"/>
            <a:ext cx="3018519" cy="15696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>
                <a:solidFill>
                  <a:schemeClr val="tx2"/>
                </a:solidFill>
              </a:rPr>
              <a:t>Jeux / bases de données</a:t>
            </a:r>
          </a:p>
        </p:txBody>
      </p:sp>
      <p:cxnSp>
        <p:nvCxnSpPr>
          <p:cNvPr id="128007" name="AutoShape 249"/>
          <p:cNvCxnSpPr>
            <a:cxnSpLocks noChangeShapeType="1"/>
          </p:cNvCxnSpPr>
          <p:nvPr/>
        </p:nvCxnSpPr>
        <p:spPr bwMode="auto">
          <a:xfrm>
            <a:off x="4300828" y="1314450"/>
            <a:ext cx="4566685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8008" name="AutoShape 250"/>
          <p:cNvSpPr>
            <a:spLocks noChangeArrowheads="1"/>
          </p:cNvSpPr>
          <p:nvPr/>
        </p:nvSpPr>
        <p:spPr bwMode="auto">
          <a:xfrm>
            <a:off x="4300828" y="1157484"/>
            <a:ext cx="4566685" cy="15696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>
                <a:solidFill>
                  <a:schemeClr val="tx2"/>
                </a:solidFill>
              </a:rPr>
              <a:t>Principales actions à mener</a:t>
            </a:r>
          </a:p>
        </p:txBody>
      </p:sp>
      <p:sp>
        <p:nvSpPr>
          <p:cNvPr id="19" name="Rectangle 9"/>
          <p:cNvSpPr txBox="1">
            <a:spLocks/>
          </p:cNvSpPr>
          <p:nvPr/>
        </p:nvSpPr>
        <p:spPr bwMode="auto">
          <a:xfrm>
            <a:off x="1053751" y="1505600"/>
            <a:ext cx="301851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 anchorCtr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93675" indent="-192088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Aft>
                <a:spcPts val="600"/>
              </a:spcAft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>
                <a:solidFill>
                  <a:srgbClr val="000000"/>
                </a:solidFill>
                <a:latin typeface="+mn-lt"/>
                <a:cs typeface="Arial"/>
              </a:rPr>
              <a:t>Ancre (ATIH)</a:t>
            </a:r>
            <a:endParaRPr lang="fr-FR" altLang="fr-FR" sz="900" dirty="0">
              <a:latin typeface="+mn-lt"/>
              <a:cs typeface="Arial"/>
            </a:endParaRPr>
          </a:p>
        </p:txBody>
      </p:sp>
      <p:sp>
        <p:nvSpPr>
          <p:cNvPr id="36" name="Rectangle 9"/>
          <p:cNvSpPr txBox="1">
            <a:spLocks/>
          </p:cNvSpPr>
          <p:nvPr/>
        </p:nvSpPr>
        <p:spPr bwMode="auto">
          <a:xfrm>
            <a:off x="4300828" y="1505600"/>
            <a:ext cx="456668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 anchorCtr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93675" indent="-192088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27000" lvl="1" indent="-12541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Adopter une loi sur les obligations de publication des établissements publics et privés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053751" y="1850285"/>
            <a:ext cx="7813762" cy="138499"/>
            <a:chOff x="1053751" y="1547224"/>
            <a:chExt cx="7813762" cy="138499"/>
          </a:xfrm>
        </p:grpSpPr>
        <p:sp>
          <p:nvSpPr>
            <p:cNvPr id="20" name="Rectangle 9"/>
            <p:cNvSpPr txBox="1">
              <a:spLocks/>
            </p:cNvSpPr>
            <p:nvPr/>
          </p:nvSpPr>
          <p:spPr bwMode="auto">
            <a:xfrm>
              <a:off x="1053751" y="1547224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ICARE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37" name="Rectangle 9"/>
            <p:cNvSpPr txBox="1">
              <a:spLocks/>
            </p:cNvSpPr>
            <p:nvPr/>
          </p:nvSpPr>
          <p:spPr bwMode="auto">
            <a:xfrm>
              <a:off x="4300828" y="154722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>
                  <a:solidFill>
                    <a:srgbClr val="000000"/>
                  </a:solidFill>
                  <a:latin typeface="+mn-lt"/>
                  <a:cs typeface="Arial"/>
                </a:rPr>
                <a:t>Adopter une loi sur les obligations de publication des établissements publics et privés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53751" y="2194970"/>
            <a:ext cx="7813762" cy="276999"/>
            <a:chOff x="1053751" y="1684384"/>
            <a:chExt cx="7813762" cy="276999"/>
          </a:xfrm>
        </p:grpSpPr>
        <p:sp>
          <p:nvSpPr>
            <p:cNvPr id="21" name="Rectangle 9"/>
            <p:cNvSpPr txBox="1">
              <a:spLocks/>
            </p:cNvSpPr>
            <p:nvPr/>
          </p:nvSpPr>
          <p:spPr bwMode="auto">
            <a:xfrm>
              <a:off x="1053751" y="1684384"/>
              <a:ext cx="30185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Données de synthèse des établissements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 : charges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38" name="Rectangle 9"/>
            <p:cNvSpPr txBox="1">
              <a:spLocks/>
            </p:cNvSpPr>
            <p:nvPr/>
          </p:nvSpPr>
          <p:spPr bwMode="auto">
            <a:xfrm>
              <a:off x="4300828" y="168438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Adopter une loi sur les obligations de diffusion des charges des établissements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53751" y="2678155"/>
            <a:ext cx="7813762" cy="138499"/>
            <a:chOff x="1053751" y="1958704"/>
            <a:chExt cx="7813762" cy="138499"/>
          </a:xfrm>
        </p:grpSpPr>
        <p:sp>
          <p:nvSpPr>
            <p:cNvPr id="22" name="Rectangle 9"/>
            <p:cNvSpPr txBox="1">
              <a:spLocks/>
            </p:cNvSpPr>
            <p:nvPr/>
          </p:nvSpPr>
          <p:spPr bwMode="auto">
            <a:xfrm>
              <a:off x="1053751" y="1958704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Performance des établissements (ATIH)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39" name="Rectangle 9"/>
            <p:cNvSpPr txBox="1">
              <a:spLocks/>
            </p:cNvSpPr>
            <p:nvPr/>
          </p:nvSpPr>
          <p:spPr bwMode="auto">
            <a:xfrm>
              <a:off x="4300828" y="195870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Adopter une loi sur la diffusion des données financières des établissements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53751" y="3022840"/>
            <a:ext cx="7813762" cy="138499"/>
            <a:chOff x="1053751" y="1958704"/>
            <a:chExt cx="7813762" cy="138499"/>
          </a:xfrm>
        </p:grpSpPr>
        <p:sp>
          <p:nvSpPr>
            <p:cNvPr id="23" name="Rectangle 9"/>
            <p:cNvSpPr txBox="1">
              <a:spLocks/>
            </p:cNvSpPr>
            <p:nvPr/>
          </p:nvSpPr>
          <p:spPr bwMode="auto">
            <a:xfrm>
              <a:off x="1053751" y="1958704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Analyse des coûts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40" name="Rectangle 9"/>
            <p:cNvSpPr txBox="1">
              <a:spLocks/>
            </p:cNvSpPr>
            <p:nvPr/>
          </p:nvSpPr>
          <p:spPr bwMode="auto">
            <a:xfrm>
              <a:off x="4300828" y="195870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>
                  <a:solidFill>
                    <a:srgbClr val="000000"/>
                  </a:solidFill>
                  <a:latin typeface="+mn-lt"/>
                  <a:cs typeface="Arial"/>
                </a:rPr>
                <a:t>Adopter une loi sur la diffusion des données financières des établissements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53751" y="3367525"/>
            <a:ext cx="7813762" cy="138499"/>
            <a:chOff x="1053751" y="2095864"/>
            <a:chExt cx="7813762" cy="138499"/>
          </a:xfrm>
        </p:grpSpPr>
        <p:sp>
          <p:nvSpPr>
            <p:cNvPr id="24" name="Rectangle 9"/>
            <p:cNvSpPr txBox="1">
              <a:spLocks/>
            </p:cNvSpPr>
            <p:nvPr/>
          </p:nvSpPr>
          <p:spPr bwMode="auto">
            <a:xfrm>
              <a:off x="1053751" y="2095864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Médicaments et 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DMI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 en sus (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ATIH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) : données de prix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41" name="Rectangle 9"/>
            <p:cNvSpPr txBox="1">
              <a:spLocks/>
            </p:cNvSpPr>
            <p:nvPr/>
          </p:nvSpPr>
          <p:spPr bwMode="auto">
            <a:xfrm>
              <a:off x="4300828" y="209586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Approfondir avec la </a:t>
              </a:r>
              <a:r>
                <a:rPr lang="fr-FR" altLang="fr-FR" sz="900" dirty="0" err="1">
                  <a:solidFill>
                    <a:srgbClr val="000000"/>
                  </a:solidFill>
                  <a:latin typeface="+mn-lt"/>
                  <a:cs typeface="Arial"/>
                </a:rPr>
                <a:t>DAJ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 </a:t>
              </a:r>
              <a:r>
                <a:rPr lang="fr-FR" alt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sur le sujet de </a:t>
              </a: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la publication des données de prix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53751" y="3712210"/>
            <a:ext cx="7813762" cy="138499"/>
            <a:chOff x="1053751" y="2370184"/>
            <a:chExt cx="7813762" cy="138499"/>
          </a:xfrm>
        </p:grpSpPr>
        <p:sp>
          <p:nvSpPr>
            <p:cNvPr id="25" name="Rectangle 9"/>
            <p:cNvSpPr txBox="1">
              <a:spLocks/>
            </p:cNvSpPr>
            <p:nvPr/>
          </p:nvSpPr>
          <p:spPr bwMode="auto">
            <a:xfrm>
              <a:off x="1053751" y="2370184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Base d’accréditation des médecins (HAS)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42" name="Rectangle 9"/>
            <p:cNvSpPr txBox="1">
              <a:spLocks/>
            </p:cNvSpPr>
            <p:nvPr/>
          </p:nvSpPr>
          <p:spPr bwMode="auto">
            <a:xfrm>
              <a:off x="4300828" y="237018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Attendre la refonte du SI sous-jacent et consulter les acteurs concernés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53751" y="4056895"/>
            <a:ext cx="7813762" cy="138499"/>
            <a:chOff x="1053751" y="3393766"/>
            <a:chExt cx="7813762" cy="138499"/>
          </a:xfrm>
        </p:grpSpPr>
        <p:sp>
          <p:nvSpPr>
            <p:cNvPr id="26" name="Rectangle 9"/>
            <p:cNvSpPr txBox="1">
              <a:spLocks/>
            </p:cNvSpPr>
            <p:nvPr/>
          </p:nvSpPr>
          <p:spPr bwMode="auto">
            <a:xfrm>
              <a:off x="1053751" y="339376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Répertoires Opérationnels des Ressources (ARS)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43" name="Rectangle 9"/>
            <p:cNvSpPr txBox="1">
              <a:spLocks/>
            </p:cNvSpPr>
            <p:nvPr/>
          </p:nvSpPr>
          <p:spPr bwMode="auto">
            <a:xfrm>
              <a:off x="4300828" y="339376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>
                  <a:solidFill>
                    <a:srgbClr val="000000"/>
                  </a:solidFill>
                  <a:latin typeface="+mn-lt"/>
                  <a:cs typeface="Arial"/>
                </a:rPr>
                <a:t>Exclure les données personnelles et publier les métadonnées associées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53751" y="4401580"/>
            <a:ext cx="7813762" cy="138499"/>
            <a:chOff x="1053751" y="2644504"/>
            <a:chExt cx="7813762" cy="138499"/>
          </a:xfrm>
        </p:grpSpPr>
        <p:sp>
          <p:nvSpPr>
            <p:cNvPr id="28" name="Rectangle 9"/>
            <p:cNvSpPr txBox="1">
              <a:spLocks/>
            </p:cNvSpPr>
            <p:nvPr/>
          </p:nvSpPr>
          <p:spPr bwMode="auto">
            <a:xfrm>
              <a:off x="1053751" y="2644504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>
                  <a:solidFill>
                    <a:srgbClr val="000000"/>
                  </a:solidFill>
                  <a:latin typeface="+mn-lt"/>
                  <a:cs typeface="Arial"/>
                </a:rPr>
                <a:t>Indicateurs de mortalité post-hospitalière (CépiDc)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44" name="Rectangle 9"/>
            <p:cNvSpPr txBox="1">
              <a:spLocks/>
            </p:cNvSpPr>
            <p:nvPr/>
          </p:nvSpPr>
          <p:spPr bwMode="auto">
            <a:xfrm>
              <a:off x="4300828" y="2644504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Poursuivre le travail de définition méthodologique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53751" y="4746261"/>
            <a:ext cx="7813762" cy="276999"/>
            <a:chOff x="1053751" y="4650725"/>
            <a:chExt cx="7813762" cy="276999"/>
          </a:xfrm>
        </p:grpSpPr>
        <p:sp>
          <p:nvSpPr>
            <p:cNvPr id="35" name="Rectangle 9"/>
            <p:cNvSpPr txBox="1">
              <a:spLocks/>
            </p:cNvSpPr>
            <p:nvPr/>
          </p:nvSpPr>
          <p:spPr bwMode="auto">
            <a:xfrm>
              <a:off x="1053751" y="4650725"/>
              <a:ext cx="30185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Modules de la banque de données hospitalière de France</a:t>
              </a:r>
              <a:endParaRPr lang="fr-FR" altLang="fr-FR" sz="900" dirty="0">
                <a:latin typeface="+mn-lt"/>
                <a:cs typeface="Arial"/>
              </a:endParaRPr>
            </a:p>
          </p:txBody>
        </p:sp>
        <p:sp>
          <p:nvSpPr>
            <p:cNvPr id="45" name="Rectangle 9"/>
            <p:cNvSpPr txBox="1">
              <a:spLocks/>
            </p:cNvSpPr>
            <p:nvPr/>
          </p:nvSpPr>
          <p:spPr bwMode="auto">
            <a:xfrm>
              <a:off x="4300828" y="4650725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127000" lvl="1" indent="-125413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Données module par module à discuter avec l’accord des établissements</a:t>
              </a:r>
            </a:p>
          </p:txBody>
        </p:sp>
      </p:grpSp>
      <p:cxnSp>
        <p:nvCxnSpPr>
          <p:cNvPr id="48" name="Straight Connector 3"/>
          <p:cNvCxnSpPr>
            <a:cxnSpLocks/>
          </p:cNvCxnSpPr>
          <p:nvPr/>
        </p:nvCxnSpPr>
        <p:spPr>
          <a:xfrm>
            <a:off x="563564" y="2106281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3"/>
          <p:cNvCxnSpPr>
            <a:cxnSpLocks/>
          </p:cNvCxnSpPr>
          <p:nvPr/>
        </p:nvCxnSpPr>
        <p:spPr>
          <a:xfrm>
            <a:off x="563564" y="2557793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3"/>
          <p:cNvCxnSpPr>
            <a:cxnSpLocks/>
          </p:cNvCxnSpPr>
          <p:nvPr/>
        </p:nvCxnSpPr>
        <p:spPr>
          <a:xfrm>
            <a:off x="563564" y="2903537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3"/>
          <p:cNvCxnSpPr>
            <a:cxnSpLocks/>
          </p:cNvCxnSpPr>
          <p:nvPr/>
        </p:nvCxnSpPr>
        <p:spPr>
          <a:xfrm>
            <a:off x="563564" y="326292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3"/>
          <p:cNvCxnSpPr>
            <a:cxnSpLocks/>
          </p:cNvCxnSpPr>
          <p:nvPr/>
        </p:nvCxnSpPr>
        <p:spPr>
          <a:xfrm>
            <a:off x="563564" y="3616633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"/>
          <p:cNvCxnSpPr>
            <a:cxnSpLocks/>
          </p:cNvCxnSpPr>
          <p:nvPr/>
        </p:nvCxnSpPr>
        <p:spPr>
          <a:xfrm>
            <a:off x="563564" y="3943041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3"/>
          <p:cNvCxnSpPr>
            <a:cxnSpLocks/>
          </p:cNvCxnSpPr>
          <p:nvPr/>
        </p:nvCxnSpPr>
        <p:spPr>
          <a:xfrm>
            <a:off x="563564" y="4316081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3"/>
          <p:cNvCxnSpPr>
            <a:cxnSpLocks/>
          </p:cNvCxnSpPr>
          <p:nvPr/>
        </p:nvCxnSpPr>
        <p:spPr>
          <a:xfrm>
            <a:off x="563564" y="465044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389628" y="637953"/>
            <a:ext cx="1371600" cy="26581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 exhaustif</a:t>
            </a:r>
          </a:p>
        </p:txBody>
      </p:sp>
      <p:grpSp>
        <p:nvGrpSpPr>
          <p:cNvPr id="58" name="Group 7"/>
          <p:cNvGrpSpPr/>
          <p:nvPr/>
        </p:nvGrpSpPr>
        <p:grpSpPr>
          <a:xfrm>
            <a:off x="1053751" y="5148211"/>
            <a:ext cx="7813762" cy="138499"/>
            <a:chOff x="1053751" y="3325806"/>
            <a:chExt cx="7813762" cy="138499"/>
          </a:xfrm>
        </p:grpSpPr>
        <p:sp>
          <p:nvSpPr>
            <p:cNvPr id="59" name="Rectangle 9"/>
            <p:cNvSpPr txBox="1">
              <a:spLocks/>
            </p:cNvSpPr>
            <p:nvPr/>
          </p:nvSpPr>
          <p:spPr bwMode="auto">
            <a:xfrm>
              <a:off x="4300828" y="3325806"/>
              <a:ext cx="45666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Publier la base et les métadonnées associées</a:t>
              </a:r>
              <a:endParaRPr lang="fr-FR" altLang="fr-FR" sz="900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60" name="Rectangle 9"/>
            <p:cNvSpPr txBox="1">
              <a:spLocks/>
            </p:cNvSpPr>
            <p:nvPr/>
          </p:nvSpPr>
          <p:spPr bwMode="auto">
            <a:xfrm>
              <a:off x="1053751" y="3325806"/>
              <a:ext cx="301851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 anchorCtr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93675" indent="-192088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Aft>
                  <a:spcPts val="600"/>
                </a:spcAft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>
                  <a:solidFill>
                    <a:srgbClr val="000000"/>
                  </a:solidFill>
                  <a:latin typeface="+mn-lt"/>
                  <a:cs typeface="Arial"/>
                </a:rPr>
                <a:t>Base sous-jacente au site Scope Santé (HAS)</a:t>
              </a:r>
            </a:p>
          </p:txBody>
        </p:sp>
      </p:grpSp>
      <p:cxnSp>
        <p:nvCxnSpPr>
          <p:cNvPr id="64" name="Straight Connector 3"/>
          <p:cNvCxnSpPr>
            <a:cxnSpLocks/>
          </p:cNvCxnSpPr>
          <p:nvPr/>
        </p:nvCxnSpPr>
        <p:spPr>
          <a:xfrm>
            <a:off x="726597" y="5058041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1"/>
          <p:cNvSpPr txBox="1"/>
          <p:nvPr/>
        </p:nvSpPr>
        <p:spPr>
          <a:xfrm>
            <a:off x="110263" y="1410064"/>
            <a:ext cx="852029" cy="374879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36000" bIns="54000"/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 b="1" dirty="0">
                <a:solidFill>
                  <a:schemeClr val="bg1"/>
                </a:solidFill>
              </a:rPr>
              <a:t>Données à ouvrir sous conditions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94641" y="2134161"/>
            <a:ext cx="683272" cy="683272"/>
            <a:chOff x="383528" y="2332785"/>
            <a:chExt cx="683272" cy="683272"/>
          </a:xfrm>
          <a:effectLst>
            <a:outerShdw blurRad="88900" dist="508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0" name="Group 29"/>
            <p:cNvGrpSpPr>
              <a:grpSpLocks/>
            </p:cNvGrpSpPr>
            <p:nvPr/>
          </p:nvGrpSpPr>
          <p:grpSpPr>
            <a:xfrm>
              <a:off x="464949" y="2414206"/>
              <a:ext cx="520430" cy="520430"/>
              <a:chOff x="464949" y="2414206"/>
              <a:chExt cx="520430" cy="520430"/>
            </a:xfrm>
          </p:grpSpPr>
          <p:sp>
            <p:nvSpPr>
              <p:cNvPr id="32" name="Oval 31"/>
              <p:cNvSpPr>
                <a:spLocks/>
              </p:cNvSpPr>
              <p:nvPr/>
            </p:nvSpPr>
            <p:spPr>
              <a:xfrm>
                <a:off x="464949" y="2414206"/>
                <a:ext cx="520430" cy="520430"/>
              </a:xfrm>
              <a:prstGeom prst="ellipse">
                <a:avLst/>
              </a:prstGeom>
              <a:solidFill>
                <a:schemeClr val="accent3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Pie 32"/>
              <p:cNvSpPr>
                <a:spLocks/>
              </p:cNvSpPr>
              <p:nvPr/>
            </p:nvSpPr>
            <p:spPr>
              <a:xfrm>
                <a:off x="464949" y="2414206"/>
                <a:ext cx="520430" cy="520430"/>
              </a:xfrm>
              <a:prstGeom prst="pie">
                <a:avLst>
                  <a:gd name="adj1" fmla="val 5364239"/>
                  <a:gd name="adj2" fmla="val 16200000"/>
                </a:avLst>
              </a:prstGeom>
              <a:solidFill>
                <a:schemeClr val="bg1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dirty="0" err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Arc 30"/>
            <p:cNvSpPr>
              <a:spLocks/>
            </p:cNvSpPr>
            <p:nvPr/>
          </p:nvSpPr>
          <p:spPr>
            <a:xfrm>
              <a:off x="383528" y="2332785"/>
              <a:ext cx="683272" cy="683272"/>
            </a:xfrm>
            <a:prstGeom prst="arc">
              <a:avLst>
                <a:gd name="adj1" fmla="val 16311571"/>
                <a:gd name="adj2" fmla="val 5341124"/>
              </a:avLst>
            </a:prstGeom>
            <a:ln w="19050">
              <a:solidFill>
                <a:schemeClr val="accent3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2939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075" y="403225"/>
            <a:ext cx="8523288" cy="521808"/>
          </a:xfrm>
        </p:spPr>
        <p:txBody>
          <a:bodyPr/>
          <a:lstStyle/>
          <a:p>
            <a:r>
              <a:rPr lang="fr-FR" dirty="0" smtClean="0"/>
              <a:t>Liste des participants</a:t>
            </a:r>
            <a:endParaRPr lang="fr-FR" dirty="0"/>
          </a:p>
        </p:txBody>
      </p:sp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15" y="1398588"/>
            <a:ext cx="33528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76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5983" y="2224205"/>
            <a:ext cx="3663182" cy="1107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fr-FR" sz="6600" dirty="0" smtClean="0"/>
              <a:t>ANNEXE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8591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/>
          </p:cNvSpPr>
          <p:nvPr/>
        </p:nvSpPr>
        <p:spPr>
          <a:xfrm>
            <a:off x="396607" y="968706"/>
            <a:ext cx="8531790" cy="543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schemeClr val="accent6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900" dirty="0"/>
          </a:p>
        </p:txBody>
      </p:sp>
      <p:cxnSp>
        <p:nvCxnSpPr>
          <p:cNvPr id="197" name="Straight Connector 3"/>
          <p:cNvCxnSpPr>
            <a:cxnSpLocks/>
          </p:cNvCxnSpPr>
          <p:nvPr/>
        </p:nvCxnSpPr>
        <p:spPr>
          <a:xfrm>
            <a:off x="758560" y="239824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3"/>
          <p:cNvCxnSpPr>
            <a:cxnSpLocks/>
          </p:cNvCxnSpPr>
          <p:nvPr/>
        </p:nvCxnSpPr>
        <p:spPr>
          <a:xfrm>
            <a:off x="737294" y="218558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3"/>
          <p:cNvCxnSpPr>
            <a:cxnSpLocks/>
          </p:cNvCxnSpPr>
          <p:nvPr/>
        </p:nvCxnSpPr>
        <p:spPr>
          <a:xfrm>
            <a:off x="737294" y="1983554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Object 24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996167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0" name="Title 1"/>
          <p:cNvSpPr>
            <a:spLocks noGrp="1"/>
          </p:cNvSpPr>
          <p:nvPr>
            <p:ph type="title" idx="4294967295"/>
          </p:nvPr>
        </p:nvSpPr>
        <p:spPr>
          <a:xfrm>
            <a:off x="155277" y="257175"/>
            <a:ext cx="4150922" cy="584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altLang="fr-FR" dirty="0" smtClean="0"/>
              <a:t>Descriptions des principaux jeux de</a:t>
            </a:r>
            <a:br>
              <a:rPr lang="fr-FR" altLang="fr-FR" dirty="0" smtClean="0"/>
            </a:br>
            <a:r>
              <a:rPr lang="fr-FR" altLang="fr-FR" dirty="0" smtClean="0"/>
              <a:t>données hospitalières (1/2)</a:t>
            </a:r>
          </a:p>
        </p:txBody>
      </p:sp>
      <p:sp>
        <p:nvSpPr>
          <p:cNvPr id="121" name="Rectangle 3"/>
          <p:cNvSpPr txBox="1">
            <a:spLocks/>
          </p:cNvSpPr>
          <p:nvPr/>
        </p:nvSpPr>
        <p:spPr>
          <a:xfrm>
            <a:off x="139700" y="1229055"/>
            <a:ext cx="636588" cy="3510729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err="1" smtClean="0">
                <a:cs typeface="+mn-cs"/>
              </a:rPr>
              <a:t>ATIH</a:t>
            </a:r>
            <a:endParaRPr lang="fr-FR" sz="900" dirty="0">
              <a:cs typeface="+mn-cs"/>
            </a:endParaRPr>
          </a:p>
        </p:txBody>
      </p:sp>
      <p:pic>
        <p:nvPicPr>
          <p:cNvPr id="130077" name="Picture 127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94" y="2916886"/>
            <a:ext cx="540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Rectangle 3"/>
          <p:cNvSpPr txBox="1">
            <a:spLocks/>
          </p:cNvSpPr>
          <p:nvPr/>
        </p:nvSpPr>
        <p:spPr>
          <a:xfrm>
            <a:off x="139700" y="4848805"/>
            <a:ext cx="636588" cy="361849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 err="1" smtClean="0"/>
              <a:t>ANAP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130129" name="Picture 55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92" y="5058984"/>
            <a:ext cx="540000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Rectangle 3"/>
          <p:cNvSpPr txBox="1">
            <a:spLocks/>
          </p:cNvSpPr>
          <p:nvPr/>
        </p:nvSpPr>
        <p:spPr>
          <a:xfrm>
            <a:off x="136525" y="5305195"/>
            <a:ext cx="638175" cy="1018436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smtClean="0">
                <a:cs typeface="+mn-cs"/>
              </a:rPr>
              <a:t>HAS</a:t>
            </a:r>
            <a:endParaRPr lang="fr-FR" sz="900" dirty="0">
              <a:cs typeface="+mn-cs"/>
            </a:endParaRPr>
          </a:p>
        </p:txBody>
      </p:sp>
      <p:pic>
        <p:nvPicPr>
          <p:cNvPr id="130137" name="Picture 130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12" y="5696145"/>
            <a:ext cx="5400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6" name="Straight Connector 95"/>
          <p:cNvCxnSpPr>
            <a:cxnSpLocks/>
          </p:cNvCxnSpPr>
          <p:nvPr/>
        </p:nvCxnSpPr>
        <p:spPr>
          <a:xfrm>
            <a:off x="396607" y="5256462"/>
            <a:ext cx="8531790" cy="0"/>
          </a:xfrm>
          <a:prstGeom prst="line">
            <a:avLst/>
          </a:prstGeom>
          <a:ln w="952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cxnSpLocks/>
          </p:cNvCxnSpPr>
          <p:nvPr/>
        </p:nvCxnSpPr>
        <p:spPr>
          <a:xfrm>
            <a:off x="396607" y="4794326"/>
            <a:ext cx="8531790" cy="0"/>
          </a:xfrm>
          <a:prstGeom prst="line">
            <a:avLst/>
          </a:prstGeom>
          <a:ln w="952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072" name="AutoShape 249"/>
          <p:cNvCxnSpPr>
            <a:cxnSpLocks noChangeShapeType="1"/>
            <a:stCxn id="130073" idx="4"/>
            <a:endCxn id="130073" idx="6"/>
          </p:cNvCxnSpPr>
          <p:nvPr/>
        </p:nvCxnSpPr>
        <p:spPr bwMode="auto">
          <a:xfrm>
            <a:off x="4114800" y="1156671"/>
            <a:ext cx="4570413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073" name="AutoShape 250"/>
          <p:cNvSpPr>
            <a:spLocks noChangeArrowheads="1"/>
          </p:cNvSpPr>
          <p:nvPr/>
        </p:nvSpPr>
        <p:spPr bwMode="auto">
          <a:xfrm>
            <a:off x="4114800" y="893146"/>
            <a:ext cx="4570413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 smtClean="0">
                <a:solidFill>
                  <a:schemeClr val="tx2"/>
                </a:solidFill>
              </a:rPr>
              <a:t>Action à entreprendre pour ouvrir les jeux de données</a:t>
            </a:r>
            <a:endParaRPr lang="fr-FR" altLang="fr-FR" sz="900" b="1" dirty="0">
              <a:solidFill>
                <a:schemeClr val="tx2"/>
              </a:solidFill>
            </a:endParaRPr>
          </a:p>
        </p:txBody>
      </p:sp>
      <p:cxnSp>
        <p:nvCxnSpPr>
          <p:cNvPr id="130062" name="AutoShape 249"/>
          <p:cNvCxnSpPr>
            <a:cxnSpLocks noChangeShapeType="1"/>
            <a:stCxn id="130063" idx="4"/>
            <a:endCxn id="130063" idx="6"/>
          </p:cNvCxnSpPr>
          <p:nvPr/>
        </p:nvCxnSpPr>
        <p:spPr bwMode="auto">
          <a:xfrm>
            <a:off x="918163" y="1156671"/>
            <a:ext cx="3107204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063" name="AutoShape 250"/>
          <p:cNvSpPr>
            <a:spLocks noChangeArrowheads="1"/>
          </p:cNvSpPr>
          <p:nvPr/>
        </p:nvSpPr>
        <p:spPr bwMode="auto">
          <a:xfrm>
            <a:off x="918163" y="893146"/>
            <a:ext cx="3107204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>
                <a:solidFill>
                  <a:schemeClr val="tx2"/>
                </a:solidFill>
              </a:rPr>
              <a:t>Principaux jeux de données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gray">
          <a:xfrm>
            <a:off x="889001" y="1809924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ICARE</a:t>
            </a:r>
          </a:p>
        </p:txBody>
      </p:sp>
      <p:sp>
        <p:nvSpPr>
          <p:cNvPr id="141" name="Rectangle 27"/>
          <p:cNvSpPr>
            <a:spLocks noChangeArrowheads="1"/>
          </p:cNvSpPr>
          <p:nvPr/>
        </p:nvSpPr>
        <p:spPr bwMode="gray">
          <a:xfrm>
            <a:off x="889001" y="1189310"/>
            <a:ext cx="3140740" cy="152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Ancre</a:t>
            </a:r>
          </a:p>
        </p:txBody>
      </p:sp>
      <p:sp>
        <p:nvSpPr>
          <p:cNvPr id="192" name="Rectangle 27"/>
          <p:cNvSpPr>
            <a:spLocks noChangeArrowheads="1"/>
          </p:cNvSpPr>
          <p:nvPr/>
        </p:nvSpPr>
        <p:spPr bwMode="gray">
          <a:xfrm>
            <a:off x="889001" y="2421110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Statistique du SNATIH</a:t>
            </a:r>
          </a:p>
        </p:txBody>
      </p:sp>
      <p:sp>
        <p:nvSpPr>
          <p:cNvPr id="196" name="Rectangle 27"/>
          <p:cNvSpPr>
            <a:spLocks noChangeArrowheads="1"/>
          </p:cNvSpPr>
          <p:nvPr/>
        </p:nvSpPr>
        <p:spPr bwMode="gray">
          <a:xfrm>
            <a:off x="889001" y="2985954"/>
            <a:ext cx="3140740" cy="19140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Performance des établissement</a:t>
            </a: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gray">
          <a:xfrm>
            <a:off x="889001" y="201365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DIPISI</a:t>
            </a:r>
          </a:p>
        </p:txBody>
      </p:sp>
      <p:sp>
        <p:nvSpPr>
          <p:cNvPr id="204" name="Rectangle 27"/>
          <p:cNvSpPr>
            <a:spLocks noChangeArrowheads="1"/>
          </p:cNvSpPr>
          <p:nvPr/>
        </p:nvSpPr>
        <p:spPr bwMode="gray">
          <a:xfrm>
            <a:off x="889001" y="3227099"/>
            <a:ext cx="3140740" cy="19140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Analyse des coûts</a:t>
            </a:r>
          </a:p>
        </p:txBody>
      </p:sp>
      <p:sp>
        <p:nvSpPr>
          <p:cNvPr id="207" name="Rectangle 27"/>
          <p:cNvSpPr>
            <a:spLocks noChangeArrowheads="1"/>
          </p:cNvSpPr>
          <p:nvPr/>
        </p:nvSpPr>
        <p:spPr bwMode="gray">
          <a:xfrm>
            <a:off x="889001" y="3468244"/>
            <a:ext cx="3140740" cy="19140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Analyse de l’offre de soins</a:t>
            </a:r>
          </a:p>
        </p:txBody>
      </p:sp>
      <p:sp>
        <p:nvSpPr>
          <p:cNvPr id="210" name="Rectangle 27"/>
          <p:cNvSpPr>
            <a:spLocks noChangeArrowheads="1"/>
          </p:cNvSpPr>
          <p:nvPr/>
        </p:nvSpPr>
        <p:spPr bwMode="gray">
          <a:xfrm>
            <a:off x="889001" y="3709389"/>
            <a:ext cx="3140740" cy="19140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Analyse de l’activité</a:t>
            </a:r>
          </a:p>
        </p:txBody>
      </p:sp>
      <p:sp>
        <p:nvSpPr>
          <p:cNvPr id="213" name="Rectangle 27"/>
          <p:cNvSpPr>
            <a:spLocks noChangeArrowheads="1"/>
          </p:cNvSpPr>
          <p:nvPr/>
        </p:nvSpPr>
        <p:spPr bwMode="gray">
          <a:xfrm>
            <a:off x="889001" y="4845569"/>
            <a:ext cx="3140740" cy="14763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</a:t>
            </a:r>
            <a:r>
              <a:rPr lang="fr-FR" sz="900" b="1" dirty="0" err="1">
                <a:solidFill>
                  <a:schemeClr val="accent3"/>
                </a:solidFill>
                <a:latin typeface="+mn-lt"/>
                <a:cs typeface="+mn-cs"/>
              </a:rPr>
              <a:t>Hospidiag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233" name="Rectangle 27"/>
          <p:cNvSpPr>
            <a:spLocks noChangeArrowheads="1"/>
          </p:cNvSpPr>
          <p:nvPr/>
        </p:nvSpPr>
        <p:spPr bwMode="gray">
          <a:xfrm>
            <a:off x="889001" y="4304975"/>
            <a:ext cx="3140740" cy="19365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Restitution médico-économiques en psychiatrie</a:t>
            </a:r>
          </a:p>
        </p:txBody>
      </p:sp>
      <p:sp>
        <p:nvSpPr>
          <p:cNvPr id="236" name="Rectangle 27"/>
          <p:cNvSpPr>
            <a:spLocks noChangeArrowheads="1"/>
          </p:cNvSpPr>
          <p:nvPr/>
        </p:nvSpPr>
        <p:spPr bwMode="gray">
          <a:xfrm>
            <a:off x="889001" y="4548380"/>
            <a:ext cx="3140740" cy="19140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Analyse des recettes, pilotage de l’ONDAM</a:t>
            </a:r>
          </a:p>
        </p:txBody>
      </p:sp>
      <p:sp>
        <p:nvSpPr>
          <p:cNvPr id="84" name="Rectangle 27"/>
          <p:cNvSpPr>
            <a:spLocks noChangeArrowheads="1"/>
          </p:cNvSpPr>
          <p:nvPr/>
        </p:nvSpPr>
        <p:spPr bwMode="gray">
          <a:xfrm>
            <a:off x="889001" y="1402468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Bilan social</a:t>
            </a:r>
          </a:p>
        </p:txBody>
      </p:sp>
      <p:sp>
        <p:nvSpPr>
          <p:cNvPr id="85" name="Rectangle 27"/>
          <p:cNvSpPr>
            <a:spLocks noChangeArrowheads="1"/>
          </p:cNvSpPr>
          <p:nvPr/>
        </p:nvSpPr>
        <p:spPr bwMode="gray">
          <a:xfrm>
            <a:off x="889001" y="1606196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DIPI</a:t>
            </a:r>
          </a:p>
        </p:txBody>
      </p:sp>
      <p:sp>
        <p:nvSpPr>
          <p:cNvPr id="201" name="Rectangle 27"/>
          <p:cNvSpPr>
            <a:spLocks noChangeArrowheads="1"/>
          </p:cNvSpPr>
          <p:nvPr/>
        </p:nvSpPr>
        <p:spPr bwMode="gray">
          <a:xfrm>
            <a:off x="889001" y="2217382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Cartographie de l’offre de soin</a:t>
            </a:r>
          </a:p>
        </p:txBody>
      </p:sp>
      <p:sp>
        <p:nvSpPr>
          <p:cNvPr id="112" name="Rectangle 27"/>
          <p:cNvSpPr>
            <a:spLocks noChangeArrowheads="1"/>
          </p:cNvSpPr>
          <p:nvPr/>
        </p:nvSpPr>
        <p:spPr bwMode="gray">
          <a:xfrm>
            <a:off x="889001" y="5305195"/>
            <a:ext cx="3140740" cy="152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Base des indicateurs </a:t>
            </a:r>
            <a:r>
              <a:rPr lang="fr-FR" sz="900" b="1" dirty="0" err="1" smtClean="0">
                <a:solidFill>
                  <a:schemeClr val="accent3"/>
                </a:solidFill>
                <a:latin typeface="+mn-lt"/>
                <a:cs typeface="+mn-cs"/>
              </a:rPr>
              <a:t>QUALHAS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05" name="Rectangle 27"/>
          <p:cNvSpPr>
            <a:spLocks noChangeArrowheads="1"/>
          </p:cNvSpPr>
          <p:nvPr/>
        </p:nvSpPr>
        <p:spPr bwMode="gray">
          <a:xfrm>
            <a:off x="889001" y="5524086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Base des </a:t>
            </a: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données de </a:t>
            </a: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certification des établissements</a:t>
            </a:r>
          </a:p>
        </p:txBody>
      </p:sp>
      <p:sp>
        <p:nvSpPr>
          <p:cNvPr id="109" name="Rectangle 27"/>
          <p:cNvSpPr>
            <a:spLocks noChangeArrowheads="1"/>
          </p:cNvSpPr>
          <p:nvPr/>
        </p:nvSpPr>
        <p:spPr bwMode="gray">
          <a:xfrm>
            <a:off x="889001" y="5744564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Base d’accréditation des médecins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31" name="Rectangle 27"/>
          <p:cNvSpPr>
            <a:spLocks noChangeArrowheads="1"/>
          </p:cNvSpPr>
          <p:nvPr/>
        </p:nvSpPr>
        <p:spPr bwMode="gray">
          <a:xfrm>
            <a:off x="889001" y="5965042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Base sous-jacente au site </a:t>
            </a:r>
            <a:r>
              <a:rPr lang="fr-FR" sz="900" b="1" dirty="0" err="1" smtClean="0">
                <a:solidFill>
                  <a:schemeClr val="accent3"/>
                </a:solidFill>
                <a:latin typeface="+mn-lt"/>
                <a:cs typeface="+mn-cs"/>
              </a:rPr>
              <a:t>ScopeSanté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00" name="Rectangle 27"/>
          <p:cNvSpPr>
            <a:spLocks noChangeArrowheads="1"/>
          </p:cNvSpPr>
          <p:nvPr/>
        </p:nvSpPr>
        <p:spPr bwMode="gray">
          <a:xfrm>
            <a:off x="889001" y="5061736"/>
            <a:ext cx="3140740" cy="14763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Tableau de bord du pilotage pour le médico social</a:t>
            </a:r>
          </a:p>
        </p:txBody>
      </p:sp>
      <p:sp>
        <p:nvSpPr>
          <p:cNvPr id="218" name="Rectangle 27"/>
          <p:cNvSpPr>
            <a:spLocks noChangeArrowheads="1"/>
          </p:cNvSpPr>
          <p:nvPr/>
        </p:nvSpPr>
        <p:spPr bwMode="gray">
          <a:xfrm>
            <a:off x="889001" y="3950534"/>
            <a:ext cx="3140740" cy="27449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Médicaments et DMI en sus</a:t>
            </a:r>
          </a:p>
        </p:txBody>
      </p:sp>
      <p:sp>
        <p:nvSpPr>
          <p:cNvPr id="194" name="Rectangle 27"/>
          <p:cNvSpPr>
            <a:spLocks noChangeArrowheads="1"/>
          </p:cNvSpPr>
          <p:nvPr/>
        </p:nvSpPr>
        <p:spPr bwMode="gray">
          <a:xfrm>
            <a:off x="889001" y="2631514"/>
            <a:ext cx="3140740" cy="29579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Données de </a:t>
            </a: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synthèse des établissements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56" name="Rectangle 27"/>
          <p:cNvSpPr>
            <a:spLocks noChangeArrowheads="1"/>
          </p:cNvSpPr>
          <p:nvPr/>
        </p:nvSpPr>
        <p:spPr bwMode="gray">
          <a:xfrm>
            <a:off x="889001" y="6185518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err="1" smtClean="0">
                <a:solidFill>
                  <a:schemeClr val="accent3"/>
                </a:solidFill>
                <a:latin typeface="+mn-lt"/>
                <a:cs typeface="+mn-cs"/>
              </a:rPr>
              <a:t>I-satisfaction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cxnSp>
        <p:nvCxnSpPr>
          <p:cNvPr id="159" name="Straight Connector 3"/>
          <p:cNvCxnSpPr>
            <a:cxnSpLocks/>
          </p:cNvCxnSpPr>
          <p:nvPr/>
        </p:nvCxnSpPr>
        <p:spPr>
          <a:xfrm>
            <a:off x="776288" y="138446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3"/>
          <p:cNvCxnSpPr>
            <a:cxnSpLocks/>
          </p:cNvCxnSpPr>
          <p:nvPr/>
        </p:nvCxnSpPr>
        <p:spPr>
          <a:xfrm>
            <a:off x="776288" y="1597120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3"/>
          <p:cNvCxnSpPr>
            <a:cxnSpLocks/>
          </p:cNvCxnSpPr>
          <p:nvPr/>
        </p:nvCxnSpPr>
        <p:spPr>
          <a:xfrm>
            <a:off x="776288" y="1781652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3"/>
          <p:cNvCxnSpPr>
            <a:cxnSpLocks/>
          </p:cNvCxnSpPr>
          <p:nvPr/>
        </p:nvCxnSpPr>
        <p:spPr>
          <a:xfrm>
            <a:off x="776288" y="260736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3"/>
          <p:cNvCxnSpPr>
            <a:cxnSpLocks/>
          </p:cNvCxnSpPr>
          <p:nvPr/>
        </p:nvCxnSpPr>
        <p:spPr>
          <a:xfrm>
            <a:off x="776288" y="2946667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3"/>
          <p:cNvCxnSpPr>
            <a:cxnSpLocks/>
          </p:cNvCxnSpPr>
          <p:nvPr/>
        </p:nvCxnSpPr>
        <p:spPr>
          <a:xfrm>
            <a:off x="776288" y="3192519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3"/>
          <p:cNvCxnSpPr>
            <a:cxnSpLocks/>
          </p:cNvCxnSpPr>
          <p:nvPr/>
        </p:nvCxnSpPr>
        <p:spPr>
          <a:xfrm>
            <a:off x="776288" y="3429745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3"/>
          <p:cNvCxnSpPr>
            <a:cxnSpLocks/>
          </p:cNvCxnSpPr>
          <p:nvPr/>
        </p:nvCxnSpPr>
        <p:spPr>
          <a:xfrm>
            <a:off x="776288" y="367416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3"/>
          <p:cNvCxnSpPr>
            <a:cxnSpLocks/>
          </p:cNvCxnSpPr>
          <p:nvPr/>
        </p:nvCxnSpPr>
        <p:spPr>
          <a:xfrm>
            <a:off x="776288" y="393583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3"/>
          <p:cNvCxnSpPr>
            <a:cxnSpLocks/>
          </p:cNvCxnSpPr>
          <p:nvPr/>
        </p:nvCxnSpPr>
        <p:spPr>
          <a:xfrm>
            <a:off x="776288" y="452818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3"/>
          <p:cNvCxnSpPr>
            <a:cxnSpLocks/>
          </p:cNvCxnSpPr>
          <p:nvPr/>
        </p:nvCxnSpPr>
        <p:spPr>
          <a:xfrm>
            <a:off x="776288" y="5021319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3"/>
          <p:cNvCxnSpPr>
            <a:cxnSpLocks/>
          </p:cNvCxnSpPr>
          <p:nvPr/>
        </p:nvCxnSpPr>
        <p:spPr>
          <a:xfrm>
            <a:off x="776288" y="549577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3"/>
          <p:cNvCxnSpPr>
            <a:cxnSpLocks/>
          </p:cNvCxnSpPr>
          <p:nvPr/>
        </p:nvCxnSpPr>
        <p:spPr>
          <a:xfrm>
            <a:off x="776288" y="5722937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3"/>
          <p:cNvCxnSpPr>
            <a:cxnSpLocks/>
          </p:cNvCxnSpPr>
          <p:nvPr/>
        </p:nvCxnSpPr>
        <p:spPr>
          <a:xfrm>
            <a:off x="776288" y="593027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3"/>
          <p:cNvCxnSpPr>
            <a:cxnSpLocks/>
          </p:cNvCxnSpPr>
          <p:nvPr/>
        </p:nvCxnSpPr>
        <p:spPr>
          <a:xfrm>
            <a:off x="776288" y="6135836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27"/>
          <p:cNvSpPr>
            <a:spLocks noChangeArrowheads="1"/>
          </p:cNvSpPr>
          <p:nvPr/>
        </p:nvSpPr>
        <p:spPr bwMode="gray">
          <a:xfrm>
            <a:off x="4114800" y="1826604"/>
            <a:ext cx="428307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Fichiers des retraitements comptables des établissements</a:t>
            </a:r>
          </a:p>
        </p:txBody>
      </p:sp>
      <p:sp>
        <p:nvSpPr>
          <p:cNvPr id="135" name="Rectangle 27"/>
          <p:cNvSpPr>
            <a:spLocks noChangeArrowheads="1"/>
          </p:cNvSpPr>
          <p:nvPr/>
        </p:nvSpPr>
        <p:spPr bwMode="gray">
          <a:xfrm>
            <a:off x="4114800" y="1205561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/>
              <a:t>Comptes financiers, EPRD, RIA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6" name="Rectangle 27"/>
          <p:cNvSpPr>
            <a:spLocks noChangeArrowheads="1"/>
          </p:cNvSpPr>
          <p:nvPr/>
        </p:nvSpPr>
        <p:spPr bwMode="gray">
          <a:xfrm>
            <a:off x="4114800" y="2434633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Statistique agrégées sur les activités des 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établissements (dont tarifs)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7" name="Rectangle 27"/>
          <p:cNvSpPr>
            <a:spLocks noChangeArrowheads="1"/>
          </p:cNvSpPr>
          <p:nvPr/>
        </p:nvSpPr>
        <p:spPr bwMode="gray">
          <a:xfrm>
            <a:off x="4114800" y="2952771"/>
            <a:ext cx="4283075" cy="2762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Indicateur de productivité médico- économique; Tableau de bord financier des EPS; Compte financier; Budget et suivi 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infra-annuel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8" name="Rectangle 27"/>
          <p:cNvSpPr>
            <a:spLocks noChangeArrowheads="1"/>
          </p:cNvSpPr>
          <p:nvPr/>
        </p:nvSpPr>
        <p:spPr bwMode="gray">
          <a:xfrm>
            <a:off x="4114800" y="2013780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/>
              <a:t>P</a:t>
            </a:r>
            <a:r>
              <a:rPr lang="fr-FR" sz="900" dirty="0" smtClean="0"/>
              <a:t>rojets </a:t>
            </a:r>
            <a:r>
              <a:rPr lang="fr-FR" sz="900" dirty="0"/>
              <a:t>d’investissement en système </a:t>
            </a:r>
            <a:r>
              <a:rPr lang="fr-FR" sz="900" dirty="0" smtClean="0"/>
              <a:t>d’information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9" name="Rectangle 27"/>
          <p:cNvSpPr>
            <a:spLocks noChangeArrowheads="1"/>
          </p:cNvSpPr>
          <p:nvPr/>
        </p:nvSpPr>
        <p:spPr bwMode="gray">
          <a:xfrm>
            <a:off x="4114800" y="3238769"/>
            <a:ext cx="428307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Retraitements comptables (ICARE)</a:t>
            </a:r>
          </a:p>
        </p:txBody>
      </p:sp>
      <p:sp>
        <p:nvSpPr>
          <p:cNvPr id="143" name="Rectangle 27"/>
          <p:cNvSpPr>
            <a:spLocks noChangeArrowheads="1"/>
          </p:cNvSpPr>
          <p:nvPr/>
        </p:nvSpPr>
        <p:spPr bwMode="gray">
          <a:xfrm>
            <a:off x="4114800" y="3414915"/>
            <a:ext cx="4283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/>
              <a:t>Parts de marché; Taux de recours par région ou par territoire de santé; Analyse croisée de consommation/production de soins</a:t>
            </a:r>
          </a:p>
        </p:txBody>
      </p:sp>
      <p:sp>
        <p:nvSpPr>
          <p:cNvPr id="144" name="Rectangle 27"/>
          <p:cNvSpPr>
            <a:spLocks noChangeArrowheads="1"/>
          </p:cNvSpPr>
          <p:nvPr/>
        </p:nvSpPr>
        <p:spPr bwMode="gray">
          <a:xfrm>
            <a:off x="4114800" y="3676075"/>
            <a:ext cx="4283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/>
              <a:t>Evolution trimestrielle des éléments d’activité; Indicateurs d’analyse de l’activité (IAA); Chirurgie ambulatoire; Soins de suite et réadaptation</a:t>
            </a: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gray">
          <a:xfrm>
            <a:off x="4114800" y="4850347"/>
            <a:ext cx="428307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68 indicateurs financiers et de qualité</a:t>
            </a:r>
          </a:p>
        </p:txBody>
      </p:sp>
      <p:sp>
        <p:nvSpPr>
          <p:cNvPr id="146" name="Rectangle 27"/>
          <p:cNvSpPr>
            <a:spLocks noChangeArrowheads="1"/>
          </p:cNvSpPr>
          <p:nvPr/>
        </p:nvSpPr>
        <p:spPr bwMode="gray">
          <a:xfrm>
            <a:off x="4114800" y="3958501"/>
            <a:ext cx="42830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/>
              <a:t>Tableaux de synthèse nationaux sur médicaments et DMSI en sus; Consommations des médicaments et DMI en sus par spécialité ou par DCI</a:t>
            </a:r>
          </a:p>
        </p:txBody>
      </p:sp>
      <p:sp>
        <p:nvSpPr>
          <p:cNvPr id="147" name="Rectangle 27"/>
          <p:cNvSpPr>
            <a:spLocks noChangeArrowheads="1"/>
          </p:cNvSpPr>
          <p:nvPr/>
        </p:nvSpPr>
        <p:spPr bwMode="gray">
          <a:xfrm>
            <a:off x="4114800" y="4311866"/>
            <a:ext cx="42830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/>
              <a:t>Données par établissement; données agrégées; population résidente</a:t>
            </a:r>
          </a:p>
        </p:txBody>
      </p:sp>
      <p:sp>
        <p:nvSpPr>
          <p:cNvPr id="148" name="Rectangle 27"/>
          <p:cNvSpPr>
            <a:spLocks noChangeArrowheads="1"/>
          </p:cNvSpPr>
          <p:nvPr/>
        </p:nvSpPr>
        <p:spPr bwMode="gray">
          <a:xfrm>
            <a:off x="4114800" y="4536656"/>
            <a:ext cx="4283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/>
              <a:t>Synthèse régionale; Décomposition des recettes liées à l’activité; évolution séjours et recettes par établissement et région; évolution des forfaits et dotations</a:t>
            </a:r>
          </a:p>
        </p:txBody>
      </p:sp>
      <p:sp>
        <p:nvSpPr>
          <p:cNvPr id="150" name="Rectangle 27"/>
          <p:cNvSpPr>
            <a:spLocks noChangeArrowheads="1"/>
          </p:cNvSpPr>
          <p:nvPr/>
        </p:nvSpPr>
        <p:spPr bwMode="gray">
          <a:xfrm>
            <a:off x="4114800" y="1425033"/>
            <a:ext cx="4283075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Structure </a:t>
            </a: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du personnel, rémunération, condition de travail</a:t>
            </a:r>
          </a:p>
        </p:txBody>
      </p:sp>
      <p:sp>
        <p:nvSpPr>
          <p:cNvPr id="151" name="Rectangle 27"/>
          <p:cNvSpPr>
            <a:spLocks noChangeArrowheads="1"/>
          </p:cNvSpPr>
          <p:nvPr/>
        </p:nvSpPr>
        <p:spPr bwMode="gray">
          <a:xfrm>
            <a:off x="4114800" y="1642123"/>
            <a:ext cx="428307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/>
              <a:t>Instruction des </a:t>
            </a:r>
            <a:r>
              <a:rPr lang="fr-FR" sz="900" dirty="0"/>
              <a:t>projets d’investissement immobilier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52" name="Rectangle 27"/>
          <p:cNvSpPr>
            <a:spLocks noChangeArrowheads="1"/>
          </p:cNvSpPr>
          <p:nvPr/>
        </p:nvSpPr>
        <p:spPr bwMode="gray">
          <a:xfrm>
            <a:off x="4114800" y="2234840"/>
            <a:ext cx="4283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/>
              <a:t>Description de l’offre de soin par département</a:t>
            </a:r>
          </a:p>
        </p:txBody>
      </p:sp>
      <p:sp>
        <p:nvSpPr>
          <p:cNvPr id="172" name="Rectangle 27"/>
          <p:cNvSpPr>
            <a:spLocks noChangeArrowheads="1"/>
          </p:cNvSpPr>
          <p:nvPr/>
        </p:nvSpPr>
        <p:spPr bwMode="gray">
          <a:xfrm>
            <a:off x="4114800" y="2687591"/>
            <a:ext cx="428307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/>
              <a:t>E</a:t>
            </a:r>
            <a:r>
              <a:rPr lang="fr-FR" sz="900" dirty="0" smtClean="0"/>
              <a:t>tat </a:t>
            </a:r>
            <a:r>
              <a:rPr lang="fr-FR" sz="900" dirty="0"/>
              <a:t>des recettes et allocation des </a:t>
            </a:r>
            <a:r>
              <a:rPr lang="fr-FR" sz="900" dirty="0" smtClean="0"/>
              <a:t>ressources par établissement/ infra annuel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202" name="Rectangle 27"/>
          <p:cNvSpPr>
            <a:spLocks noChangeArrowheads="1"/>
          </p:cNvSpPr>
          <p:nvPr/>
        </p:nvSpPr>
        <p:spPr bwMode="gray">
          <a:xfrm>
            <a:off x="4114799" y="5055315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Données d’activités des établissements médicaux sociaux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206" name="Rectangle 27"/>
          <p:cNvSpPr>
            <a:spLocks noChangeArrowheads="1"/>
          </p:cNvSpPr>
          <p:nvPr/>
        </p:nvSpPr>
        <p:spPr bwMode="gray">
          <a:xfrm>
            <a:off x="4114800" y="5319483"/>
            <a:ext cx="4283075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Indicateurs 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de qualité et de sécurité des soins</a:t>
            </a:r>
            <a:endParaRPr lang="fr-FR" sz="900" dirty="0">
              <a:solidFill>
                <a:schemeClr val="accent4"/>
              </a:solidFill>
              <a:latin typeface="+mn-lt"/>
              <a:cs typeface="Arial"/>
            </a:endParaRPr>
          </a:p>
        </p:txBody>
      </p:sp>
      <p:sp>
        <p:nvSpPr>
          <p:cNvPr id="209" name="Rectangle 27"/>
          <p:cNvSpPr>
            <a:spLocks noChangeArrowheads="1"/>
          </p:cNvSpPr>
          <p:nvPr/>
        </p:nvSpPr>
        <p:spPr bwMode="gray">
          <a:xfrm>
            <a:off x="4114800" y="5531071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Appréciation sur 10 principaux thèmes : par ex. hygiène</a:t>
            </a:r>
            <a:endParaRPr lang="fr-FR" sz="900" dirty="0">
              <a:solidFill>
                <a:schemeClr val="accent4"/>
              </a:solidFill>
              <a:latin typeface="+mn-lt"/>
              <a:cs typeface="Arial"/>
            </a:endParaRPr>
          </a:p>
        </p:txBody>
      </p:sp>
      <p:sp>
        <p:nvSpPr>
          <p:cNvPr id="215" name="Rectangle 27"/>
          <p:cNvSpPr>
            <a:spLocks noChangeArrowheads="1"/>
          </p:cNvSpPr>
          <p:nvPr/>
        </p:nvSpPr>
        <p:spPr bwMode="gray">
          <a:xfrm>
            <a:off x="4114511" y="5747739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Données sur l’accréditation des médecins</a:t>
            </a:r>
            <a:endParaRPr lang="fr-FR" sz="900" dirty="0">
              <a:solidFill>
                <a:schemeClr val="accent4"/>
              </a:solidFill>
              <a:latin typeface="+mn-lt"/>
              <a:cs typeface="Arial"/>
            </a:endParaRPr>
          </a:p>
        </p:txBody>
      </p:sp>
      <p:sp>
        <p:nvSpPr>
          <p:cNvPr id="216" name="Rectangle 27"/>
          <p:cNvSpPr>
            <a:spLocks noChangeArrowheads="1"/>
          </p:cNvSpPr>
          <p:nvPr/>
        </p:nvSpPr>
        <p:spPr bwMode="gray">
          <a:xfrm>
            <a:off x="4114510" y="5975851"/>
            <a:ext cx="428307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Données sur les activités, la qualité des établissements</a:t>
            </a:r>
            <a:endParaRPr lang="fr-FR" sz="900" dirty="0">
              <a:solidFill>
                <a:schemeClr val="accent4"/>
              </a:solidFill>
              <a:latin typeface="+mn-lt"/>
              <a:cs typeface="Arial"/>
            </a:endParaRPr>
          </a:p>
        </p:txBody>
      </p:sp>
      <p:sp>
        <p:nvSpPr>
          <p:cNvPr id="217" name="Rectangle 27"/>
          <p:cNvSpPr>
            <a:spLocks noChangeArrowheads="1"/>
          </p:cNvSpPr>
          <p:nvPr/>
        </p:nvSpPr>
        <p:spPr bwMode="gray">
          <a:xfrm>
            <a:off x="4114800" y="6206924"/>
            <a:ext cx="417512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/>
              <a:t>Indicateur de mesure de la satisfaction des patients hospitalisés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220" name="Rectangle 6"/>
          <p:cNvSpPr txBox="1">
            <a:spLocks/>
          </p:cNvSpPr>
          <p:nvPr/>
        </p:nvSpPr>
        <p:spPr bwMode="gray">
          <a:xfrm>
            <a:off x="8708000" y="1837399"/>
            <a:ext cx="142875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21" name="Rectangle 6"/>
          <p:cNvSpPr txBox="1">
            <a:spLocks/>
          </p:cNvSpPr>
          <p:nvPr/>
        </p:nvSpPr>
        <p:spPr bwMode="gray">
          <a:xfrm>
            <a:off x="8708000" y="1205723"/>
            <a:ext cx="142875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22" name="Rectangle 6"/>
          <p:cNvSpPr txBox="1">
            <a:spLocks/>
          </p:cNvSpPr>
          <p:nvPr/>
        </p:nvSpPr>
        <p:spPr bwMode="gray">
          <a:xfrm>
            <a:off x="8708000" y="2245635"/>
            <a:ext cx="142875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23" name="Rectangle 6"/>
          <p:cNvSpPr txBox="1">
            <a:spLocks/>
          </p:cNvSpPr>
          <p:nvPr/>
        </p:nvSpPr>
        <p:spPr bwMode="gray">
          <a:xfrm>
            <a:off x="8708000" y="2995465"/>
            <a:ext cx="142875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24" name="Rectangle 6"/>
          <p:cNvSpPr txBox="1">
            <a:spLocks/>
          </p:cNvSpPr>
          <p:nvPr/>
        </p:nvSpPr>
        <p:spPr bwMode="gray">
          <a:xfrm>
            <a:off x="8708000" y="2045841"/>
            <a:ext cx="144463" cy="1444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25" name="Rectangle 6"/>
          <p:cNvSpPr txBox="1">
            <a:spLocks/>
          </p:cNvSpPr>
          <p:nvPr/>
        </p:nvSpPr>
        <p:spPr bwMode="gray">
          <a:xfrm>
            <a:off x="8708000" y="3228298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26" name="Rectangle 6"/>
          <p:cNvSpPr txBox="1">
            <a:spLocks/>
          </p:cNvSpPr>
          <p:nvPr/>
        </p:nvSpPr>
        <p:spPr bwMode="gray">
          <a:xfrm>
            <a:off x="8708000" y="3478875"/>
            <a:ext cx="142875" cy="144462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27" name="Rectangle 6"/>
          <p:cNvSpPr txBox="1">
            <a:spLocks/>
          </p:cNvSpPr>
          <p:nvPr/>
        </p:nvSpPr>
        <p:spPr bwMode="gray">
          <a:xfrm>
            <a:off x="8708000" y="3718769"/>
            <a:ext cx="142875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28" name="Rectangle 6"/>
          <p:cNvSpPr txBox="1">
            <a:spLocks/>
          </p:cNvSpPr>
          <p:nvPr/>
        </p:nvSpPr>
        <p:spPr bwMode="gray">
          <a:xfrm>
            <a:off x="8708000" y="4839876"/>
            <a:ext cx="142875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29" name="Rectangle 6"/>
          <p:cNvSpPr txBox="1">
            <a:spLocks/>
          </p:cNvSpPr>
          <p:nvPr/>
        </p:nvSpPr>
        <p:spPr bwMode="gray">
          <a:xfrm>
            <a:off x="8708000" y="4054360"/>
            <a:ext cx="142875" cy="142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30" name="Rectangle 6"/>
          <p:cNvSpPr txBox="1">
            <a:spLocks/>
          </p:cNvSpPr>
          <p:nvPr/>
        </p:nvSpPr>
        <p:spPr bwMode="gray">
          <a:xfrm>
            <a:off x="8708000" y="4290762"/>
            <a:ext cx="142875" cy="144462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31" name="Rectangle 6"/>
          <p:cNvSpPr txBox="1">
            <a:spLocks/>
          </p:cNvSpPr>
          <p:nvPr/>
        </p:nvSpPr>
        <p:spPr bwMode="gray">
          <a:xfrm>
            <a:off x="8708000" y="4568717"/>
            <a:ext cx="142875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32" name="LegendRectangle3"/>
          <p:cNvSpPr>
            <a:spLocks noChangeArrowheads="1"/>
          </p:cNvSpPr>
          <p:nvPr/>
        </p:nvSpPr>
        <p:spPr bwMode="auto">
          <a:xfrm>
            <a:off x="8708000" y="1425195"/>
            <a:ext cx="142875" cy="1444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235" name="Rectangle 6"/>
          <p:cNvSpPr txBox="1">
            <a:spLocks/>
          </p:cNvSpPr>
          <p:nvPr/>
        </p:nvSpPr>
        <p:spPr bwMode="gray">
          <a:xfrm>
            <a:off x="8708000" y="1642285"/>
            <a:ext cx="142875" cy="142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39" name="Rectangle 6"/>
          <p:cNvSpPr txBox="1">
            <a:spLocks/>
          </p:cNvSpPr>
          <p:nvPr/>
        </p:nvSpPr>
        <p:spPr bwMode="gray">
          <a:xfrm>
            <a:off x="8708000" y="2677120"/>
            <a:ext cx="142875" cy="144462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40" name="Rectangle 6"/>
          <p:cNvSpPr txBox="1">
            <a:spLocks/>
          </p:cNvSpPr>
          <p:nvPr/>
        </p:nvSpPr>
        <p:spPr bwMode="gray">
          <a:xfrm>
            <a:off x="8708000" y="5075300"/>
            <a:ext cx="142875" cy="144462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242" name="Rectangle 6"/>
          <p:cNvSpPr txBox="1">
            <a:spLocks/>
          </p:cNvSpPr>
          <p:nvPr/>
        </p:nvSpPr>
        <p:spPr bwMode="gray">
          <a:xfrm>
            <a:off x="8708000" y="2424162"/>
            <a:ext cx="142875" cy="144463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cxnSp>
        <p:nvCxnSpPr>
          <p:cNvPr id="243" name="Straight Connector 3"/>
          <p:cNvCxnSpPr>
            <a:cxnSpLocks/>
          </p:cNvCxnSpPr>
          <p:nvPr/>
        </p:nvCxnSpPr>
        <p:spPr>
          <a:xfrm>
            <a:off x="769193" y="4276527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6"/>
          <p:cNvSpPr txBox="1">
            <a:spLocks/>
          </p:cNvSpPr>
          <p:nvPr/>
        </p:nvSpPr>
        <p:spPr bwMode="gray">
          <a:xfrm>
            <a:off x="8708000" y="5299502"/>
            <a:ext cx="142875" cy="14446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45" name="Rectangle 6"/>
          <p:cNvSpPr txBox="1">
            <a:spLocks/>
          </p:cNvSpPr>
          <p:nvPr/>
        </p:nvSpPr>
        <p:spPr bwMode="gray">
          <a:xfrm>
            <a:off x="8708000" y="5511090"/>
            <a:ext cx="142875" cy="1444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46" name="Rectangle 6"/>
          <p:cNvSpPr txBox="1">
            <a:spLocks/>
          </p:cNvSpPr>
          <p:nvPr/>
        </p:nvSpPr>
        <p:spPr bwMode="gray">
          <a:xfrm>
            <a:off x="8708000" y="5732146"/>
            <a:ext cx="142875" cy="142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47" name="AutoShape 250"/>
          <p:cNvSpPr>
            <a:spLocks noChangeArrowheads="1"/>
          </p:cNvSpPr>
          <p:nvPr/>
        </p:nvSpPr>
        <p:spPr bwMode="auto">
          <a:xfrm>
            <a:off x="4369997" y="400844"/>
            <a:ext cx="972000" cy="14128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>
                <a:solidFill>
                  <a:schemeClr val="tx2"/>
                </a:solidFill>
              </a:rPr>
              <a:t>Statut </a:t>
            </a:r>
            <a:r>
              <a:rPr lang="fr-FR" altLang="fr-FR" sz="900" b="1" dirty="0" smtClean="0">
                <a:solidFill>
                  <a:schemeClr val="tx2"/>
                </a:solidFill>
              </a:rPr>
              <a:t>d’ouverture actuel </a:t>
            </a:r>
            <a:r>
              <a:rPr lang="fr-FR" altLang="fr-FR" sz="900" b="1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248" name="Legend1"/>
          <p:cNvSpPr>
            <a:spLocks noChangeArrowheads="1"/>
          </p:cNvSpPr>
          <p:nvPr/>
        </p:nvSpPr>
        <p:spPr bwMode="auto">
          <a:xfrm>
            <a:off x="5294974" y="269081"/>
            <a:ext cx="3116262" cy="139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>
                <a:latin typeface="+mn-lt"/>
                <a:cs typeface="+mn-cs"/>
              </a:rPr>
              <a:t>Jeu de données t</a:t>
            </a:r>
            <a:r>
              <a:rPr lang="fr-FR" sz="900" dirty="0" err="1">
                <a:latin typeface="+mn-lt"/>
                <a:cs typeface="+mn-cs"/>
              </a:rPr>
              <a:t>éléchargeable</a:t>
            </a:r>
            <a:r>
              <a:rPr lang="fr-FR" sz="900" dirty="0">
                <a:latin typeface="+mn-lt"/>
                <a:cs typeface="+mn-cs"/>
              </a:rPr>
              <a:t>, exploitable et ouvert à tous</a:t>
            </a:r>
            <a:r>
              <a:rPr lang="fr-FR" sz="900" baseline="30000" dirty="0">
                <a:latin typeface="+mn-lt"/>
                <a:cs typeface="+mn-cs"/>
              </a:rPr>
              <a:t>1</a:t>
            </a:r>
            <a:r>
              <a:rPr lang="fr-FR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249" name="LegendRectangle1"/>
          <p:cNvSpPr>
            <a:spLocks noChangeArrowheads="1"/>
          </p:cNvSpPr>
          <p:nvPr/>
        </p:nvSpPr>
        <p:spPr bwMode="auto">
          <a:xfrm>
            <a:off x="5052086" y="277019"/>
            <a:ext cx="157163" cy="123825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250" name="Legend2"/>
          <p:cNvSpPr>
            <a:spLocks noChangeArrowheads="1"/>
          </p:cNvSpPr>
          <p:nvPr/>
        </p:nvSpPr>
        <p:spPr bwMode="auto">
          <a:xfrm>
            <a:off x="5294974" y="432594"/>
            <a:ext cx="3468687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 dirty="0"/>
              <a:t>Jeu de données consultable mais non téléchargeable ou exploitable</a:t>
            </a:r>
          </a:p>
        </p:txBody>
      </p:sp>
      <p:sp>
        <p:nvSpPr>
          <p:cNvPr id="251" name="LegendRectangle2"/>
          <p:cNvSpPr>
            <a:spLocks noChangeArrowheads="1"/>
          </p:cNvSpPr>
          <p:nvPr/>
        </p:nvSpPr>
        <p:spPr bwMode="auto">
          <a:xfrm>
            <a:off x="5052086" y="440531"/>
            <a:ext cx="157163" cy="12382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252" name="Legend3"/>
          <p:cNvSpPr>
            <a:spLocks noChangeArrowheads="1"/>
          </p:cNvSpPr>
          <p:nvPr/>
        </p:nvSpPr>
        <p:spPr bwMode="auto">
          <a:xfrm>
            <a:off x="5294448" y="596106"/>
            <a:ext cx="28278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/>
              <a:t>Jeu de données téléchargeable mais en accès restreint</a:t>
            </a:r>
          </a:p>
        </p:txBody>
      </p:sp>
      <p:sp>
        <p:nvSpPr>
          <p:cNvPr id="253" name="LegendRectangle3"/>
          <p:cNvSpPr>
            <a:spLocks noChangeArrowheads="1"/>
          </p:cNvSpPr>
          <p:nvPr/>
        </p:nvSpPr>
        <p:spPr bwMode="auto">
          <a:xfrm>
            <a:off x="5052086" y="604044"/>
            <a:ext cx="157163" cy="12223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254" name="Legend3"/>
          <p:cNvSpPr>
            <a:spLocks noChangeArrowheads="1"/>
          </p:cNvSpPr>
          <p:nvPr/>
        </p:nvSpPr>
        <p:spPr bwMode="auto">
          <a:xfrm>
            <a:off x="5294974" y="765969"/>
            <a:ext cx="36671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/>
              <a:t>Jeu de données non ouvert, disponible qu’au producteur et gestionnaire</a:t>
            </a:r>
          </a:p>
        </p:txBody>
      </p:sp>
      <p:sp>
        <p:nvSpPr>
          <p:cNvPr id="255" name="LegendRectangle3"/>
          <p:cNvSpPr>
            <a:spLocks noChangeArrowheads="1"/>
          </p:cNvSpPr>
          <p:nvPr/>
        </p:nvSpPr>
        <p:spPr bwMode="auto">
          <a:xfrm>
            <a:off x="5052086" y="773906"/>
            <a:ext cx="157163" cy="123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pic>
        <p:nvPicPr>
          <p:cNvPr id="256" name="Picture 2" descr="Check Mark Clip Ar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086" y="56356"/>
            <a:ext cx="1444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7" name="Legend1"/>
          <p:cNvSpPr>
            <a:spLocks noChangeArrowheads="1"/>
          </p:cNvSpPr>
          <p:nvPr/>
        </p:nvSpPr>
        <p:spPr bwMode="auto">
          <a:xfrm>
            <a:off x="5298149" y="86519"/>
            <a:ext cx="687387" cy="138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>
                <a:latin typeface="+mn-lt"/>
                <a:cs typeface="+mn-cs"/>
              </a:rPr>
              <a:t>En open data</a:t>
            </a:r>
          </a:p>
        </p:txBody>
      </p:sp>
      <p:sp>
        <p:nvSpPr>
          <p:cNvPr id="258" name="Rectangle 6"/>
          <p:cNvSpPr txBox="1">
            <a:spLocks/>
          </p:cNvSpPr>
          <p:nvPr/>
        </p:nvSpPr>
        <p:spPr bwMode="gray">
          <a:xfrm>
            <a:off x="8708000" y="5961214"/>
            <a:ext cx="142875" cy="1444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259" name="LegendRectangle3"/>
          <p:cNvSpPr>
            <a:spLocks noChangeArrowheads="1"/>
          </p:cNvSpPr>
          <p:nvPr/>
        </p:nvSpPr>
        <p:spPr bwMode="auto">
          <a:xfrm>
            <a:off x="8708000" y="6206924"/>
            <a:ext cx="142875" cy="1444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7505435" y="31899"/>
            <a:ext cx="1371600" cy="18000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 exhaustif</a:t>
            </a:r>
          </a:p>
        </p:txBody>
      </p:sp>
    </p:spTree>
    <p:extLst>
      <p:ext uri="{BB962C8B-B14F-4D97-AF65-F5344CB8AC3E}">
        <p14:creationId xmlns:p14="http://schemas.microsoft.com/office/powerpoint/2010/main" val="17774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160" name="Object 13215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258397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2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" name="Rectangle 164"/>
          <p:cNvSpPr>
            <a:spLocks/>
          </p:cNvSpPr>
          <p:nvPr/>
        </p:nvSpPr>
        <p:spPr>
          <a:xfrm>
            <a:off x="647997" y="1009650"/>
            <a:ext cx="8280400" cy="527419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schemeClr val="accent6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900" dirty="0"/>
          </a:p>
        </p:txBody>
      </p:sp>
      <p:grpSp>
        <p:nvGrpSpPr>
          <p:cNvPr id="132186" name="Group 113"/>
          <p:cNvGrpSpPr>
            <a:grpSpLocks/>
          </p:cNvGrpSpPr>
          <p:nvPr/>
        </p:nvGrpSpPr>
        <p:grpSpPr bwMode="auto">
          <a:xfrm>
            <a:off x="920750" y="947738"/>
            <a:ext cx="3140740" cy="263525"/>
            <a:chOff x="869801" y="920385"/>
            <a:chExt cx="3650447" cy="264416"/>
          </a:xfrm>
        </p:grpSpPr>
        <p:cxnSp>
          <p:nvCxnSpPr>
            <p:cNvPr id="132187" name="AutoShape 249"/>
            <p:cNvCxnSpPr>
              <a:cxnSpLocks noChangeShapeType="1"/>
              <a:stCxn id="132188" idx="4"/>
              <a:endCxn id="132188" idx="6"/>
            </p:cNvCxnSpPr>
            <p:nvPr>
              <p:custDataLst>
                <p:tags r:id="rId5"/>
              </p:custDataLst>
            </p:nvPr>
          </p:nvCxnSpPr>
          <p:spPr bwMode="auto">
            <a:xfrm>
              <a:off x="869801" y="1184801"/>
              <a:ext cx="3650447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188" name="AutoShape 25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69801" y="920385"/>
              <a:ext cx="3650447" cy="26441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/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altLang="fr-FR" sz="900" b="1">
                  <a:solidFill>
                    <a:schemeClr val="tx2"/>
                  </a:solidFill>
                </a:rPr>
                <a:t>Principaux jeux de données</a:t>
              </a:r>
            </a:p>
          </p:txBody>
        </p:sp>
      </p:grpSp>
      <p:grpSp>
        <p:nvGrpSpPr>
          <p:cNvPr id="132165" name="Group 114"/>
          <p:cNvGrpSpPr>
            <a:grpSpLocks/>
          </p:cNvGrpSpPr>
          <p:nvPr/>
        </p:nvGrpSpPr>
        <p:grpSpPr bwMode="auto">
          <a:xfrm>
            <a:off x="4114801" y="947738"/>
            <a:ext cx="4558280" cy="263525"/>
            <a:chOff x="869801" y="920385"/>
            <a:chExt cx="3650447" cy="264416"/>
          </a:xfrm>
        </p:grpSpPr>
        <p:cxnSp>
          <p:nvCxnSpPr>
            <p:cNvPr id="132166" name="AutoShape 249"/>
            <p:cNvCxnSpPr>
              <a:cxnSpLocks noChangeShapeType="1"/>
              <a:stCxn id="132167" idx="4"/>
              <a:endCxn id="132167" idx="6"/>
            </p:cNvCxnSpPr>
            <p:nvPr>
              <p:custDataLst>
                <p:tags r:id="rId3"/>
              </p:custDataLst>
            </p:nvPr>
          </p:nvCxnSpPr>
          <p:spPr bwMode="auto">
            <a:xfrm>
              <a:off x="869801" y="1184801"/>
              <a:ext cx="3650447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167" name="AutoShape 25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869801" y="920385"/>
              <a:ext cx="3650447" cy="26441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/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altLang="fr-FR" sz="900" b="1" dirty="0">
                  <a:solidFill>
                    <a:schemeClr val="tx2"/>
                  </a:solidFill>
                </a:rPr>
                <a:t>Action à entreprendre pour ouvrir </a:t>
              </a:r>
              <a:r>
                <a:rPr lang="fr-FR" altLang="fr-FR" sz="900" b="1" dirty="0" smtClean="0">
                  <a:solidFill>
                    <a:schemeClr val="tx2"/>
                  </a:solidFill>
                </a:rPr>
                <a:t>les </a:t>
              </a:r>
              <a:r>
                <a:rPr lang="fr-FR" altLang="fr-FR" sz="900" b="1" dirty="0">
                  <a:solidFill>
                    <a:schemeClr val="tx2"/>
                  </a:solidFill>
                </a:rPr>
                <a:t>jeux de données</a:t>
              </a:r>
            </a:p>
          </p:txBody>
        </p:sp>
      </p:grp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654612" y="2383745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cxnSpLocks/>
          </p:cNvCxnSpPr>
          <p:nvPr/>
        </p:nvCxnSpPr>
        <p:spPr>
          <a:xfrm>
            <a:off x="654612" y="4666535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cxnSpLocks/>
          </p:cNvCxnSpPr>
          <p:nvPr/>
        </p:nvCxnSpPr>
        <p:spPr>
          <a:xfrm>
            <a:off x="654612" y="5686669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7"/>
          <p:cNvSpPr>
            <a:spLocks noChangeArrowheads="1"/>
          </p:cNvSpPr>
          <p:nvPr/>
        </p:nvSpPr>
        <p:spPr bwMode="gray">
          <a:xfrm>
            <a:off x="909638" y="2981668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Tableau de Bord des Infections Nosocomiales</a:t>
            </a:r>
          </a:p>
        </p:txBody>
      </p:sp>
      <p:sp>
        <p:nvSpPr>
          <p:cNvPr id="141" name="Rectangle 27"/>
          <p:cNvSpPr>
            <a:spLocks noChangeArrowheads="1"/>
          </p:cNvSpPr>
          <p:nvPr/>
        </p:nvSpPr>
        <p:spPr bwMode="gray">
          <a:xfrm>
            <a:off x="909638" y="3200782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Programme Phare</a:t>
            </a:r>
          </a:p>
        </p:txBody>
      </p:sp>
      <p:cxnSp>
        <p:nvCxnSpPr>
          <p:cNvPr id="133" name="Straight Connector 132"/>
          <p:cNvCxnSpPr>
            <a:cxnSpLocks/>
          </p:cNvCxnSpPr>
          <p:nvPr/>
        </p:nvCxnSpPr>
        <p:spPr>
          <a:xfrm>
            <a:off x="654612" y="2858752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7"/>
          <p:cNvSpPr>
            <a:spLocks noChangeArrowheads="1"/>
          </p:cNvSpPr>
          <p:nvPr/>
        </p:nvSpPr>
        <p:spPr bwMode="gray">
          <a:xfrm>
            <a:off x="909638" y="1276166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Projets régionaux de santé</a:t>
            </a:r>
          </a:p>
        </p:txBody>
      </p:sp>
      <p:sp>
        <p:nvSpPr>
          <p:cNvPr id="100" name="Rectangle 27"/>
          <p:cNvSpPr>
            <a:spLocks noChangeArrowheads="1"/>
          </p:cNvSpPr>
          <p:nvPr/>
        </p:nvSpPr>
        <p:spPr bwMode="gray">
          <a:xfrm>
            <a:off x="909638" y="1509098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Répertoires Opérationnels des Ressources</a:t>
            </a:r>
          </a:p>
        </p:txBody>
      </p:sp>
      <p:sp>
        <p:nvSpPr>
          <p:cNvPr id="101" name="Rectangle 27"/>
          <p:cNvSpPr>
            <a:spLocks noChangeArrowheads="1"/>
          </p:cNvSpPr>
          <p:nvPr/>
        </p:nvSpPr>
        <p:spPr bwMode="gray">
          <a:xfrm>
            <a:off x="909638" y="1737547"/>
            <a:ext cx="3140740" cy="2508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des contrats pluriannuels d’objectifs et de moyens</a:t>
            </a:r>
          </a:p>
        </p:txBody>
      </p:sp>
      <p:sp>
        <p:nvSpPr>
          <p:cNvPr id="102" name="Rectangle 27"/>
          <p:cNvSpPr>
            <a:spLocks noChangeArrowheads="1"/>
          </p:cNvSpPr>
          <p:nvPr/>
        </p:nvSpPr>
        <p:spPr bwMode="gray">
          <a:xfrm>
            <a:off x="909638" y="2053501"/>
            <a:ext cx="3140740" cy="2508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des contrats d’amélioration de la qualité et de l’organisation des soins</a:t>
            </a:r>
          </a:p>
        </p:txBody>
      </p:sp>
      <p:cxnSp>
        <p:nvCxnSpPr>
          <p:cNvPr id="147" name="Straight Connector 3"/>
          <p:cNvCxnSpPr>
            <a:cxnSpLocks/>
          </p:cNvCxnSpPr>
          <p:nvPr/>
        </p:nvCxnSpPr>
        <p:spPr>
          <a:xfrm>
            <a:off x="542726" y="1473807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3"/>
          <p:cNvCxnSpPr>
            <a:cxnSpLocks/>
          </p:cNvCxnSpPr>
          <p:nvPr/>
        </p:nvCxnSpPr>
        <p:spPr>
          <a:xfrm>
            <a:off x="542726" y="171383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3"/>
          <p:cNvCxnSpPr>
            <a:cxnSpLocks/>
          </p:cNvCxnSpPr>
          <p:nvPr/>
        </p:nvCxnSpPr>
        <p:spPr>
          <a:xfrm>
            <a:off x="542726" y="2015624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3"/>
          <p:cNvSpPr txBox="1">
            <a:spLocks/>
          </p:cNvSpPr>
          <p:nvPr/>
        </p:nvSpPr>
        <p:spPr>
          <a:xfrm>
            <a:off x="207169" y="1281557"/>
            <a:ext cx="638175" cy="103346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smtClean="0">
                <a:cs typeface="+mn-cs"/>
              </a:rPr>
              <a:t>ARS</a:t>
            </a:r>
            <a:endParaRPr lang="fr-FR" sz="900" dirty="0">
              <a:cs typeface="+mn-cs"/>
            </a:endParaRPr>
          </a:p>
        </p:txBody>
      </p:sp>
      <p:pic>
        <p:nvPicPr>
          <p:cNvPr id="132147" name="Picture 133"/>
          <p:cNvPicPr>
            <a:picLocks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1680019"/>
            <a:ext cx="5400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Rectangle 27"/>
          <p:cNvSpPr>
            <a:spLocks noChangeArrowheads="1"/>
          </p:cNvSpPr>
          <p:nvPr/>
        </p:nvSpPr>
        <p:spPr bwMode="gray">
          <a:xfrm>
            <a:off x="909638" y="477719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Banque de Données Hospitalières de France</a:t>
            </a:r>
          </a:p>
        </p:txBody>
      </p:sp>
      <p:sp>
        <p:nvSpPr>
          <p:cNvPr id="85" name="Rectangle 27"/>
          <p:cNvSpPr>
            <a:spLocks noChangeArrowheads="1"/>
          </p:cNvSpPr>
          <p:nvPr/>
        </p:nvSpPr>
        <p:spPr bwMode="gray">
          <a:xfrm>
            <a:off x="909638" y="4996310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Annuaire FHF</a:t>
            </a:r>
          </a:p>
        </p:txBody>
      </p:sp>
      <p:sp>
        <p:nvSpPr>
          <p:cNvPr id="88" name="Rectangle 27"/>
          <p:cNvSpPr>
            <a:spLocks noChangeArrowheads="1"/>
          </p:cNvSpPr>
          <p:nvPr/>
        </p:nvSpPr>
        <p:spPr bwMode="gray">
          <a:xfrm>
            <a:off x="909638" y="5218015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Annuaire sur hopital.fr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gray">
          <a:xfrm>
            <a:off x="909637" y="546644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Base d’Angers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cxnSp>
        <p:nvCxnSpPr>
          <p:cNvPr id="150" name="Straight Connector 3"/>
          <p:cNvCxnSpPr>
            <a:cxnSpLocks/>
          </p:cNvCxnSpPr>
          <p:nvPr/>
        </p:nvCxnSpPr>
        <p:spPr>
          <a:xfrm>
            <a:off x="542726" y="519390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3"/>
          <p:cNvCxnSpPr>
            <a:cxnSpLocks/>
          </p:cNvCxnSpPr>
          <p:nvPr/>
        </p:nvCxnSpPr>
        <p:spPr>
          <a:xfrm>
            <a:off x="542726" y="540805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27"/>
          <p:cNvSpPr>
            <a:spLocks noChangeArrowheads="1"/>
          </p:cNvSpPr>
          <p:nvPr/>
        </p:nvSpPr>
        <p:spPr bwMode="gray">
          <a:xfrm>
            <a:off x="909638" y="2446520"/>
            <a:ext cx="3140740" cy="34845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de mortalité post-hospitalière</a:t>
            </a:r>
          </a:p>
        </p:txBody>
      </p:sp>
      <p:sp>
        <p:nvSpPr>
          <p:cNvPr id="127" name="Rectangle 3"/>
          <p:cNvSpPr txBox="1">
            <a:spLocks/>
          </p:cNvSpPr>
          <p:nvPr/>
        </p:nvSpPr>
        <p:spPr>
          <a:xfrm>
            <a:off x="207169" y="2436282"/>
            <a:ext cx="638175" cy="377825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 err="1"/>
              <a:t>CépiDc</a:t>
            </a:r>
            <a:endParaRPr lang="fr-FR" dirty="0"/>
          </a:p>
        </p:txBody>
      </p:sp>
      <p:pic>
        <p:nvPicPr>
          <p:cNvPr id="132149" name="Picture 137"/>
          <p:cNvPicPr>
            <a:picLocks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6"/>
          <a:stretch>
            <a:fillRect/>
          </a:stretch>
        </p:blipFill>
        <p:spPr bwMode="auto">
          <a:xfrm>
            <a:off x="256256" y="2635513"/>
            <a:ext cx="540000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Rectangle 27"/>
          <p:cNvSpPr>
            <a:spLocks noChangeArrowheads="1"/>
          </p:cNvSpPr>
          <p:nvPr/>
        </p:nvSpPr>
        <p:spPr bwMode="gray">
          <a:xfrm>
            <a:off x="909638" y="5758277"/>
            <a:ext cx="3140740" cy="432772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35 tableaux de bord de l’IDS sur les champs ambulatoire et hospitalier</a:t>
            </a:r>
          </a:p>
        </p:txBody>
      </p:sp>
      <p:sp>
        <p:nvSpPr>
          <p:cNvPr id="126" name="Rectangle 3"/>
          <p:cNvSpPr txBox="1">
            <a:spLocks/>
          </p:cNvSpPr>
          <p:nvPr/>
        </p:nvSpPr>
        <p:spPr>
          <a:xfrm>
            <a:off x="207963" y="5758277"/>
            <a:ext cx="636587" cy="43277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 err="1"/>
              <a:t>IDS</a:t>
            </a:r>
            <a:endParaRPr lang="fr-FR" dirty="0"/>
          </a:p>
        </p:txBody>
      </p:sp>
      <p:pic>
        <p:nvPicPr>
          <p:cNvPr id="132150" name="Picture 2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5981907"/>
            <a:ext cx="540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Rectangle 27"/>
          <p:cNvSpPr>
            <a:spLocks noChangeArrowheads="1"/>
          </p:cNvSpPr>
          <p:nvPr/>
        </p:nvSpPr>
        <p:spPr bwMode="gray">
          <a:xfrm>
            <a:off x="909638" y="4216216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Enquête sur les évènements indésirables liés aux soins</a:t>
            </a:r>
          </a:p>
        </p:txBody>
      </p:sp>
      <p:sp>
        <p:nvSpPr>
          <p:cNvPr id="98" name="Rectangle 27"/>
          <p:cNvSpPr>
            <a:spLocks noChangeArrowheads="1"/>
          </p:cNvSpPr>
          <p:nvPr/>
        </p:nvSpPr>
        <p:spPr bwMode="gray">
          <a:xfrm>
            <a:off x="909638" y="4443597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Rapports d’activité de psychiatrie</a:t>
            </a:r>
          </a:p>
        </p:txBody>
      </p:sp>
      <p:sp>
        <p:nvSpPr>
          <p:cNvPr id="89" name="Rectangle 27"/>
          <p:cNvSpPr>
            <a:spLocks noChangeArrowheads="1"/>
          </p:cNvSpPr>
          <p:nvPr/>
        </p:nvSpPr>
        <p:spPr bwMode="gray">
          <a:xfrm>
            <a:off x="909637" y="3524199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err="1">
                <a:solidFill>
                  <a:schemeClr val="accent3"/>
                </a:solidFill>
                <a:latin typeface="+mn-lt"/>
                <a:cs typeface="+mn-cs"/>
              </a:rPr>
              <a:t>FINESS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pic>
        <p:nvPicPr>
          <p:cNvPr id="132183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178" y="3524199"/>
            <a:ext cx="1444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ectangle 27"/>
          <p:cNvSpPr>
            <a:spLocks noChangeArrowheads="1"/>
          </p:cNvSpPr>
          <p:nvPr/>
        </p:nvSpPr>
        <p:spPr bwMode="gray">
          <a:xfrm>
            <a:off x="909638" y="3767047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SAE</a:t>
            </a:r>
          </a:p>
        </p:txBody>
      </p:sp>
      <p:pic>
        <p:nvPicPr>
          <p:cNvPr id="132184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178" y="3769898"/>
            <a:ext cx="14446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Rectangle 27"/>
          <p:cNvSpPr>
            <a:spLocks noChangeArrowheads="1"/>
          </p:cNvSpPr>
          <p:nvPr/>
        </p:nvSpPr>
        <p:spPr bwMode="gray">
          <a:xfrm>
            <a:off x="909638" y="399226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Enquête sur les structures des urgences hospitalières</a:t>
            </a:r>
          </a:p>
        </p:txBody>
      </p:sp>
      <p:pic>
        <p:nvPicPr>
          <p:cNvPr id="132185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178" y="4002582"/>
            <a:ext cx="1444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8" name="Straight Connector 3"/>
          <p:cNvCxnSpPr>
            <a:cxnSpLocks/>
          </p:cNvCxnSpPr>
          <p:nvPr/>
        </p:nvCxnSpPr>
        <p:spPr>
          <a:xfrm>
            <a:off x="542726" y="3734226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3"/>
          <p:cNvCxnSpPr>
            <a:cxnSpLocks/>
          </p:cNvCxnSpPr>
          <p:nvPr/>
        </p:nvCxnSpPr>
        <p:spPr>
          <a:xfrm>
            <a:off x="542726" y="3959172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3"/>
          <p:cNvCxnSpPr>
            <a:cxnSpLocks/>
          </p:cNvCxnSpPr>
          <p:nvPr/>
        </p:nvCxnSpPr>
        <p:spPr>
          <a:xfrm>
            <a:off x="542726" y="4190307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3"/>
          <p:cNvCxnSpPr>
            <a:cxnSpLocks/>
          </p:cNvCxnSpPr>
          <p:nvPr/>
        </p:nvCxnSpPr>
        <p:spPr>
          <a:xfrm>
            <a:off x="542726" y="4413825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3"/>
          <p:cNvSpPr txBox="1">
            <a:spLocks/>
          </p:cNvSpPr>
          <p:nvPr/>
        </p:nvSpPr>
        <p:spPr>
          <a:xfrm>
            <a:off x="207963" y="3524199"/>
            <a:ext cx="636587" cy="1073386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smtClean="0">
                <a:cs typeface="+mn-cs"/>
              </a:rPr>
              <a:t>DREES</a:t>
            </a:r>
            <a:endParaRPr lang="fr-FR" sz="900" dirty="0">
              <a:cs typeface="+mn-cs"/>
            </a:endParaRPr>
          </a:p>
        </p:txBody>
      </p:sp>
      <p:pic>
        <p:nvPicPr>
          <p:cNvPr id="132146" name="Picture 131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3947499"/>
            <a:ext cx="5400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178" y="4464863"/>
            <a:ext cx="1444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1" name="Straight Connector 190"/>
          <p:cNvCxnSpPr>
            <a:cxnSpLocks/>
          </p:cNvCxnSpPr>
          <p:nvPr/>
        </p:nvCxnSpPr>
        <p:spPr>
          <a:xfrm>
            <a:off x="654612" y="3453423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3"/>
          <p:cNvCxnSpPr>
            <a:cxnSpLocks/>
          </p:cNvCxnSpPr>
          <p:nvPr/>
        </p:nvCxnSpPr>
        <p:spPr>
          <a:xfrm>
            <a:off x="542726" y="4969801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3"/>
          <p:cNvSpPr txBox="1">
            <a:spLocks/>
          </p:cNvSpPr>
          <p:nvPr/>
        </p:nvSpPr>
        <p:spPr>
          <a:xfrm>
            <a:off x="207169" y="4777193"/>
            <a:ext cx="638175" cy="843238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err="1">
                <a:cs typeface="+mn-cs"/>
              </a:rPr>
              <a:t>FHF</a:t>
            </a:r>
            <a:endParaRPr lang="fr-FR" sz="900" dirty="0">
              <a:cs typeface="+mn-cs"/>
            </a:endParaRPr>
          </a:p>
        </p:txBody>
      </p:sp>
      <p:pic>
        <p:nvPicPr>
          <p:cNvPr id="132148" name="Picture 134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5071675"/>
            <a:ext cx="5400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7" name="Straight Connector 3"/>
          <p:cNvCxnSpPr>
            <a:cxnSpLocks/>
          </p:cNvCxnSpPr>
          <p:nvPr/>
        </p:nvCxnSpPr>
        <p:spPr>
          <a:xfrm>
            <a:off x="542726" y="3160712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3"/>
          <p:cNvSpPr txBox="1">
            <a:spLocks/>
          </p:cNvSpPr>
          <p:nvPr/>
        </p:nvSpPr>
        <p:spPr>
          <a:xfrm>
            <a:off x="207169" y="2955051"/>
            <a:ext cx="638175" cy="423414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/>
              <a:t>DGOS</a:t>
            </a:r>
          </a:p>
        </p:txBody>
      </p:sp>
      <p:pic>
        <p:nvPicPr>
          <p:cNvPr id="132145" name="Picture 128"/>
          <p:cNvPicPr>
            <a:picLocks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3177135"/>
            <a:ext cx="5400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Rectangle 27"/>
          <p:cNvSpPr>
            <a:spLocks noChangeArrowheads="1"/>
          </p:cNvSpPr>
          <p:nvPr/>
        </p:nvSpPr>
        <p:spPr bwMode="gray">
          <a:xfrm>
            <a:off x="4127108" y="1292042"/>
            <a:ext cx="4175125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Projection de la démographie hospitalière</a:t>
            </a:r>
            <a:endParaRPr lang="fr-FR" sz="900" dirty="0" smtClean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09" name="Rectangle 27"/>
          <p:cNvSpPr>
            <a:spLocks noChangeArrowheads="1"/>
          </p:cNvSpPr>
          <p:nvPr/>
        </p:nvSpPr>
        <p:spPr bwMode="gray">
          <a:xfrm>
            <a:off x="4127108" y="1503708"/>
            <a:ext cx="41751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Nombre </a:t>
            </a: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de lits par service, horaires 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d’ouverture, etc.</a:t>
            </a:r>
          </a:p>
        </p:txBody>
      </p:sp>
      <p:sp>
        <p:nvSpPr>
          <p:cNvPr id="110" name="Rectangle 27"/>
          <p:cNvSpPr>
            <a:spLocks noChangeArrowheads="1"/>
          </p:cNvSpPr>
          <p:nvPr/>
        </p:nvSpPr>
        <p:spPr bwMode="gray">
          <a:xfrm>
            <a:off x="4127108" y="1774689"/>
            <a:ext cx="417512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Indicateurs de sécurité des soins, de chirurgie ambulatoire, etc.</a:t>
            </a:r>
          </a:p>
        </p:txBody>
      </p:sp>
      <p:sp>
        <p:nvSpPr>
          <p:cNvPr id="111" name="Rectangle 27"/>
          <p:cNvSpPr>
            <a:spLocks noChangeArrowheads="1"/>
          </p:cNvSpPr>
          <p:nvPr/>
        </p:nvSpPr>
        <p:spPr bwMode="gray">
          <a:xfrm>
            <a:off x="4127108" y="2090643"/>
            <a:ext cx="41751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Indicateurs de qualité et d’organisation des soins</a:t>
            </a:r>
          </a:p>
        </p:txBody>
      </p:sp>
      <p:sp>
        <p:nvSpPr>
          <p:cNvPr id="112" name="Rectangle 27"/>
          <p:cNvSpPr>
            <a:spLocks noChangeArrowheads="1"/>
          </p:cNvSpPr>
          <p:nvPr/>
        </p:nvSpPr>
        <p:spPr bwMode="gray">
          <a:xfrm>
            <a:off x="4114801" y="2521926"/>
            <a:ext cx="41751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>
                <a:solidFill>
                  <a:srgbClr val="000000"/>
                </a:solidFill>
              </a:rPr>
              <a:t>Mortalité post-hospitalière par établissement</a:t>
            </a:r>
          </a:p>
        </p:txBody>
      </p:sp>
      <p:sp>
        <p:nvSpPr>
          <p:cNvPr id="114" name="Rectangle 27"/>
          <p:cNvSpPr>
            <a:spLocks noChangeArrowheads="1"/>
          </p:cNvSpPr>
          <p:nvPr/>
        </p:nvSpPr>
        <p:spPr bwMode="gray">
          <a:xfrm>
            <a:off x="4127108" y="2997544"/>
            <a:ext cx="41751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>
                <a:solidFill>
                  <a:srgbClr val="000000"/>
                </a:solidFill>
              </a:rPr>
              <a:t>7 indicateurs d’engagement dans la prévention des infections</a:t>
            </a:r>
          </a:p>
        </p:txBody>
      </p:sp>
      <p:sp>
        <p:nvSpPr>
          <p:cNvPr id="115" name="Rectangle 27"/>
          <p:cNvSpPr>
            <a:spLocks noChangeArrowheads="1"/>
          </p:cNvSpPr>
          <p:nvPr/>
        </p:nvSpPr>
        <p:spPr bwMode="gray">
          <a:xfrm>
            <a:off x="4127108" y="3216658"/>
            <a:ext cx="41751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>
                <a:solidFill>
                  <a:srgbClr val="000000"/>
                </a:solidFill>
              </a:rPr>
              <a:t>Achats </a:t>
            </a:r>
          </a:p>
        </p:txBody>
      </p:sp>
      <p:sp>
        <p:nvSpPr>
          <p:cNvPr id="116" name="Rectangle 27"/>
          <p:cNvSpPr>
            <a:spLocks noChangeArrowheads="1"/>
          </p:cNvSpPr>
          <p:nvPr/>
        </p:nvSpPr>
        <p:spPr bwMode="gray">
          <a:xfrm>
            <a:off x="4136251" y="4191404"/>
            <a:ext cx="4175125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>
                <a:solidFill>
                  <a:srgbClr val="000000"/>
                </a:solidFill>
                <a:latin typeface="+mn-lt"/>
                <a:cs typeface="Arial"/>
              </a:rPr>
              <a:t>Liste des évènements par sexe, âge et niveau d’évitabilité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17" name="Rectangle 27"/>
          <p:cNvSpPr>
            <a:spLocks noChangeArrowheads="1"/>
          </p:cNvSpPr>
          <p:nvPr/>
        </p:nvSpPr>
        <p:spPr bwMode="gray">
          <a:xfrm>
            <a:off x="4136251" y="4403389"/>
            <a:ext cx="417512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Personnel, organisation, activité des unités de psychiatrie</a:t>
            </a:r>
          </a:p>
        </p:txBody>
      </p:sp>
      <p:sp>
        <p:nvSpPr>
          <p:cNvPr id="118" name="Rectangle 27"/>
          <p:cNvSpPr>
            <a:spLocks noChangeArrowheads="1"/>
          </p:cNvSpPr>
          <p:nvPr/>
        </p:nvSpPr>
        <p:spPr bwMode="gray">
          <a:xfrm>
            <a:off x="4136250" y="3537156"/>
            <a:ext cx="4175125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Liste et principales caractéristiques des établissements de santé</a:t>
            </a:r>
          </a:p>
        </p:txBody>
      </p:sp>
      <p:sp>
        <p:nvSpPr>
          <p:cNvPr id="119" name="Rectangle 27"/>
          <p:cNvSpPr>
            <a:spLocks noChangeArrowheads="1"/>
          </p:cNvSpPr>
          <p:nvPr/>
        </p:nvSpPr>
        <p:spPr bwMode="gray">
          <a:xfrm>
            <a:off x="4136251" y="3755239"/>
            <a:ext cx="4175125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Par établissement : capacité d’accueil, effectif, etc. 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20" name="Rectangle 27"/>
          <p:cNvSpPr>
            <a:spLocks noChangeArrowheads="1"/>
          </p:cNvSpPr>
          <p:nvPr/>
        </p:nvSpPr>
        <p:spPr bwMode="gray">
          <a:xfrm>
            <a:off x="4136251" y="3973321"/>
            <a:ext cx="41751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>
                <a:solidFill>
                  <a:srgbClr val="000000"/>
                </a:solidFill>
                <a:latin typeface="+mn-lt"/>
                <a:cs typeface="Arial"/>
              </a:rPr>
              <a:t>Moyens, organisation et activités des structures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22" name="Rectangle 27"/>
          <p:cNvSpPr>
            <a:spLocks noChangeArrowheads="1"/>
          </p:cNvSpPr>
          <p:nvPr/>
        </p:nvSpPr>
        <p:spPr bwMode="gray">
          <a:xfrm>
            <a:off x="4145776" y="4830587"/>
            <a:ext cx="4176712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err="1" smtClean="0">
                <a:solidFill>
                  <a:srgbClr val="000000"/>
                </a:solidFill>
                <a:latin typeface="+mn-lt"/>
                <a:cs typeface="Arial"/>
              </a:rPr>
              <a:t>Casemix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, part </a:t>
            </a:r>
            <a:r>
              <a:rPr lang="fr-FR" sz="900" dirty="0">
                <a:solidFill>
                  <a:srgbClr val="000000"/>
                </a:solidFill>
                <a:latin typeface="+mn-lt"/>
                <a:cs typeface="Arial"/>
              </a:rPr>
              <a:t>de marché par 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établissement, etc.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29" name="Rectangle 27"/>
          <p:cNvSpPr>
            <a:spLocks noChangeArrowheads="1"/>
          </p:cNvSpPr>
          <p:nvPr/>
        </p:nvSpPr>
        <p:spPr bwMode="gray">
          <a:xfrm>
            <a:off x="4136251" y="5049704"/>
            <a:ext cx="41751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Annuaire des établissements de santé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0" name="Rectangle 27"/>
          <p:cNvSpPr>
            <a:spLocks noChangeArrowheads="1"/>
          </p:cNvSpPr>
          <p:nvPr/>
        </p:nvSpPr>
        <p:spPr bwMode="gray">
          <a:xfrm>
            <a:off x="4136251" y="5271409"/>
            <a:ext cx="41751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Annuaire des établissements de santé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1" name="Rectangle 27"/>
          <p:cNvSpPr>
            <a:spLocks noChangeArrowheads="1"/>
          </p:cNvSpPr>
          <p:nvPr/>
        </p:nvSpPr>
        <p:spPr bwMode="gray">
          <a:xfrm>
            <a:off x="4136250" y="5487938"/>
            <a:ext cx="41751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Coût des activités non cliniques des établissements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35" name="Rectangle 27"/>
          <p:cNvSpPr>
            <a:spLocks noChangeArrowheads="1"/>
          </p:cNvSpPr>
          <p:nvPr/>
        </p:nvSpPr>
        <p:spPr bwMode="gray">
          <a:xfrm>
            <a:off x="4136250" y="5704888"/>
            <a:ext cx="41751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>
                <a:solidFill>
                  <a:srgbClr val="000000"/>
                </a:solidFill>
              </a:rPr>
              <a:t>Suivi du reste à charge des assurés après intervention de l’Assurance Maladie Obligatoire; des dépassements d’honoraires pratiqués par les professionnels de santé libéraux; des transferts de l’hôpital vers la ville (transports, médicaments…); de l’activité de radiothérapie en cabinet médical…</a:t>
            </a:r>
          </a:p>
        </p:txBody>
      </p:sp>
      <p:sp>
        <p:nvSpPr>
          <p:cNvPr id="137" name="Rectangle 6"/>
          <p:cNvSpPr txBox="1">
            <a:spLocks/>
          </p:cNvSpPr>
          <p:nvPr/>
        </p:nvSpPr>
        <p:spPr bwMode="gray">
          <a:xfrm>
            <a:off x="8703178" y="1300103"/>
            <a:ext cx="144463" cy="14446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38" name="Rectangle 6"/>
          <p:cNvSpPr txBox="1">
            <a:spLocks/>
          </p:cNvSpPr>
          <p:nvPr/>
        </p:nvSpPr>
        <p:spPr bwMode="gray">
          <a:xfrm>
            <a:off x="8703178" y="1555929"/>
            <a:ext cx="144463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43" name="Rectangle 6"/>
          <p:cNvSpPr txBox="1">
            <a:spLocks/>
          </p:cNvSpPr>
          <p:nvPr/>
        </p:nvSpPr>
        <p:spPr bwMode="gray">
          <a:xfrm>
            <a:off x="8703178" y="1798288"/>
            <a:ext cx="144463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44" name="Rectangle 6"/>
          <p:cNvSpPr txBox="1">
            <a:spLocks/>
          </p:cNvSpPr>
          <p:nvPr/>
        </p:nvSpPr>
        <p:spPr bwMode="gray">
          <a:xfrm>
            <a:off x="8703178" y="2106681"/>
            <a:ext cx="144463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52" name="Rectangle 6"/>
          <p:cNvSpPr txBox="1">
            <a:spLocks/>
          </p:cNvSpPr>
          <p:nvPr/>
        </p:nvSpPr>
        <p:spPr bwMode="gray">
          <a:xfrm>
            <a:off x="8703178" y="2515576"/>
            <a:ext cx="144463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53" name="Rectangle 6"/>
          <p:cNvSpPr txBox="1">
            <a:spLocks/>
          </p:cNvSpPr>
          <p:nvPr/>
        </p:nvSpPr>
        <p:spPr bwMode="gray">
          <a:xfrm>
            <a:off x="8703178" y="2922137"/>
            <a:ext cx="144463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154" name="Rectangle 6"/>
          <p:cNvSpPr txBox="1">
            <a:spLocks/>
          </p:cNvSpPr>
          <p:nvPr/>
        </p:nvSpPr>
        <p:spPr bwMode="gray">
          <a:xfrm>
            <a:off x="8703178" y="3254129"/>
            <a:ext cx="144463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155" name="Rectangle 6"/>
          <p:cNvSpPr txBox="1">
            <a:spLocks/>
          </p:cNvSpPr>
          <p:nvPr/>
        </p:nvSpPr>
        <p:spPr bwMode="gray">
          <a:xfrm>
            <a:off x="8703178" y="4225741"/>
            <a:ext cx="144463" cy="14446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56" name="Rectangle 6"/>
          <p:cNvSpPr txBox="1">
            <a:spLocks/>
          </p:cNvSpPr>
          <p:nvPr/>
        </p:nvSpPr>
        <p:spPr bwMode="gray">
          <a:xfrm>
            <a:off x="8703178" y="4787379"/>
            <a:ext cx="144463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157" name="Rectangle 6"/>
          <p:cNvSpPr txBox="1">
            <a:spLocks/>
          </p:cNvSpPr>
          <p:nvPr/>
        </p:nvSpPr>
        <p:spPr bwMode="gray">
          <a:xfrm>
            <a:off x="8703178" y="5006496"/>
            <a:ext cx="144463" cy="1444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58" name="Rectangle 6"/>
          <p:cNvSpPr txBox="1">
            <a:spLocks/>
          </p:cNvSpPr>
          <p:nvPr/>
        </p:nvSpPr>
        <p:spPr bwMode="gray">
          <a:xfrm>
            <a:off x="8703178" y="5228201"/>
            <a:ext cx="144463" cy="14446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59" name="Rectangle 6"/>
          <p:cNvSpPr txBox="1">
            <a:spLocks/>
          </p:cNvSpPr>
          <p:nvPr/>
        </p:nvSpPr>
        <p:spPr bwMode="gray">
          <a:xfrm>
            <a:off x="8703178" y="5444730"/>
            <a:ext cx="144463" cy="14446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60" name="Rectangle 6"/>
          <p:cNvSpPr txBox="1">
            <a:spLocks/>
          </p:cNvSpPr>
          <p:nvPr/>
        </p:nvSpPr>
        <p:spPr bwMode="gray">
          <a:xfrm>
            <a:off x="8703178" y="5831208"/>
            <a:ext cx="144463" cy="1444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sz="900" dirty="0">
              <a:cs typeface="+mn-cs"/>
            </a:endParaRPr>
          </a:p>
        </p:txBody>
      </p:sp>
      <p:sp>
        <p:nvSpPr>
          <p:cNvPr id="163" name="Legend1"/>
          <p:cNvSpPr>
            <a:spLocks noChangeArrowheads="1"/>
          </p:cNvSpPr>
          <p:nvPr/>
        </p:nvSpPr>
        <p:spPr bwMode="auto">
          <a:xfrm>
            <a:off x="5294974" y="269081"/>
            <a:ext cx="3116262" cy="139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>
                <a:latin typeface="+mn-lt"/>
                <a:cs typeface="+mn-cs"/>
              </a:rPr>
              <a:t>Jeu de données t</a:t>
            </a:r>
            <a:r>
              <a:rPr lang="fr-FR" sz="900" dirty="0" err="1">
                <a:latin typeface="+mn-lt"/>
                <a:cs typeface="+mn-cs"/>
              </a:rPr>
              <a:t>éléchargeable</a:t>
            </a:r>
            <a:r>
              <a:rPr lang="fr-FR" sz="900" dirty="0">
                <a:latin typeface="+mn-lt"/>
                <a:cs typeface="+mn-cs"/>
              </a:rPr>
              <a:t>, exploitable et ouvert à tous</a:t>
            </a:r>
            <a:r>
              <a:rPr lang="fr-FR" sz="900" baseline="30000" dirty="0">
                <a:latin typeface="+mn-lt"/>
                <a:cs typeface="+mn-cs"/>
              </a:rPr>
              <a:t>1</a:t>
            </a:r>
            <a:r>
              <a:rPr lang="fr-FR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164" name="LegendRectangle1"/>
          <p:cNvSpPr>
            <a:spLocks noChangeArrowheads="1"/>
          </p:cNvSpPr>
          <p:nvPr/>
        </p:nvSpPr>
        <p:spPr bwMode="auto">
          <a:xfrm>
            <a:off x="5052086" y="277019"/>
            <a:ext cx="157163" cy="123825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66" name="Legend2"/>
          <p:cNvSpPr>
            <a:spLocks noChangeArrowheads="1"/>
          </p:cNvSpPr>
          <p:nvPr/>
        </p:nvSpPr>
        <p:spPr bwMode="auto">
          <a:xfrm>
            <a:off x="5294974" y="432594"/>
            <a:ext cx="3468687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 dirty="0"/>
              <a:t>Jeu de données consultable mais non téléchargeable ou exploitable</a:t>
            </a:r>
          </a:p>
        </p:txBody>
      </p:sp>
      <p:sp>
        <p:nvSpPr>
          <p:cNvPr id="167" name="LegendRectangle2"/>
          <p:cNvSpPr>
            <a:spLocks noChangeArrowheads="1"/>
          </p:cNvSpPr>
          <p:nvPr/>
        </p:nvSpPr>
        <p:spPr bwMode="auto">
          <a:xfrm>
            <a:off x="5052086" y="440531"/>
            <a:ext cx="157163" cy="12382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68" name="Legend3"/>
          <p:cNvSpPr>
            <a:spLocks noChangeArrowheads="1"/>
          </p:cNvSpPr>
          <p:nvPr/>
        </p:nvSpPr>
        <p:spPr bwMode="auto">
          <a:xfrm>
            <a:off x="5294448" y="596106"/>
            <a:ext cx="28278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/>
              <a:t>Jeu de données téléchargeable mais en accès restreint</a:t>
            </a:r>
          </a:p>
        </p:txBody>
      </p:sp>
      <p:sp>
        <p:nvSpPr>
          <p:cNvPr id="169" name="LegendRectangle3"/>
          <p:cNvSpPr>
            <a:spLocks noChangeArrowheads="1"/>
          </p:cNvSpPr>
          <p:nvPr/>
        </p:nvSpPr>
        <p:spPr bwMode="auto">
          <a:xfrm>
            <a:off x="5052086" y="604044"/>
            <a:ext cx="157163" cy="12223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70" name="Legend3"/>
          <p:cNvSpPr>
            <a:spLocks noChangeArrowheads="1"/>
          </p:cNvSpPr>
          <p:nvPr/>
        </p:nvSpPr>
        <p:spPr bwMode="auto">
          <a:xfrm>
            <a:off x="5294974" y="765969"/>
            <a:ext cx="36671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chemeClr val="tx2"/>
              </a:buClr>
            </a:pPr>
            <a:r>
              <a:rPr lang="fr-FR" altLang="fr-FR" sz="900"/>
              <a:t>Jeu de données non ouvert, disponible qu’au producteur et gestionnaire</a:t>
            </a:r>
          </a:p>
        </p:txBody>
      </p:sp>
      <p:sp>
        <p:nvSpPr>
          <p:cNvPr id="171" name="LegendRectangle3"/>
          <p:cNvSpPr>
            <a:spLocks noChangeArrowheads="1"/>
          </p:cNvSpPr>
          <p:nvPr/>
        </p:nvSpPr>
        <p:spPr bwMode="auto">
          <a:xfrm>
            <a:off x="5052086" y="773906"/>
            <a:ext cx="157163" cy="123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pic>
        <p:nvPicPr>
          <p:cNvPr id="172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086" y="56356"/>
            <a:ext cx="1444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" name="Legend1"/>
          <p:cNvSpPr>
            <a:spLocks noChangeArrowheads="1"/>
          </p:cNvSpPr>
          <p:nvPr/>
        </p:nvSpPr>
        <p:spPr bwMode="auto">
          <a:xfrm>
            <a:off x="5298149" y="86519"/>
            <a:ext cx="687387" cy="138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>
                <a:latin typeface="+mn-lt"/>
                <a:cs typeface="+mn-cs"/>
              </a:rPr>
              <a:t>En open data</a:t>
            </a:r>
          </a:p>
        </p:txBody>
      </p:sp>
      <p:sp>
        <p:nvSpPr>
          <p:cNvPr id="174" name="Title 1"/>
          <p:cNvSpPr>
            <a:spLocks noGrp="1"/>
          </p:cNvSpPr>
          <p:nvPr>
            <p:ph type="title" idx="4294967295"/>
          </p:nvPr>
        </p:nvSpPr>
        <p:spPr>
          <a:xfrm>
            <a:off x="112745" y="257175"/>
            <a:ext cx="4150922" cy="584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altLang="fr-FR" dirty="0" smtClean="0"/>
              <a:t>Descriptions des principaux jeux de</a:t>
            </a:r>
            <a:br>
              <a:rPr lang="fr-FR" altLang="fr-FR" dirty="0" smtClean="0"/>
            </a:br>
            <a:r>
              <a:rPr lang="fr-FR" altLang="fr-FR" dirty="0" smtClean="0"/>
              <a:t>données hospitalières (1/2)</a:t>
            </a:r>
          </a:p>
        </p:txBody>
      </p:sp>
      <p:sp>
        <p:nvSpPr>
          <p:cNvPr id="176" name="AutoShape 250"/>
          <p:cNvSpPr>
            <a:spLocks noChangeArrowheads="1"/>
          </p:cNvSpPr>
          <p:nvPr/>
        </p:nvSpPr>
        <p:spPr bwMode="auto">
          <a:xfrm>
            <a:off x="4327465" y="400844"/>
            <a:ext cx="972000" cy="14128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>
                <a:solidFill>
                  <a:schemeClr val="tx2"/>
                </a:solidFill>
              </a:rPr>
              <a:t>Statut </a:t>
            </a:r>
            <a:r>
              <a:rPr lang="fr-FR" altLang="fr-FR" sz="900" b="1" dirty="0" smtClean="0">
                <a:solidFill>
                  <a:schemeClr val="tx2"/>
                </a:solidFill>
              </a:rPr>
              <a:t>d’ouverture actuel </a:t>
            </a:r>
            <a:r>
              <a:rPr lang="fr-FR" altLang="fr-FR" sz="900" b="1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7505435" y="31899"/>
            <a:ext cx="1371600" cy="18000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 exhaustif</a:t>
            </a:r>
          </a:p>
        </p:txBody>
      </p:sp>
    </p:spTree>
    <p:extLst>
      <p:ext uri="{BB962C8B-B14F-4D97-AF65-F5344CB8AC3E}">
        <p14:creationId xmlns:p14="http://schemas.microsoft.com/office/powerpoint/2010/main" val="1451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" name="Object 24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191190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6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>
            <a:spLocks/>
          </p:cNvSpPr>
          <p:nvPr/>
        </p:nvSpPr>
        <p:spPr>
          <a:xfrm>
            <a:off x="396607" y="968706"/>
            <a:ext cx="8531790" cy="543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schemeClr val="accent6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900" dirty="0"/>
          </a:p>
        </p:txBody>
      </p:sp>
      <p:sp>
        <p:nvSpPr>
          <p:cNvPr id="130050" name="Title 1"/>
          <p:cNvSpPr>
            <a:spLocks noGrp="1"/>
          </p:cNvSpPr>
          <p:nvPr>
            <p:ph type="title" idx="4294967295"/>
          </p:nvPr>
        </p:nvSpPr>
        <p:spPr>
          <a:xfrm>
            <a:off x="165909" y="225276"/>
            <a:ext cx="4752000" cy="584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altLang="fr-FR" dirty="0" smtClean="0"/>
              <a:t>Action à entreprendre pour ouvrir les principaux jeux de données hospitalières (1/2)</a:t>
            </a:r>
          </a:p>
        </p:txBody>
      </p:sp>
      <p:sp>
        <p:nvSpPr>
          <p:cNvPr id="121" name="Rectangle 3"/>
          <p:cNvSpPr txBox="1">
            <a:spLocks/>
          </p:cNvSpPr>
          <p:nvPr/>
        </p:nvSpPr>
        <p:spPr>
          <a:xfrm>
            <a:off x="139700" y="1229055"/>
            <a:ext cx="636588" cy="3510729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err="1" smtClean="0">
                <a:cs typeface="+mn-cs"/>
              </a:rPr>
              <a:t>ATIH</a:t>
            </a:r>
            <a:endParaRPr lang="fr-FR" sz="900" dirty="0">
              <a:cs typeface="+mn-cs"/>
            </a:endParaRPr>
          </a:p>
        </p:txBody>
      </p:sp>
      <p:pic>
        <p:nvPicPr>
          <p:cNvPr id="130077" name="Picture 127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94" y="2916886"/>
            <a:ext cx="540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Rectangle 3"/>
          <p:cNvSpPr txBox="1">
            <a:spLocks/>
          </p:cNvSpPr>
          <p:nvPr/>
        </p:nvSpPr>
        <p:spPr>
          <a:xfrm>
            <a:off x="139700" y="4848805"/>
            <a:ext cx="636588" cy="361849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 err="1" smtClean="0"/>
              <a:t>ANAP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130129" name="Picture 55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92" y="5058984"/>
            <a:ext cx="540000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Rectangle 3"/>
          <p:cNvSpPr txBox="1">
            <a:spLocks/>
          </p:cNvSpPr>
          <p:nvPr/>
        </p:nvSpPr>
        <p:spPr>
          <a:xfrm>
            <a:off x="136525" y="5305195"/>
            <a:ext cx="638175" cy="1018436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smtClean="0">
                <a:cs typeface="+mn-cs"/>
              </a:rPr>
              <a:t>HAS</a:t>
            </a:r>
            <a:endParaRPr lang="fr-FR" sz="900" dirty="0">
              <a:cs typeface="+mn-cs"/>
            </a:endParaRPr>
          </a:p>
        </p:txBody>
      </p:sp>
      <p:pic>
        <p:nvPicPr>
          <p:cNvPr id="130137" name="Picture 130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12" y="5696145"/>
            <a:ext cx="5400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396607" y="4794326"/>
            <a:ext cx="8531790" cy="462136"/>
            <a:chOff x="139700" y="4794326"/>
            <a:chExt cx="8788697" cy="462136"/>
          </a:xfrm>
        </p:grpSpPr>
        <p:cxnSp>
          <p:nvCxnSpPr>
            <p:cNvPr id="96" name="Straight Connector 95"/>
            <p:cNvCxnSpPr>
              <a:cxnSpLocks/>
            </p:cNvCxnSpPr>
            <p:nvPr/>
          </p:nvCxnSpPr>
          <p:spPr>
            <a:xfrm>
              <a:off x="139700" y="5256462"/>
              <a:ext cx="8788697" cy="0"/>
            </a:xfrm>
            <a:prstGeom prst="line">
              <a:avLst/>
            </a:prstGeom>
            <a:ln w="9525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cxnSpLocks/>
            </p:cNvCxnSpPr>
            <p:nvPr/>
          </p:nvCxnSpPr>
          <p:spPr>
            <a:xfrm>
              <a:off x="139700" y="4794326"/>
              <a:ext cx="8788697" cy="0"/>
            </a:xfrm>
            <a:prstGeom prst="line">
              <a:avLst/>
            </a:prstGeom>
            <a:ln w="9525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072" name="AutoShape 249"/>
          <p:cNvCxnSpPr>
            <a:cxnSpLocks noChangeShapeType="1"/>
            <a:stCxn id="130073" idx="4"/>
            <a:endCxn id="130073" idx="6"/>
          </p:cNvCxnSpPr>
          <p:nvPr/>
        </p:nvCxnSpPr>
        <p:spPr bwMode="auto">
          <a:xfrm>
            <a:off x="4114800" y="1156671"/>
            <a:ext cx="4570413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073" name="AutoShape 250"/>
          <p:cNvSpPr>
            <a:spLocks noChangeArrowheads="1"/>
          </p:cNvSpPr>
          <p:nvPr/>
        </p:nvSpPr>
        <p:spPr bwMode="auto">
          <a:xfrm>
            <a:off x="4114800" y="893146"/>
            <a:ext cx="4570413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 smtClean="0">
                <a:solidFill>
                  <a:schemeClr val="tx2"/>
                </a:solidFill>
              </a:rPr>
              <a:t>Action à entreprendre pour ouvrir les jeux de données</a:t>
            </a:r>
            <a:endParaRPr lang="fr-FR" altLang="fr-FR" sz="900" b="1" dirty="0">
              <a:solidFill>
                <a:schemeClr val="tx2"/>
              </a:solidFill>
            </a:endParaRPr>
          </a:p>
        </p:txBody>
      </p:sp>
      <p:cxnSp>
        <p:nvCxnSpPr>
          <p:cNvPr id="130062" name="AutoShape 249"/>
          <p:cNvCxnSpPr>
            <a:cxnSpLocks noChangeShapeType="1"/>
            <a:stCxn id="130063" idx="4"/>
            <a:endCxn id="130063" idx="6"/>
          </p:cNvCxnSpPr>
          <p:nvPr/>
        </p:nvCxnSpPr>
        <p:spPr bwMode="auto">
          <a:xfrm>
            <a:off x="918163" y="1156671"/>
            <a:ext cx="3107204" cy="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063" name="AutoShape 250"/>
          <p:cNvSpPr>
            <a:spLocks noChangeArrowheads="1"/>
          </p:cNvSpPr>
          <p:nvPr/>
        </p:nvSpPr>
        <p:spPr bwMode="auto">
          <a:xfrm>
            <a:off x="918163" y="893146"/>
            <a:ext cx="3107204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8288"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900" b="1" dirty="0">
                <a:solidFill>
                  <a:schemeClr val="tx2"/>
                </a:solidFill>
              </a:rPr>
              <a:t>Principaux jeux de données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89001" y="1809924"/>
            <a:ext cx="7983934" cy="153988"/>
            <a:chOff x="889001" y="1881519"/>
            <a:chExt cx="7983934" cy="153988"/>
          </a:xfrm>
          <a:effectLst/>
        </p:grpSpPr>
        <p:sp>
          <p:nvSpPr>
            <p:cNvPr id="42" name="Rectangle 6"/>
            <p:cNvSpPr txBox="1">
              <a:spLocks/>
            </p:cNvSpPr>
            <p:nvPr/>
          </p:nvSpPr>
          <p:spPr bwMode="gray">
            <a:xfrm>
              <a:off x="8730060" y="1886282"/>
              <a:ext cx="142875" cy="144463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64" name="Rectangle 27"/>
            <p:cNvSpPr>
              <a:spLocks noChangeArrowheads="1"/>
            </p:cNvSpPr>
            <p:nvPr/>
          </p:nvSpPr>
          <p:spPr bwMode="gray">
            <a:xfrm>
              <a:off x="4114800" y="1889457"/>
              <a:ext cx="4570413" cy="1381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/>
                <a:t>Adopter une loi </a:t>
              </a:r>
              <a:r>
                <a:rPr lang="fr-FR" sz="900" dirty="0"/>
                <a:t>sur les obligations de publication des établissements publics et privés</a:t>
              </a:r>
              <a:endParaRPr lang="fr-FR" sz="900" dirty="0">
                <a:solidFill>
                  <a:srgbClr val="000000"/>
                </a:solidFill>
                <a:cs typeface="Arial"/>
              </a:endParaRPr>
            </a:p>
          </p:txBody>
        </p:sp>
        <p:sp>
          <p:nvSpPr>
            <p:cNvPr id="86" name="Rectangle 27"/>
            <p:cNvSpPr>
              <a:spLocks noChangeArrowheads="1"/>
            </p:cNvSpPr>
            <p:nvPr/>
          </p:nvSpPr>
          <p:spPr bwMode="gray">
            <a:xfrm>
              <a:off x="889001" y="1881519"/>
              <a:ext cx="3140740" cy="153988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ICARE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889001" y="1189310"/>
            <a:ext cx="7983934" cy="152400"/>
            <a:chOff x="889001" y="1200327"/>
            <a:chExt cx="7983934" cy="152400"/>
          </a:xfrm>
          <a:effectLst/>
        </p:grpSpPr>
        <p:sp>
          <p:nvSpPr>
            <p:cNvPr id="142" name="Rectangle 6"/>
            <p:cNvSpPr txBox="1">
              <a:spLocks/>
            </p:cNvSpPr>
            <p:nvPr/>
          </p:nvSpPr>
          <p:spPr bwMode="gray">
            <a:xfrm>
              <a:off x="8730060" y="1204296"/>
              <a:ext cx="142875" cy="144463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40" name="Rectangle 27"/>
            <p:cNvSpPr>
              <a:spLocks noChangeArrowheads="1"/>
            </p:cNvSpPr>
            <p:nvPr/>
          </p:nvSpPr>
          <p:spPr bwMode="gray">
            <a:xfrm>
              <a:off x="4114800" y="1207278"/>
              <a:ext cx="4570413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/>
                <a:t>Adopter une loi sur les obligations de publication des établissements publics et privés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141" name="Rectangle 27"/>
            <p:cNvSpPr>
              <a:spLocks noChangeArrowheads="1"/>
            </p:cNvSpPr>
            <p:nvPr/>
          </p:nvSpPr>
          <p:spPr bwMode="gray">
            <a:xfrm>
              <a:off x="889001" y="1200327"/>
              <a:ext cx="3140740" cy="1524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Ancre</a:t>
              </a:r>
            </a:p>
          </p:txBody>
        </p:sp>
      </p:grpSp>
      <p:sp>
        <p:nvSpPr>
          <p:cNvPr id="126" name="Rectangle 6"/>
          <p:cNvSpPr txBox="1">
            <a:spLocks/>
          </p:cNvSpPr>
          <p:nvPr/>
        </p:nvSpPr>
        <p:spPr bwMode="gray">
          <a:xfrm>
            <a:off x="8730060" y="2425872"/>
            <a:ext cx="142875" cy="144463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91" name="Rectangle 27"/>
          <p:cNvSpPr>
            <a:spLocks noChangeArrowheads="1"/>
          </p:cNvSpPr>
          <p:nvPr/>
        </p:nvSpPr>
        <p:spPr bwMode="gray">
          <a:xfrm>
            <a:off x="4114800" y="2428253"/>
            <a:ext cx="4570413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Changer les conditions d’utilisation des données sur le site de l’</a:t>
            </a:r>
            <a:r>
              <a:rPr lang="fr-FR" sz="900" dirty="0" err="1" smtClean="0">
                <a:solidFill>
                  <a:srgbClr val="000000"/>
                </a:solidFill>
                <a:latin typeface="+mn-lt"/>
                <a:cs typeface="Arial"/>
              </a:rPr>
              <a:t>ATIH</a:t>
            </a: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 et mettre en forme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92" name="Rectangle 27"/>
          <p:cNvSpPr>
            <a:spLocks noChangeArrowheads="1"/>
          </p:cNvSpPr>
          <p:nvPr/>
        </p:nvSpPr>
        <p:spPr bwMode="gray">
          <a:xfrm>
            <a:off x="889001" y="2421110"/>
            <a:ext cx="3140740" cy="15398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Statistique du SNATIH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89001" y="2985954"/>
            <a:ext cx="7983934" cy="191404"/>
            <a:chOff x="889001" y="2986420"/>
            <a:chExt cx="7983934" cy="191404"/>
          </a:xfrm>
          <a:effectLst/>
        </p:grpSpPr>
        <p:sp>
          <p:nvSpPr>
            <p:cNvPr id="198" name="Rectangle 6"/>
            <p:cNvSpPr txBox="1">
              <a:spLocks/>
            </p:cNvSpPr>
            <p:nvPr/>
          </p:nvSpPr>
          <p:spPr bwMode="gray">
            <a:xfrm>
              <a:off x="8730060" y="3009891"/>
              <a:ext cx="142875" cy="144463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95" name="Rectangle 27"/>
            <p:cNvSpPr>
              <a:spLocks noChangeArrowheads="1"/>
            </p:cNvSpPr>
            <p:nvPr/>
          </p:nvSpPr>
          <p:spPr bwMode="gray">
            <a:xfrm>
              <a:off x="4114800" y="3012873"/>
              <a:ext cx="4570413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/>
                <a:t>Adopter une loi sur </a:t>
              </a:r>
              <a:r>
                <a:rPr lang="fr-FR" sz="900" dirty="0" smtClean="0"/>
                <a:t>la diffusion des données financières des </a:t>
              </a:r>
              <a:r>
                <a:rPr lang="fr-FR" sz="900" dirty="0"/>
                <a:t>établissements</a:t>
              </a:r>
            </a:p>
          </p:txBody>
        </p:sp>
        <p:sp>
          <p:nvSpPr>
            <p:cNvPr id="196" name="Rectangle 27"/>
            <p:cNvSpPr>
              <a:spLocks noChangeArrowheads="1"/>
            </p:cNvSpPr>
            <p:nvPr/>
          </p:nvSpPr>
          <p:spPr bwMode="gray">
            <a:xfrm>
              <a:off x="889001" y="2986420"/>
              <a:ext cx="3140740" cy="1914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>
              <a:noAutofit/>
            </a:bodyPr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Performance des établissement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89001" y="2013653"/>
            <a:ext cx="7796212" cy="153988"/>
            <a:chOff x="889001" y="2100594"/>
            <a:chExt cx="7796212" cy="153988"/>
          </a:xfrm>
          <a:effectLst/>
        </p:grpSpPr>
        <p:sp>
          <p:nvSpPr>
            <p:cNvPr id="167" name="Rectangle 27"/>
            <p:cNvSpPr>
              <a:spLocks noChangeArrowheads="1"/>
            </p:cNvSpPr>
            <p:nvPr/>
          </p:nvSpPr>
          <p:spPr bwMode="gray">
            <a:xfrm>
              <a:off x="4114800" y="2100594"/>
              <a:ext cx="4570413" cy="1397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/>
                <a:t>-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168" name="Rectangle 27"/>
            <p:cNvSpPr>
              <a:spLocks noChangeArrowheads="1"/>
            </p:cNvSpPr>
            <p:nvPr/>
          </p:nvSpPr>
          <p:spPr bwMode="gray">
            <a:xfrm>
              <a:off x="889001" y="2100594"/>
              <a:ext cx="3140740" cy="153988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DIPISI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89001" y="3227099"/>
            <a:ext cx="7983934" cy="191404"/>
            <a:chOff x="889001" y="3304317"/>
            <a:chExt cx="7983934" cy="191404"/>
          </a:xfrm>
          <a:effectLst/>
        </p:grpSpPr>
        <p:sp>
          <p:nvSpPr>
            <p:cNvPr id="205" name="Rectangle 6"/>
            <p:cNvSpPr txBox="1">
              <a:spLocks/>
            </p:cNvSpPr>
            <p:nvPr/>
          </p:nvSpPr>
          <p:spPr bwMode="gray">
            <a:xfrm>
              <a:off x="8730060" y="3328582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203" name="Rectangle 27"/>
            <p:cNvSpPr>
              <a:spLocks noChangeArrowheads="1"/>
            </p:cNvSpPr>
            <p:nvPr/>
          </p:nvSpPr>
          <p:spPr bwMode="gray">
            <a:xfrm>
              <a:off x="4114800" y="3330963"/>
              <a:ext cx="4570413" cy="1381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/>
                <a:t>Adopter une loi sur la diffusion des données financières des établissements</a:t>
              </a:r>
            </a:p>
          </p:txBody>
        </p:sp>
        <p:sp>
          <p:nvSpPr>
            <p:cNvPr id="204" name="Rectangle 27"/>
            <p:cNvSpPr>
              <a:spLocks noChangeArrowheads="1"/>
            </p:cNvSpPr>
            <p:nvPr/>
          </p:nvSpPr>
          <p:spPr bwMode="gray">
            <a:xfrm>
              <a:off x="889001" y="3304317"/>
              <a:ext cx="3140740" cy="1914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>
              <a:noAutofit/>
            </a:bodyPr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Analyse des coûts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01" y="3468244"/>
            <a:ext cx="7983934" cy="191404"/>
            <a:chOff x="889001" y="3522995"/>
            <a:chExt cx="7983934" cy="191404"/>
          </a:xfrm>
          <a:effectLst/>
        </p:grpSpPr>
        <p:sp>
          <p:nvSpPr>
            <p:cNvPr id="208" name="Rectangle 6"/>
            <p:cNvSpPr txBox="1">
              <a:spLocks/>
            </p:cNvSpPr>
            <p:nvPr/>
          </p:nvSpPr>
          <p:spPr bwMode="gray">
            <a:xfrm>
              <a:off x="8730060" y="3546466"/>
              <a:ext cx="142875" cy="144462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30097" name="Rectangle 27"/>
            <p:cNvSpPr>
              <a:spLocks noChangeArrowheads="1"/>
            </p:cNvSpPr>
            <p:nvPr/>
          </p:nvSpPr>
          <p:spPr bwMode="gray">
            <a:xfrm>
              <a:off x="4114800" y="3549448"/>
              <a:ext cx="4570413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27000" indent="-125413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/>
                <a:t>Publier avec les dictionnaires de données associées et la granularité adaptée</a:t>
              </a:r>
            </a:p>
          </p:txBody>
        </p:sp>
        <p:sp>
          <p:nvSpPr>
            <p:cNvPr id="207" name="Rectangle 27"/>
            <p:cNvSpPr>
              <a:spLocks noChangeArrowheads="1"/>
            </p:cNvSpPr>
            <p:nvPr/>
          </p:nvSpPr>
          <p:spPr bwMode="gray">
            <a:xfrm>
              <a:off x="889001" y="3522995"/>
              <a:ext cx="3140740" cy="1914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>
              <a:noAutofit/>
            </a:bodyPr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Analyse de l’offre de soins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89001" y="3709389"/>
            <a:ext cx="7983934" cy="191404"/>
            <a:chOff x="889001" y="3837319"/>
            <a:chExt cx="7983934" cy="191404"/>
          </a:xfrm>
          <a:effectLst/>
        </p:grpSpPr>
        <p:sp>
          <p:nvSpPr>
            <p:cNvPr id="211" name="Rectangle 6"/>
            <p:cNvSpPr txBox="1">
              <a:spLocks/>
            </p:cNvSpPr>
            <p:nvPr/>
          </p:nvSpPr>
          <p:spPr bwMode="gray">
            <a:xfrm>
              <a:off x="8730060" y="3860790"/>
              <a:ext cx="142875" cy="144463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30100" name="Rectangle 27"/>
            <p:cNvSpPr>
              <a:spLocks noChangeArrowheads="1"/>
            </p:cNvSpPr>
            <p:nvPr/>
          </p:nvSpPr>
          <p:spPr bwMode="gray">
            <a:xfrm>
              <a:off x="4114800" y="3863772"/>
              <a:ext cx="4570413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27000" indent="-125413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 smtClean="0"/>
                <a:t>Publier avec les dictionnaires de données associées et la granularité adaptée</a:t>
              </a:r>
              <a:endParaRPr lang="fr-FR" altLang="fr-FR" sz="900" dirty="0"/>
            </a:p>
          </p:txBody>
        </p:sp>
        <p:sp>
          <p:nvSpPr>
            <p:cNvPr id="210" name="Rectangle 27"/>
            <p:cNvSpPr>
              <a:spLocks noChangeArrowheads="1"/>
            </p:cNvSpPr>
            <p:nvPr/>
          </p:nvSpPr>
          <p:spPr bwMode="gray">
            <a:xfrm>
              <a:off x="889001" y="3837319"/>
              <a:ext cx="3140740" cy="1914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Analyse de l’activité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89001" y="4845569"/>
            <a:ext cx="7983934" cy="147638"/>
            <a:chOff x="889001" y="5032858"/>
            <a:chExt cx="7983934" cy="147638"/>
          </a:xfrm>
          <a:effectLst/>
        </p:grpSpPr>
        <p:sp>
          <p:nvSpPr>
            <p:cNvPr id="214" name="Rectangle 6"/>
            <p:cNvSpPr txBox="1">
              <a:spLocks/>
            </p:cNvSpPr>
            <p:nvPr/>
          </p:nvSpPr>
          <p:spPr bwMode="gray">
            <a:xfrm>
              <a:off x="8730060" y="5032858"/>
              <a:ext cx="142875" cy="144463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212" name="Rectangle 27"/>
            <p:cNvSpPr>
              <a:spLocks noChangeArrowheads="1"/>
            </p:cNvSpPr>
            <p:nvPr/>
          </p:nvSpPr>
          <p:spPr bwMode="gray">
            <a:xfrm>
              <a:off x="4114800" y="5032858"/>
              <a:ext cx="4570413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Changer le portail d’accès et ajuster les conditions d’usage et propriété intellectuelle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213" name="Rectangle 27"/>
            <p:cNvSpPr>
              <a:spLocks noChangeArrowheads="1"/>
            </p:cNvSpPr>
            <p:nvPr/>
          </p:nvSpPr>
          <p:spPr bwMode="gray">
            <a:xfrm>
              <a:off x="889001" y="5032858"/>
              <a:ext cx="3140740" cy="147638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Indicateurs </a:t>
              </a:r>
              <a:r>
                <a:rPr lang="fr-FR" sz="900" b="1" dirty="0" err="1">
                  <a:solidFill>
                    <a:schemeClr val="accent3"/>
                  </a:solidFill>
                  <a:latin typeface="+mn-lt"/>
                  <a:cs typeface="+mn-cs"/>
                </a:rPr>
                <a:t>Hospidiag</a:t>
              </a:r>
              <a:endParaRPr lang="fr-FR" sz="900" b="1" dirty="0">
                <a:solidFill>
                  <a:schemeClr val="accent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89001" y="4304975"/>
            <a:ext cx="7983934" cy="193659"/>
            <a:chOff x="889001" y="4462478"/>
            <a:chExt cx="7983934" cy="193659"/>
          </a:xfrm>
          <a:effectLst/>
        </p:grpSpPr>
        <p:sp>
          <p:nvSpPr>
            <p:cNvPr id="234" name="Rectangle 6"/>
            <p:cNvSpPr txBox="1">
              <a:spLocks/>
            </p:cNvSpPr>
            <p:nvPr/>
          </p:nvSpPr>
          <p:spPr bwMode="gray">
            <a:xfrm>
              <a:off x="8730060" y="4487076"/>
              <a:ext cx="142875" cy="144462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30110" name="Rectangle 27"/>
            <p:cNvSpPr>
              <a:spLocks noChangeArrowheads="1"/>
            </p:cNvSpPr>
            <p:nvPr/>
          </p:nvSpPr>
          <p:spPr bwMode="gray">
            <a:xfrm>
              <a:off x="4114800" y="4489457"/>
              <a:ext cx="4570413" cy="13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27000" indent="-125413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 smtClean="0"/>
                <a:t>Expliciter les informations présentées et avertir sur la fiabilité</a:t>
              </a:r>
              <a:endParaRPr lang="fr-FR" altLang="fr-FR" sz="900" dirty="0"/>
            </a:p>
          </p:txBody>
        </p:sp>
        <p:sp>
          <p:nvSpPr>
            <p:cNvPr id="233" name="Rectangle 27"/>
            <p:cNvSpPr>
              <a:spLocks noChangeArrowheads="1"/>
            </p:cNvSpPr>
            <p:nvPr/>
          </p:nvSpPr>
          <p:spPr bwMode="gray">
            <a:xfrm>
              <a:off x="889001" y="4462478"/>
              <a:ext cx="3140740" cy="19365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Restitution médico-économiques en psychiatrie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89001" y="4548380"/>
            <a:ext cx="7983934" cy="191404"/>
            <a:chOff x="889001" y="4746686"/>
            <a:chExt cx="7983934" cy="191404"/>
          </a:xfrm>
          <a:effectLst/>
        </p:grpSpPr>
        <p:sp>
          <p:nvSpPr>
            <p:cNvPr id="237" name="Rectangle 6"/>
            <p:cNvSpPr txBox="1">
              <a:spLocks/>
            </p:cNvSpPr>
            <p:nvPr/>
          </p:nvSpPr>
          <p:spPr bwMode="gray">
            <a:xfrm>
              <a:off x="8730060" y="4768760"/>
              <a:ext cx="142875" cy="144463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30113" name="Rectangle 27"/>
            <p:cNvSpPr>
              <a:spLocks noChangeArrowheads="1"/>
            </p:cNvSpPr>
            <p:nvPr/>
          </p:nvSpPr>
          <p:spPr bwMode="gray">
            <a:xfrm>
              <a:off x="4114800" y="4771742"/>
              <a:ext cx="4570413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27000" indent="-125413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 smtClean="0"/>
                <a:t>Publier avec les explications associées sur le périmètre des données</a:t>
              </a:r>
              <a:endParaRPr lang="fr-FR" altLang="fr-FR" sz="900" dirty="0"/>
            </a:p>
          </p:txBody>
        </p:sp>
        <p:sp>
          <p:nvSpPr>
            <p:cNvPr id="236" name="Rectangle 27"/>
            <p:cNvSpPr>
              <a:spLocks noChangeArrowheads="1"/>
            </p:cNvSpPr>
            <p:nvPr/>
          </p:nvSpPr>
          <p:spPr bwMode="gray">
            <a:xfrm>
              <a:off x="889001" y="4746686"/>
              <a:ext cx="3140740" cy="1914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>
              <a:noAutofit/>
            </a:bodyPr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Analyse des recettes, pilotage de l’ONDAM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89001" y="1402468"/>
            <a:ext cx="7983934" cy="153987"/>
            <a:chOff x="889001" y="1437416"/>
            <a:chExt cx="7983934" cy="153987"/>
          </a:xfrm>
          <a:effectLst/>
        </p:grpSpPr>
        <p:sp>
          <p:nvSpPr>
            <p:cNvPr id="238" name="LegendRectangle3"/>
            <p:cNvSpPr>
              <a:spLocks noChangeArrowheads="1"/>
            </p:cNvSpPr>
            <p:nvPr/>
          </p:nvSpPr>
          <p:spPr bwMode="auto">
            <a:xfrm>
              <a:off x="8730060" y="1442178"/>
              <a:ext cx="142875" cy="144462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35280" tIns="36000" rIns="35280" bIns="36000"/>
            <a:lstStyle/>
            <a:p>
              <a:endParaRPr lang="fr-FR" sz="900" b="1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gray">
            <a:xfrm>
              <a:off x="4114800" y="1445353"/>
              <a:ext cx="4570413" cy="1381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Se donner le temps de développement de la base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84" name="Rectangle 27"/>
            <p:cNvSpPr>
              <a:spLocks noChangeArrowheads="1"/>
            </p:cNvSpPr>
            <p:nvPr/>
          </p:nvSpPr>
          <p:spPr bwMode="gray">
            <a:xfrm>
              <a:off x="889001" y="1437416"/>
              <a:ext cx="3140740" cy="15398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Bilan social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89001" y="1606196"/>
            <a:ext cx="7796212" cy="153987"/>
            <a:chOff x="889001" y="1654506"/>
            <a:chExt cx="7796212" cy="153987"/>
          </a:xfrm>
          <a:effectLst/>
        </p:grpSpPr>
        <p:sp>
          <p:nvSpPr>
            <p:cNvPr id="63" name="Rectangle 27"/>
            <p:cNvSpPr>
              <a:spLocks noChangeArrowheads="1"/>
            </p:cNvSpPr>
            <p:nvPr/>
          </p:nvSpPr>
          <p:spPr bwMode="gray">
            <a:xfrm>
              <a:off x="4114800" y="1654506"/>
              <a:ext cx="4570413" cy="1381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/>
                <a:t>-</a:t>
              </a:r>
              <a:endParaRPr lang="fr-FR" sz="900" dirty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gray">
            <a:xfrm>
              <a:off x="889001" y="1654506"/>
              <a:ext cx="3140740" cy="15398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DIPI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89001" y="2217382"/>
            <a:ext cx="7983934" cy="153987"/>
            <a:chOff x="889001" y="2321654"/>
            <a:chExt cx="7983934" cy="153987"/>
          </a:xfrm>
          <a:effectLst/>
        </p:grpSpPr>
        <p:sp>
          <p:nvSpPr>
            <p:cNvPr id="169" name="Rectangle 6"/>
            <p:cNvSpPr txBox="1">
              <a:spLocks/>
            </p:cNvSpPr>
            <p:nvPr/>
          </p:nvSpPr>
          <p:spPr bwMode="gray">
            <a:xfrm>
              <a:off x="8730060" y="2326416"/>
              <a:ext cx="142875" cy="144463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30091" name="Rectangle 27"/>
            <p:cNvSpPr>
              <a:spLocks noChangeArrowheads="1"/>
            </p:cNvSpPr>
            <p:nvPr/>
          </p:nvSpPr>
          <p:spPr bwMode="gray">
            <a:xfrm>
              <a:off x="4114800" y="2329591"/>
              <a:ext cx="4570413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27000" indent="-125413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 smtClean="0"/>
                <a:t>Mettre à plat les données et constituer </a:t>
              </a:r>
              <a:r>
                <a:rPr lang="fr-FR" altLang="fr-FR" sz="900" dirty="0"/>
                <a:t>l</a:t>
              </a:r>
              <a:r>
                <a:rPr lang="fr-FR" altLang="fr-FR" sz="900" dirty="0" smtClean="0"/>
                <a:t>es dictionnaires de variables associées</a:t>
              </a:r>
              <a:endParaRPr lang="fr-FR" altLang="fr-FR" sz="900" dirty="0"/>
            </a:p>
          </p:txBody>
        </p:sp>
        <p:sp>
          <p:nvSpPr>
            <p:cNvPr id="201" name="Rectangle 27"/>
            <p:cNvSpPr>
              <a:spLocks noChangeArrowheads="1"/>
            </p:cNvSpPr>
            <p:nvPr/>
          </p:nvSpPr>
          <p:spPr bwMode="gray">
            <a:xfrm>
              <a:off x="889001" y="2321654"/>
              <a:ext cx="3140740" cy="15398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Cartographie de l’offre de soin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89001" y="5305195"/>
            <a:ext cx="7983934" cy="152400"/>
            <a:chOff x="889001" y="5492484"/>
            <a:chExt cx="7983934" cy="152400"/>
          </a:xfrm>
          <a:effectLst/>
        </p:grpSpPr>
        <p:sp>
          <p:nvSpPr>
            <p:cNvPr id="122" name="Rectangle 6"/>
            <p:cNvSpPr txBox="1">
              <a:spLocks/>
            </p:cNvSpPr>
            <p:nvPr/>
          </p:nvSpPr>
          <p:spPr bwMode="gray">
            <a:xfrm>
              <a:off x="8730060" y="5492484"/>
              <a:ext cx="142875" cy="144463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11" name="Rectangle 27"/>
            <p:cNvSpPr>
              <a:spLocks noChangeArrowheads="1"/>
            </p:cNvSpPr>
            <p:nvPr/>
          </p:nvSpPr>
          <p:spPr bwMode="gray">
            <a:xfrm>
              <a:off x="4114800" y="5492484"/>
              <a:ext cx="4570413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Publier la base des indicateurs (+ métadonnées) désignés dans l’arrêté du 5 mars 2013 </a:t>
              </a:r>
              <a:endParaRPr lang="fr-FR" sz="900" dirty="0">
                <a:solidFill>
                  <a:schemeClr val="accent4"/>
                </a:solidFill>
                <a:latin typeface="+mn-lt"/>
                <a:cs typeface="Arial"/>
              </a:endParaRPr>
            </a:p>
          </p:txBody>
        </p:sp>
        <p:sp>
          <p:nvSpPr>
            <p:cNvPr id="112" name="Rectangle 27"/>
            <p:cNvSpPr>
              <a:spLocks noChangeArrowheads="1"/>
            </p:cNvSpPr>
            <p:nvPr/>
          </p:nvSpPr>
          <p:spPr bwMode="gray">
            <a:xfrm>
              <a:off x="889001" y="5492484"/>
              <a:ext cx="3140740" cy="1524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 smtClean="0">
                  <a:solidFill>
                    <a:schemeClr val="accent3"/>
                  </a:solidFill>
                  <a:latin typeface="+mn-lt"/>
                  <a:cs typeface="+mn-cs"/>
                </a:rPr>
                <a:t>Base des indicateurs </a:t>
              </a:r>
              <a:r>
                <a:rPr lang="fr-FR" sz="900" b="1" dirty="0" err="1" smtClean="0">
                  <a:solidFill>
                    <a:schemeClr val="accent3"/>
                  </a:solidFill>
                  <a:latin typeface="+mn-lt"/>
                  <a:cs typeface="+mn-cs"/>
                </a:rPr>
                <a:t>QUALHAS</a:t>
              </a:r>
              <a:endParaRPr lang="fr-FR" sz="900" b="1" dirty="0">
                <a:solidFill>
                  <a:schemeClr val="accent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89001" y="5524086"/>
            <a:ext cx="7983934" cy="153987"/>
            <a:chOff x="889001" y="5704072"/>
            <a:chExt cx="7983934" cy="153987"/>
          </a:xfrm>
          <a:effectLst/>
        </p:grpSpPr>
        <p:sp>
          <p:nvSpPr>
            <p:cNvPr id="123" name="Rectangle 6"/>
            <p:cNvSpPr txBox="1">
              <a:spLocks/>
            </p:cNvSpPr>
            <p:nvPr/>
          </p:nvSpPr>
          <p:spPr bwMode="gray">
            <a:xfrm>
              <a:off x="8730060" y="5704072"/>
              <a:ext cx="142875" cy="144462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04" name="Rectangle 27"/>
            <p:cNvSpPr>
              <a:spLocks noChangeArrowheads="1"/>
            </p:cNvSpPr>
            <p:nvPr/>
          </p:nvSpPr>
          <p:spPr bwMode="gray">
            <a:xfrm>
              <a:off x="4114800" y="5704072"/>
              <a:ext cx="4570413" cy="1397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Publier les indicateurs soumis à diffusion publique et les métadonnées associées</a:t>
              </a:r>
              <a:endParaRPr lang="fr-FR" sz="900" dirty="0">
                <a:solidFill>
                  <a:schemeClr val="accent4"/>
                </a:solidFill>
                <a:latin typeface="+mn-lt"/>
                <a:cs typeface="Arial"/>
              </a:endParaRPr>
            </a:p>
          </p:txBody>
        </p:sp>
        <p:sp>
          <p:nvSpPr>
            <p:cNvPr id="105" name="Rectangle 27"/>
            <p:cNvSpPr>
              <a:spLocks noChangeArrowheads="1"/>
            </p:cNvSpPr>
            <p:nvPr/>
          </p:nvSpPr>
          <p:spPr bwMode="gray">
            <a:xfrm>
              <a:off x="889001" y="5704072"/>
              <a:ext cx="3140740" cy="15398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Base des </a:t>
              </a:r>
              <a:r>
                <a:rPr lang="fr-FR" sz="900" b="1" dirty="0" smtClean="0">
                  <a:solidFill>
                    <a:schemeClr val="accent3"/>
                  </a:solidFill>
                  <a:latin typeface="+mn-lt"/>
                  <a:cs typeface="+mn-cs"/>
                </a:rPr>
                <a:t>données de </a:t>
              </a: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certification des établissements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89001" y="5744564"/>
            <a:ext cx="7983934" cy="153987"/>
            <a:chOff x="889001" y="5925128"/>
            <a:chExt cx="7983934" cy="153987"/>
          </a:xfrm>
          <a:effectLst/>
        </p:grpSpPr>
        <p:sp>
          <p:nvSpPr>
            <p:cNvPr id="124" name="Rectangle 6"/>
            <p:cNvSpPr txBox="1">
              <a:spLocks/>
            </p:cNvSpPr>
            <p:nvPr/>
          </p:nvSpPr>
          <p:spPr bwMode="gray">
            <a:xfrm>
              <a:off x="8730060" y="5925128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gray">
            <a:xfrm>
              <a:off x="4114800" y="5925128"/>
              <a:ext cx="4570413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Attendre la refonte du SI sous-jacent et consulter les acteurs concernés</a:t>
              </a:r>
              <a:endParaRPr lang="fr-FR" sz="900" dirty="0">
                <a:solidFill>
                  <a:schemeClr val="accent4"/>
                </a:solidFill>
                <a:latin typeface="+mn-lt"/>
                <a:cs typeface="Arial"/>
              </a:endParaRPr>
            </a:p>
          </p:txBody>
        </p:sp>
        <p:sp>
          <p:nvSpPr>
            <p:cNvPr id="109" name="Rectangle 27"/>
            <p:cNvSpPr>
              <a:spLocks noChangeArrowheads="1"/>
            </p:cNvSpPr>
            <p:nvPr/>
          </p:nvSpPr>
          <p:spPr bwMode="gray">
            <a:xfrm>
              <a:off x="889001" y="5925128"/>
              <a:ext cx="3140740" cy="15398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>
              <a:noAutofit/>
            </a:bodyPr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 smtClean="0">
                  <a:solidFill>
                    <a:schemeClr val="accent3"/>
                  </a:solidFill>
                  <a:latin typeface="+mn-lt"/>
                  <a:cs typeface="+mn-cs"/>
                </a:rPr>
                <a:t>Base d’accréditation des médecins</a:t>
              </a:r>
              <a:endParaRPr lang="fr-FR" sz="900" b="1" dirty="0">
                <a:solidFill>
                  <a:schemeClr val="accent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89001" y="5965042"/>
            <a:ext cx="7983934" cy="153987"/>
            <a:chOff x="889001" y="6142913"/>
            <a:chExt cx="7983934" cy="153987"/>
          </a:xfrm>
          <a:effectLst/>
        </p:grpSpPr>
        <p:sp>
          <p:nvSpPr>
            <p:cNvPr id="130" name="Rectangle 27"/>
            <p:cNvSpPr>
              <a:spLocks noChangeArrowheads="1"/>
            </p:cNvSpPr>
            <p:nvPr/>
          </p:nvSpPr>
          <p:spPr bwMode="gray">
            <a:xfrm>
              <a:off x="4114800" y="6142913"/>
              <a:ext cx="4570413" cy="1384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127000" lvl="1" indent="-125413" defTabSz="895350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  <a:defRPr/>
              </a:pPr>
              <a:r>
                <a:rPr lang="fr-FR" sz="900" dirty="0" smtClean="0">
                  <a:solidFill>
                    <a:srgbClr val="000000"/>
                  </a:solidFill>
                  <a:latin typeface="+mn-lt"/>
                  <a:cs typeface="Arial"/>
                </a:rPr>
                <a:t>Publier la base et les métadonnées associées</a:t>
              </a:r>
              <a:endParaRPr lang="fr-FR" sz="900" dirty="0">
                <a:solidFill>
                  <a:schemeClr val="accent4"/>
                </a:solidFill>
                <a:latin typeface="+mn-lt"/>
                <a:cs typeface="Arial"/>
              </a:endParaRPr>
            </a:p>
          </p:txBody>
        </p:sp>
        <p:sp>
          <p:nvSpPr>
            <p:cNvPr id="131" name="Rectangle 27"/>
            <p:cNvSpPr>
              <a:spLocks noChangeArrowheads="1"/>
            </p:cNvSpPr>
            <p:nvPr/>
          </p:nvSpPr>
          <p:spPr bwMode="gray">
            <a:xfrm>
              <a:off x="889001" y="6142913"/>
              <a:ext cx="3140740" cy="15398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>
              <a:noAutofit/>
            </a:bodyPr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 smtClean="0">
                  <a:solidFill>
                    <a:schemeClr val="accent3"/>
                  </a:solidFill>
                  <a:latin typeface="+mn-lt"/>
                  <a:cs typeface="+mn-cs"/>
                </a:rPr>
                <a:t>Base sous-jacente au site </a:t>
              </a:r>
              <a:r>
                <a:rPr lang="fr-FR" sz="900" b="1" dirty="0" err="1" smtClean="0">
                  <a:solidFill>
                    <a:schemeClr val="accent3"/>
                  </a:solidFill>
                  <a:latin typeface="+mn-lt"/>
                  <a:cs typeface="+mn-cs"/>
                </a:rPr>
                <a:t>ScopeSanté</a:t>
              </a:r>
              <a:endParaRPr lang="fr-FR" sz="900" b="1" dirty="0">
                <a:solidFill>
                  <a:schemeClr val="accent3"/>
                </a:solidFill>
                <a:latin typeface="+mn-lt"/>
                <a:cs typeface="+mn-cs"/>
              </a:endParaRPr>
            </a:p>
          </p:txBody>
        </p:sp>
        <p:sp>
          <p:nvSpPr>
            <p:cNvPr id="133" name="Rectangle 6"/>
            <p:cNvSpPr txBox="1">
              <a:spLocks/>
            </p:cNvSpPr>
            <p:nvPr/>
          </p:nvSpPr>
          <p:spPr bwMode="gray">
            <a:xfrm>
              <a:off x="8730060" y="6142913"/>
              <a:ext cx="142875" cy="142875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/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</p:grpSp>
      <p:sp>
        <p:nvSpPr>
          <p:cNvPr id="99" name="Rectangle 27"/>
          <p:cNvSpPr>
            <a:spLocks noChangeArrowheads="1"/>
          </p:cNvSpPr>
          <p:nvPr/>
        </p:nvSpPr>
        <p:spPr bwMode="gray">
          <a:xfrm>
            <a:off x="4114800" y="5065705"/>
            <a:ext cx="4570413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Attendre le déploiement de l’outil d’ici 2016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00" name="Rectangle 27"/>
          <p:cNvSpPr>
            <a:spLocks noChangeArrowheads="1"/>
          </p:cNvSpPr>
          <p:nvPr/>
        </p:nvSpPr>
        <p:spPr bwMode="gray">
          <a:xfrm>
            <a:off x="889001" y="5061736"/>
            <a:ext cx="3140740" cy="14763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Tableau de bord du pilotage pour le médico social</a:t>
            </a:r>
          </a:p>
        </p:txBody>
      </p:sp>
      <p:sp>
        <p:nvSpPr>
          <p:cNvPr id="134" name="Rectangle 6"/>
          <p:cNvSpPr txBox="1">
            <a:spLocks/>
          </p:cNvSpPr>
          <p:nvPr/>
        </p:nvSpPr>
        <p:spPr bwMode="gray">
          <a:xfrm>
            <a:off x="8730060" y="5063324"/>
            <a:ext cx="142875" cy="14446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grpSp>
        <p:nvGrpSpPr>
          <p:cNvPr id="12" name="Group 11"/>
          <p:cNvGrpSpPr/>
          <p:nvPr/>
        </p:nvGrpSpPr>
        <p:grpSpPr>
          <a:xfrm>
            <a:off x="889001" y="3950534"/>
            <a:ext cx="7983934" cy="304700"/>
            <a:chOff x="889001" y="4151644"/>
            <a:chExt cx="7983934" cy="304700"/>
          </a:xfrm>
          <a:effectLst/>
        </p:grpSpPr>
        <p:sp>
          <p:nvSpPr>
            <p:cNvPr id="219" name="Rectangle 6"/>
            <p:cNvSpPr txBox="1">
              <a:spLocks/>
            </p:cNvSpPr>
            <p:nvPr/>
          </p:nvSpPr>
          <p:spPr bwMode="gray">
            <a:xfrm>
              <a:off x="8730060" y="4151646"/>
              <a:ext cx="142875" cy="126206"/>
            </a:xfrm>
            <a:prstGeom prst="rect">
              <a:avLst/>
            </a:prstGeom>
            <a:solidFill>
              <a:srgbClr val="6AD46F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>
              <a:noAutofit/>
            </a:bodyPr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  <p:sp>
          <p:nvSpPr>
            <p:cNvPr id="130107" name="Rectangle 27"/>
            <p:cNvSpPr>
              <a:spLocks noChangeArrowheads="1"/>
            </p:cNvSpPr>
            <p:nvPr/>
          </p:nvSpPr>
          <p:spPr bwMode="gray">
            <a:xfrm>
              <a:off x="4114800" y="4151645"/>
              <a:ext cx="4570413" cy="304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342900" indent="-3429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27000" indent="-125413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8953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89535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 smtClean="0"/>
                <a:t>Publier les données de consommation (volume) par établissement</a:t>
              </a:r>
            </a:p>
            <a:p>
              <a:pPr lvl="1">
                <a:spcBef>
                  <a:spcPct val="20000"/>
                </a:spcBef>
                <a:buClr>
                  <a:schemeClr val="tx2"/>
                </a:buClr>
                <a:buSzPct val="125000"/>
                <a:buFont typeface="Arial" charset="0"/>
                <a:buChar char="▪"/>
              </a:pPr>
              <a:r>
                <a:rPr lang="fr-FR" altLang="fr-FR" sz="900" dirty="0" smtClean="0"/>
                <a:t>Approfondir avec la </a:t>
              </a:r>
              <a:r>
                <a:rPr lang="fr-FR" altLang="fr-FR" sz="900" dirty="0" err="1" smtClean="0"/>
                <a:t>DAJ</a:t>
              </a:r>
              <a:r>
                <a:rPr lang="fr-FR" altLang="fr-FR" sz="900" dirty="0" smtClean="0"/>
                <a:t> pour la publication des données de prix</a:t>
              </a:r>
              <a:endParaRPr lang="fr-FR" altLang="fr-FR" sz="900" dirty="0"/>
            </a:p>
          </p:txBody>
        </p:sp>
        <p:sp>
          <p:nvSpPr>
            <p:cNvPr id="218" name="Rectangle 27"/>
            <p:cNvSpPr>
              <a:spLocks noChangeArrowheads="1"/>
            </p:cNvSpPr>
            <p:nvPr/>
          </p:nvSpPr>
          <p:spPr bwMode="gray">
            <a:xfrm>
              <a:off x="889001" y="4151644"/>
              <a:ext cx="3140740" cy="2744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rgbClr val="A5CDF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54000" tIns="0" rIns="36000" bIns="0" anchor="ctr"/>
            <a:lstStyle/>
            <a:p>
              <a:pPr marL="0" lvl="1" defTabSz="895350">
                <a:buClr>
                  <a:schemeClr val="tx2"/>
                </a:buClr>
                <a:defRPr/>
              </a:pPr>
              <a:r>
                <a:rPr lang="fr-FR" sz="900" b="1" dirty="0">
                  <a:solidFill>
                    <a:schemeClr val="accent3"/>
                  </a:solidFill>
                  <a:latin typeface="+mn-lt"/>
                  <a:cs typeface="+mn-cs"/>
                </a:rPr>
                <a:t>Médicaments et DMI en sus</a:t>
              </a:r>
            </a:p>
          </p:txBody>
        </p:sp>
        <p:sp>
          <p:nvSpPr>
            <p:cNvPr id="149" name="Rectangle 6"/>
            <p:cNvSpPr txBox="1">
              <a:spLocks/>
            </p:cNvSpPr>
            <p:nvPr/>
          </p:nvSpPr>
          <p:spPr bwMode="gray">
            <a:xfrm>
              <a:off x="8730060" y="4299936"/>
              <a:ext cx="142875" cy="126206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5280" tIns="36000" rIns="35280" bIns="36000">
              <a:noAutofit/>
            </a:bodyPr>
            <a:lstStyle>
              <a:defPPr>
                <a:defRPr lang="en-US"/>
              </a:defPPr>
              <a:lvl1pPr>
                <a:defRPr sz="900" b="1">
                  <a:solidFill>
                    <a:schemeClr val="bg1"/>
                  </a:solidFill>
                  <a:latin typeface="+mj-lt"/>
                  <a:cs typeface="+mn-cs"/>
                </a:defRPr>
              </a:lvl1pPr>
            </a:lstStyle>
            <a:p>
              <a:endParaRPr lang="fr-FR" dirty="0"/>
            </a:p>
          </p:txBody>
        </p:sp>
      </p:grpSp>
      <p:sp>
        <p:nvSpPr>
          <p:cNvPr id="193" name="Rectangle 27"/>
          <p:cNvSpPr>
            <a:spLocks noChangeArrowheads="1"/>
          </p:cNvSpPr>
          <p:nvPr/>
        </p:nvSpPr>
        <p:spPr bwMode="gray">
          <a:xfrm>
            <a:off x="4114800" y="2631514"/>
            <a:ext cx="4570413" cy="30469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/>
              <a:t>Publier les données d’activité et de recettes avec les explication associées</a:t>
            </a:r>
          </a:p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/>
              <a:t>Adopter une loi sur les obligations de diffusion des charges des établissements</a:t>
            </a:r>
          </a:p>
        </p:txBody>
      </p:sp>
      <p:sp>
        <p:nvSpPr>
          <p:cNvPr id="194" name="Rectangle 27"/>
          <p:cNvSpPr>
            <a:spLocks noChangeArrowheads="1"/>
          </p:cNvSpPr>
          <p:nvPr/>
        </p:nvSpPr>
        <p:spPr bwMode="gray">
          <a:xfrm>
            <a:off x="889001" y="2631514"/>
            <a:ext cx="3140740" cy="29579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Données de </a:t>
            </a: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synthèse des établissements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54" name="Rectangle 6"/>
          <p:cNvSpPr txBox="1">
            <a:spLocks/>
          </p:cNvSpPr>
          <p:nvPr/>
        </p:nvSpPr>
        <p:spPr bwMode="gray">
          <a:xfrm>
            <a:off x="8730060" y="2624838"/>
            <a:ext cx="142875" cy="139052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>
            <a:noAutofit/>
          </a:bodyPr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55" name="Rectangle 6"/>
          <p:cNvSpPr txBox="1">
            <a:spLocks/>
          </p:cNvSpPr>
          <p:nvPr/>
        </p:nvSpPr>
        <p:spPr bwMode="gray">
          <a:xfrm>
            <a:off x="8730060" y="2784628"/>
            <a:ext cx="142875" cy="139052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>
            <a:noAutofit/>
          </a:bodyPr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56" name="Rectangle 27"/>
          <p:cNvSpPr>
            <a:spLocks noChangeArrowheads="1"/>
          </p:cNvSpPr>
          <p:nvPr/>
        </p:nvSpPr>
        <p:spPr bwMode="gray">
          <a:xfrm>
            <a:off x="889001" y="6185518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err="1" smtClean="0">
                <a:solidFill>
                  <a:schemeClr val="accent3"/>
                </a:solidFill>
                <a:latin typeface="+mn-lt"/>
                <a:cs typeface="+mn-cs"/>
              </a:rPr>
              <a:t>I-satisfaction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57" name="Rectangle 27"/>
          <p:cNvSpPr>
            <a:spLocks noChangeArrowheads="1"/>
          </p:cNvSpPr>
          <p:nvPr/>
        </p:nvSpPr>
        <p:spPr bwMode="gray">
          <a:xfrm>
            <a:off x="4094164" y="6193456"/>
            <a:ext cx="4558280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/>
              <a:t>En cours de déploiement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58" name="Rectangle 6"/>
          <p:cNvSpPr txBox="1">
            <a:spLocks/>
          </p:cNvSpPr>
          <p:nvPr/>
        </p:nvSpPr>
        <p:spPr bwMode="gray">
          <a:xfrm>
            <a:off x="8730060" y="6191075"/>
            <a:ext cx="142875" cy="142875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60" name="AutoShape 250"/>
          <p:cNvSpPr>
            <a:spLocks noChangeArrowheads="1"/>
          </p:cNvSpPr>
          <p:nvPr/>
        </p:nvSpPr>
        <p:spPr bwMode="auto">
          <a:xfrm>
            <a:off x="5038816" y="187805"/>
            <a:ext cx="1749425" cy="141287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18288" anchor="b"/>
          <a:lstStyle/>
          <a:p>
            <a:r>
              <a:rPr lang="fr-FR" altLang="fr-FR" sz="900" b="1" dirty="0" smtClean="0">
                <a:solidFill>
                  <a:schemeClr val="tx2"/>
                </a:solidFill>
              </a:rPr>
              <a:t>Perspectives d’ouverture</a:t>
            </a:r>
            <a:endParaRPr lang="fr-FR" altLang="fr-FR" sz="900" b="1" dirty="0">
              <a:solidFill>
                <a:schemeClr val="tx2"/>
              </a:solidFill>
            </a:endParaRPr>
          </a:p>
        </p:txBody>
      </p:sp>
      <p:pic>
        <p:nvPicPr>
          <p:cNvPr id="161" name="Picture 2" descr="Check Mark Clip Ar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209" y="360809"/>
            <a:ext cx="1444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" name="Legend1"/>
          <p:cNvSpPr>
            <a:spLocks noChangeArrowheads="1"/>
          </p:cNvSpPr>
          <p:nvPr/>
        </p:nvSpPr>
        <p:spPr bwMode="auto">
          <a:xfrm>
            <a:off x="5278538" y="360809"/>
            <a:ext cx="1417055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/>
              <a:t>Données déjà en open data</a:t>
            </a:r>
          </a:p>
        </p:txBody>
      </p:sp>
      <p:sp>
        <p:nvSpPr>
          <p:cNvPr id="163" name="Legend1"/>
          <p:cNvSpPr>
            <a:spLocks noChangeArrowheads="1"/>
          </p:cNvSpPr>
          <p:nvPr/>
        </p:nvSpPr>
        <p:spPr bwMode="auto">
          <a:xfrm>
            <a:off x="5278538" y="537695"/>
            <a:ext cx="1487587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 smtClean="0">
                <a:latin typeface="+mn-lt"/>
                <a:cs typeface="+mn-cs"/>
              </a:rPr>
              <a:t>Données à ouvrir rapidement</a:t>
            </a:r>
            <a:endParaRPr lang="fr-FR" sz="900" dirty="0">
              <a:latin typeface="+mn-lt"/>
              <a:cs typeface="+mn-cs"/>
            </a:endParaRPr>
          </a:p>
        </p:txBody>
      </p:sp>
      <p:sp>
        <p:nvSpPr>
          <p:cNvPr id="164" name="LegendRectangle1"/>
          <p:cNvSpPr>
            <a:spLocks noChangeArrowheads="1"/>
          </p:cNvSpPr>
          <p:nvPr/>
        </p:nvSpPr>
        <p:spPr bwMode="auto">
          <a:xfrm>
            <a:off x="5035650" y="537695"/>
            <a:ext cx="157164" cy="123825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65" name="Legend2"/>
          <p:cNvSpPr>
            <a:spLocks noChangeArrowheads="1"/>
          </p:cNvSpPr>
          <p:nvPr/>
        </p:nvSpPr>
        <p:spPr bwMode="auto">
          <a:xfrm>
            <a:off x="7084920" y="360809"/>
            <a:ext cx="164788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fr-FR" altLang="fr-FR" sz="900" dirty="0" smtClean="0"/>
              <a:t>Données à ouvrir sous condition</a:t>
            </a:r>
            <a:endParaRPr lang="fr-FR" altLang="fr-FR" sz="900" dirty="0"/>
          </a:p>
        </p:txBody>
      </p:sp>
      <p:sp>
        <p:nvSpPr>
          <p:cNvPr id="166" name="LegendRectangle2"/>
          <p:cNvSpPr>
            <a:spLocks noChangeArrowheads="1"/>
          </p:cNvSpPr>
          <p:nvPr/>
        </p:nvSpPr>
        <p:spPr bwMode="auto">
          <a:xfrm>
            <a:off x="6842032" y="360809"/>
            <a:ext cx="157163" cy="123825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70" name="Legend2"/>
          <p:cNvSpPr>
            <a:spLocks noChangeArrowheads="1"/>
          </p:cNvSpPr>
          <p:nvPr/>
        </p:nvSpPr>
        <p:spPr bwMode="auto">
          <a:xfrm>
            <a:off x="7084920" y="537695"/>
            <a:ext cx="179536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fr-FR" altLang="fr-FR" sz="900" dirty="0" smtClean="0"/>
              <a:t>Données à ouvrir à plus long terme</a:t>
            </a:r>
            <a:endParaRPr lang="fr-FR" altLang="fr-FR" sz="900" dirty="0"/>
          </a:p>
        </p:txBody>
      </p:sp>
      <p:sp>
        <p:nvSpPr>
          <p:cNvPr id="171" name="LegendRectangle2"/>
          <p:cNvSpPr>
            <a:spLocks noChangeArrowheads="1"/>
          </p:cNvSpPr>
          <p:nvPr/>
        </p:nvSpPr>
        <p:spPr bwMode="auto">
          <a:xfrm>
            <a:off x="6842032" y="537695"/>
            <a:ext cx="157163" cy="123825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cxnSp>
        <p:nvCxnSpPr>
          <p:cNvPr id="159" name="Straight Connector 3"/>
          <p:cNvCxnSpPr>
            <a:cxnSpLocks/>
          </p:cNvCxnSpPr>
          <p:nvPr/>
        </p:nvCxnSpPr>
        <p:spPr>
          <a:xfrm>
            <a:off x="776288" y="138446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3"/>
          <p:cNvCxnSpPr>
            <a:cxnSpLocks/>
          </p:cNvCxnSpPr>
          <p:nvPr/>
        </p:nvCxnSpPr>
        <p:spPr>
          <a:xfrm>
            <a:off x="776288" y="1597120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3"/>
          <p:cNvCxnSpPr>
            <a:cxnSpLocks/>
          </p:cNvCxnSpPr>
          <p:nvPr/>
        </p:nvCxnSpPr>
        <p:spPr>
          <a:xfrm>
            <a:off x="776288" y="1781652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3"/>
          <p:cNvCxnSpPr>
            <a:cxnSpLocks/>
          </p:cNvCxnSpPr>
          <p:nvPr/>
        </p:nvCxnSpPr>
        <p:spPr>
          <a:xfrm>
            <a:off x="776288" y="1989137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3"/>
          <p:cNvCxnSpPr>
            <a:cxnSpLocks/>
          </p:cNvCxnSpPr>
          <p:nvPr/>
        </p:nvCxnSpPr>
        <p:spPr>
          <a:xfrm>
            <a:off x="776288" y="219329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3"/>
          <p:cNvCxnSpPr>
            <a:cxnSpLocks/>
          </p:cNvCxnSpPr>
          <p:nvPr/>
        </p:nvCxnSpPr>
        <p:spPr>
          <a:xfrm>
            <a:off x="776288" y="2387389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3"/>
          <p:cNvCxnSpPr>
            <a:cxnSpLocks/>
          </p:cNvCxnSpPr>
          <p:nvPr/>
        </p:nvCxnSpPr>
        <p:spPr>
          <a:xfrm>
            <a:off x="776288" y="260736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3"/>
          <p:cNvCxnSpPr>
            <a:cxnSpLocks/>
          </p:cNvCxnSpPr>
          <p:nvPr/>
        </p:nvCxnSpPr>
        <p:spPr>
          <a:xfrm>
            <a:off x="776288" y="2946667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3"/>
          <p:cNvCxnSpPr>
            <a:cxnSpLocks/>
          </p:cNvCxnSpPr>
          <p:nvPr/>
        </p:nvCxnSpPr>
        <p:spPr>
          <a:xfrm>
            <a:off x="776288" y="3192519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3"/>
          <p:cNvCxnSpPr>
            <a:cxnSpLocks/>
          </p:cNvCxnSpPr>
          <p:nvPr/>
        </p:nvCxnSpPr>
        <p:spPr>
          <a:xfrm>
            <a:off x="776288" y="3429745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3"/>
          <p:cNvCxnSpPr>
            <a:cxnSpLocks/>
          </p:cNvCxnSpPr>
          <p:nvPr/>
        </p:nvCxnSpPr>
        <p:spPr>
          <a:xfrm>
            <a:off x="776288" y="367416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3"/>
          <p:cNvCxnSpPr>
            <a:cxnSpLocks/>
          </p:cNvCxnSpPr>
          <p:nvPr/>
        </p:nvCxnSpPr>
        <p:spPr>
          <a:xfrm>
            <a:off x="776288" y="3935833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3"/>
          <p:cNvCxnSpPr>
            <a:cxnSpLocks/>
          </p:cNvCxnSpPr>
          <p:nvPr/>
        </p:nvCxnSpPr>
        <p:spPr>
          <a:xfrm>
            <a:off x="776288" y="4267945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3"/>
          <p:cNvCxnSpPr>
            <a:cxnSpLocks/>
          </p:cNvCxnSpPr>
          <p:nvPr/>
        </p:nvCxnSpPr>
        <p:spPr>
          <a:xfrm>
            <a:off x="776288" y="452818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3"/>
          <p:cNvCxnSpPr>
            <a:cxnSpLocks/>
          </p:cNvCxnSpPr>
          <p:nvPr/>
        </p:nvCxnSpPr>
        <p:spPr>
          <a:xfrm>
            <a:off x="776288" y="5021319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3"/>
          <p:cNvCxnSpPr>
            <a:cxnSpLocks/>
          </p:cNvCxnSpPr>
          <p:nvPr/>
        </p:nvCxnSpPr>
        <p:spPr>
          <a:xfrm>
            <a:off x="776288" y="549577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3"/>
          <p:cNvCxnSpPr>
            <a:cxnSpLocks/>
          </p:cNvCxnSpPr>
          <p:nvPr/>
        </p:nvCxnSpPr>
        <p:spPr>
          <a:xfrm>
            <a:off x="776288" y="5722937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3"/>
          <p:cNvCxnSpPr>
            <a:cxnSpLocks/>
          </p:cNvCxnSpPr>
          <p:nvPr/>
        </p:nvCxnSpPr>
        <p:spPr>
          <a:xfrm>
            <a:off x="776288" y="5930271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3"/>
          <p:cNvCxnSpPr>
            <a:cxnSpLocks/>
          </p:cNvCxnSpPr>
          <p:nvPr/>
        </p:nvCxnSpPr>
        <p:spPr>
          <a:xfrm>
            <a:off x="776288" y="6135836"/>
            <a:ext cx="8067676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7505435" y="31899"/>
            <a:ext cx="1371600" cy="18000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 exhaustif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160" name="Object 13215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122272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5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" name="Rectangle 164"/>
          <p:cNvSpPr>
            <a:spLocks/>
          </p:cNvSpPr>
          <p:nvPr/>
        </p:nvSpPr>
        <p:spPr>
          <a:xfrm>
            <a:off x="647997" y="1009650"/>
            <a:ext cx="8280400" cy="527419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schemeClr val="accent6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900" dirty="0"/>
          </a:p>
        </p:txBody>
      </p:sp>
      <p:grpSp>
        <p:nvGrpSpPr>
          <p:cNvPr id="132186" name="Group 113"/>
          <p:cNvGrpSpPr>
            <a:grpSpLocks/>
          </p:cNvGrpSpPr>
          <p:nvPr/>
        </p:nvGrpSpPr>
        <p:grpSpPr bwMode="auto">
          <a:xfrm>
            <a:off x="920750" y="947738"/>
            <a:ext cx="3140740" cy="263525"/>
            <a:chOff x="869801" y="920385"/>
            <a:chExt cx="3650447" cy="264416"/>
          </a:xfrm>
        </p:grpSpPr>
        <p:cxnSp>
          <p:nvCxnSpPr>
            <p:cNvPr id="132187" name="AutoShape 249"/>
            <p:cNvCxnSpPr>
              <a:cxnSpLocks noChangeShapeType="1"/>
              <a:stCxn id="132188" idx="4"/>
              <a:endCxn id="132188" idx="6"/>
            </p:cNvCxnSpPr>
            <p:nvPr>
              <p:custDataLst>
                <p:tags r:id="rId5"/>
              </p:custDataLst>
            </p:nvPr>
          </p:nvCxnSpPr>
          <p:spPr bwMode="auto">
            <a:xfrm>
              <a:off x="869801" y="1184801"/>
              <a:ext cx="3650447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188" name="AutoShape 25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69801" y="920385"/>
              <a:ext cx="3650447" cy="26441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/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altLang="fr-FR" sz="900" b="1">
                  <a:solidFill>
                    <a:schemeClr val="tx2"/>
                  </a:solidFill>
                </a:rPr>
                <a:t>Principaux jeux de données</a:t>
              </a:r>
            </a:p>
          </p:txBody>
        </p:sp>
      </p:grpSp>
      <p:grpSp>
        <p:nvGrpSpPr>
          <p:cNvPr id="132165" name="Group 114"/>
          <p:cNvGrpSpPr>
            <a:grpSpLocks/>
          </p:cNvGrpSpPr>
          <p:nvPr/>
        </p:nvGrpSpPr>
        <p:grpSpPr bwMode="auto">
          <a:xfrm>
            <a:off x="4114801" y="947738"/>
            <a:ext cx="4558280" cy="263525"/>
            <a:chOff x="869801" y="920385"/>
            <a:chExt cx="3650447" cy="264416"/>
          </a:xfrm>
        </p:grpSpPr>
        <p:cxnSp>
          <p:nvCxnSpPr>
            <p:cNvPr id="132166" name="AutoShape 249"/>
            <p:cNvCxnSpPr>
              <a:cxnSpLocks noChangeShapeType="1"/>
              <a:stCxn id="132167" idx="4"/>
              <a:endCxn id="132167" idx="6"/>
            </p:cNvCxnSpPr>
            <p:nvPr>
              <p:custDataLst>
                <p:tags r:id="rId3"/>
              </p:custDataLst>
            </p:nvPr>
          </p:nvCxnSpPr>
          <p:spPr bwMode="auto">
            <a:xfrm>
              <a:off x="869801" y="1184801"/>
              <a:ext cx="3650447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167" name="AutoShape 25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869801" y="920385"/>
              <a:ext cx="3650447" cy="26441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/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altLang="fr-FR" sz="900" b="1" dirty="0">
                  <a:solidFill>
                    <a:schemeClr val="tx2"/>
                  </a:solidFill>
                </a:rPr>
                <a:t>Action à entreprendre pour ouvrir </a:t>
              </a:r>
              <a:r>
                <a:rPr lang="fr-FR" altLang="fr-FR" sz="900" b="1" dirty="0" smtClean="0">
                  <a:solidFill>
                    <a:schemeClr val="tx2"/>
                  </a:solidFill>
                </a:rPr>
                <a:t>les </a:t>
              </a:r>
              <a:r>
                <a:rPr lang="fr-FR" altLang="fr-FR" sz="900" b="1" dirty="0">
                  <a:solidFill>
                    <a:schemeClr val="tx2"/>
                  </a:solidFill>
                </a:rPr>
                <a:t>jeux de données</a:t>
              </a:r>
            </a:p>
          </p:txBody>
        </p:sp>
      </p:grp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654612" y="2383745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cxnSpLocks/>
          </p:cNvCxnSpPr>
          <p:nvPr/>
        </p:nvCxnSpPr>
        <p:spPr>
          <a:xfrm>
            <a:off x="654612" y="4666535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cxnSpLocks/>
          </p:cNvCxnSpPr>
          <p:nvPr/>
        </p:nvCxnSpPr>
        <p:spPr>
          <a:xfrm>
            <a:off x="654612" y="5686669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7"/>
          <p:cNvSpPr>
            <a:spLocks noChangeArrowheads="1"/>
          </p:cNvSpPr>
          <p:nvPr/>
        </p:nvSpPr>
        <p:spPr bwMode="gray">
          <a:xfrm>
            <a:off x="909638" y="2981668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Tableau de Bord des Infections Nosocomiales</a:t>
            </a:r>
          </a:p>
        </p:txBody>
      </p:sp>
      <p:sp>
        <p:nvSpPr>
          <p:cNvPr id="45" name="Rectangle 6"/>
          <p:cNvSpPr txBox="1">
            <a:spLocks/>
          </p:cNvSpPr>
          <p:nvPr/>
        </p:nvSpPr>
        <p:spPr bwMode="gray">
          <a:xfrm>
            <a:off x="8728472" y="2981668"/>
            <a:ext cx="144463" cy="144462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41" name="Rectangle 27"/>
          <p:cNvSpPr>
            <a:spLocks noChangeArrowheads="1"/>
          </p:cNvSpPr>
          <p:nvPr/>
        </p:nvSpPr>
        <p:spPr bwMode="gray">
          <a:xfrm>
            <a:off x="909638" y="3200782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Programme Phare</a:t>
            </a:r>
          </a:p>
        </p:txBody>
      </p:sp>
      <p:sp>
        <p:nvSpPr>
          <p:cNvPr id="142" name="Rectangle 6"/>
          <p:cNvSpPr txBox="1">
            <a:spLocks/>
          </p:cNvSpPr>
          <p:nvPr/>
        </p:nvSpPr>
        <p:spPr bwMode="gray">
          <a:xfrm>
            <a:off x="8728472" y="3200782"/>
            <a:ext cx="144463" cy="14446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32100" name="Rectangle 27"/>
          <p:cNvSpPr>
            <a:spLocks noChangeArrowheads="1"/>
          </p:cNvSpPr>
          <p:nvPr/>
        </p:nvSpPr>
        <p:spPr bwMode="gray">
          <a:xfrm>
            <a:off x="4114801" y="2981668"/>
            <a:ext cx="455828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 smtClean="0">
                <a:solidFill>
                  <a:srgbClr val="000000"/>
                </a:solidFill>
              </a:rPr>
              <a:t>Mettre en forme les données suite à l’accord de la </a:t>
            </a:r>
            <a:r>
              <a:rPr lang="fr-FR" altLang="fr-FR" sz="900" dirty="0" err="1" smtClean="0">
                <a:solidFill>
                  <a:srgbClr val="000000"/>
                </a:solidFill>
              </a:rPr>
              <a:t>DGOS</a:t>
            </a:r>
            <a:endParaRPr lang="fr-FR" altLang="fr-FR" sz="900" dirty="0">
              <a:solidFill>
                <a:srgbClr val="000000"/>
              </a:solidFill>
            </a:endParaRPr>
          </a:p>
        </p:txBody>
      </p:sp>
      <p:sp>
        <p:nvSpPr>
          <p:cNvPr id="132151" name="Rectangle 27"/>
          <p:cNvSpPr>
            <a:spLocks noChangeArrowheads="1"/>
          </p:cNvSpPr>
          <p:nvPr/>
        </p:nvSpPr>
        <p:spPr bwMode="gray">
          <a:xfrm>
            <a:off x="4114801" y="3200782"/>
            <a:ext cx="455828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 smtClean="0">
                <a:solidFill>
                  <a:srgbClr val="000000"/>
                </a:solidFill>
              </a:rPr>
              <a:t>Se concerter avec la </a:t>
            </a:r>
            <a:r>
              <a:rPr lang="fr-FR" altLang="fr-FR" sz="900" dirty="0" err="1" smtClean="0">
                <a:solidFill>
                  <a:srgbClr val="000000"/>
                </a:solidFill>
              </a:rPr>
              <a:t>DGOS</a:t>
            </a:r>
            <a:r>
              <a:rPr lang="fr-FR" altLang="fr-FR" sz="900" dirty="0" smtClean="0">
                <a:solidFill>
                  <a:srgbClr val="000000"/>
                </a:solidFill>
              </a:rPr>
              <a:t> et les professionnels de santé</a:t>
            </a:r>
            <a:endParaRPr lang="fr-FR" altLang="fr-FR" sz="900" dirty="0">
              <a:solidFill>
                <a:srgbClr val="000000"/>
              </a:solidFill>
            </a:endParaRPr>
          </a:p>
        </p:txBody>
      </p:sp>
      <p:cxnSp>
        <p:nvCxnSpPr>
          <p:cNvPr id="133" name="Straight Connector 132"/>
          <p:cNvCxnSpPr>
            <a:cxnSpLocks/>
          </p:cNvCxnSpPr>
          <p:nvPr/>
        </p:nvCxnSpPr>
        <p:spPr>
          <a:xfrm>
            <a:off x="654612" y="2858752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7"/>
          <p:cNvSpPr>
            <a:spLocks noChangeArrowheads="1"/>
          </p:cNvSpPr>
          <p:nvPr/>
        </p:nvSpPr>
        <p:spPr bwMode="gray">
          <a:xfrm>
            <a:off x="909638" y="1276166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Projets régionaux de santé</a:t>
            </a:r>
          </a:p>
        </p:txBody>
      </p:sp>
      <p:sp>
        <p:nvSpPr>
          <p:cNvPr id="100" name="Rectangle 27"/>
          <p:cNvSpPr>
            <a:spLocks noChangeArrowheads="1"/>
          </p:cNvSpPr>
          <p:nvPr/>
        </p:nvSpPr>
        <p:spPr bwMode="gray">
          <a:xfrm>
            <a:off x="909638" y="1509098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Répertoires Opérationnels des Ressources</a:t>
            </a:r>
          </a:p>
        </p:txBody>
      </p:sp>
      <p:sp>
        <p:nvSpPr>
          <p:cNvPr id="54" name="Rectangle 6"/>
          <p:cNvSpPr txBox="1">
            <a:spLocks/>
          </p:cNvSpPr>
          <p:nvPr/>
        </p:nvSpPr>
        <p:spPr bwMode="gray">
          <a:xfrm>
            <a:off x="8728472" y="1513861"/>
            <a:ext cx="144463" cy="144463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01" name="Rectangle 27"/>
          <p:cNvSpPr>
            <a:spLocks noChangeArrowheads="1"/>
          </p:cNvSpPr>
          <p:nvPr/>
        </p:nvSpPr>
        <p:spPr bwMode="gray">
          <a:xfrm>
            <a:off x="909638" y="1737547"/>
            <a:ext cx="3140740" cy="2508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/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des contrats pluriannuels d’objectifs et de moyens</a:t>
            </a:r>
          </a:p>
        </p:txBody>
      </p:sp>
      <p:sp>
        <p:nvSpPr>
          <p:cNvPr id="102" name="Rectangle 27"/>
          <p:cNvSpPr>
            <a:spLocks noChangeArrowheads="1"/>
          </p:cNvSpPr>
          <p:nvPr/>
        </p:nvSpPr>
        <p:spPr bwMode="gray">
          <a:xfrm>
            <a:off x="909638" y="2053501"/>
            <a:ext cx="3140740" cy="2508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des contrats d’amélioration de la qualité et de l’organisation des soins</a:t>
            </a:r>
          </a:p>
        </p:txBody>
      </p:sp>
      <p:sp>
        <p:nvSpPr>
          <p:cNvPr id="75" name="Rectangle 27"/>
          <p:cNvSpPr>
            <a:spLocks noChangeArrowheads="1"/>
          </p:cNvSpPr>
          <p:nvPr/>
        </p:nvSpPr>
        <p:spPr bwMode="gray">
          <a:xfrm>
            <a:off x="4114801" y="1284104"/>
            <a:ext cx="4558280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 discuter</a:t>
            </a:r>
          </a:p>
        </p:txBody>
      </p:sp>
      <p:sp>
        <p:nvSpPr>
          <p:cNvPr id="76" name="Rectangle 27"/>
          <p:cNvSpPr>
            <a:spLocks noChangeArrowheads="1"/>
          </p:cNvSpPr>
          <p:nvPr/>
        </p:nvSpPr>
        <p:spPr bwMode="gray">
          <a:xfrm>
            <a:off x="4114801" y="1516242"/>
            <a:ext cx="4558280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Exclure les données personnelles et publier les métadonnées associées</a:t>
            </a:r>
          </a:p>
        </p:txBody>
      </p:sp>
      <p:sp>
        <p:nvSpPr>
          <p:cNvPr id="77" name="Rectangle 27"/>
          <p:cNvSpPr>
            <a:spLocks noChangeArrowheads="1"/>
          </p:cNvSpPr>
          <p:nvPr/>
        </p:nvSpPr>
        <p:spPr bwMode="gray">
          <a:xfrm>
            <a:off x="4114801" y="1737547"/>
            <a:ext cx="4558280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 discuter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gray">
          <a:xfrm>
            <a:off x="4114801" y="2053501"/>
            <a:ext cx="4558280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 discuter</a:t>
            </a:r>
          </a:p>
        </p:txBody>
      </p:sp>
      <p:cxnSp>
        <p:nvCxnSpPr>
          <p:cNvPr id="147" name="Straight Connector 3"/>
          <p:cNvCxnSpPr>
            <a:cxnSpLocks/>
          </p:cNvCxnSpPr>
          <p:nvPr/>
        </p:nvCxnSpPr>
        <p:spPr>
          <a:xfrm>
            <a:off x="542726" y="1473807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3"/>
          <p:cNvCxnSpPr>
            <a:cxnSpLocks/>
          </p:cNvCxnSpPr>
          <p:nvPr/>
        </p:nvCxnSpPr>
        <p:spPr>
          <a:xfrm>
            <a:off x="542726" y="171383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3"/>
          <p:cNvCxnSpPr>
            <a:cxnSpLocks/>
          </p:cNvCxnSpPr>
          <p:nvPr/>
        </p:nvCxnSpPr>
        <p:spPr>
          <a:xfrm>
            <a:off x="542726" y="2015624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3"/>
          <p:cNvSpPr txBox="1">
            <a:spLocks/>
          </p:cNvSpPr>
          <p:nvPr/>
        </p:nvSpPr>
        <p:spPr>
          <a:xfrm>
            <a:off x="207169" y="1281557"/>
            <a:ext cx="638175" cy="103346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smtClean="0">
                <a:cs typeface="+mn-cs"/>
              </a:rPr>
              <a:t>ARS</a:t>
            </a:r>
            <a:endParaRPr lang="fr-FR" sz="900" dirty="0">
              <a:cs typeface="+mn-cs"/>
            </a:endParaRPr>
          </a:p>
        </p:txBody>
      </p:sp>
      <p:pic>
        <p:nvPicPr>
          <p:cNvPr id="132147" name="Picture 133"/>
          <p:cNvPicPr>
            <a:picLocks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1680019"/>
            <a:ext cx="5400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6"/>
          <p:cNvSpPr txBox="1">
            <a:spLocks/>
          </p:cNvSpPr>
          <p:nvPr/>
        </p:nvSpPr>
        <p:spPr bwMode="gray">
          <a:xfrm>
            <a:off x="8728472" y="4777193"/>
            <a:ext cx="144463" cy="144463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04" name="Rectangle 27"/>
          <p:cNvSpPr>
            <a:spLocks noChangeArrowheads="1"/>
          </p:cNvSpPr>
          <p:nvPr/>
        </p:nvSpPr>
        <p:spPr bwMode="gray">
          <a:xfrm>
            <a:off x="909638" y="477719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Banque de Données Hospitalières de France</a:t>
            </a:r>
          </a:p>
        </p:txBody>
      </p:sp>
      <p:sp>
        <p:nvSpPr>
          <p:cNvPr id="85" name="Rectangle 27"/>
          <p:cNvSpPr>
            <a:spLocks noChangeArrowheads="1"/>
          </p:cNvSpPr>
          <p:nvPr/>
        </p:nvSpPr>
        <p:spPr bwMode="gray">
          <a:xfrm>
            <a:off x="909638" y="4996310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Annuaire FHF</a:t>
            </a:r>
          </a:p>
        </p:txBody>
      </p:sp>
      <p:sp>
        <p:nvSpPr>
          <p:cNvPr id="88" name="Rectangle 27"/>
          <p:cNvSpPr>
            <a:spLocks noChangeArrowheads="1"/>
          </p:cNvSpPr>
          <p:nvPr/>
        </p:nvSpPr>
        <p:spPr bwMode="gray">
          <a:xfrm>
            <a:off x="909638" y="5218015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Annuaire sur hopital.fr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gray">
          <a:xfrm>
            <a:off x="909637" y="546644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smtClean="0">
                <a:solidFill>
                  <a:schemeClr val="accent3"/>
                </a:solidFill>
                <a:latin typeface="+mn-lt"/>
                <a:cs typeface="+mn-cs"/>
              </a:rPr>
              <a:t>Base d’Angers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05" name="Rectangle 27"/>
          <p:cNvSpPr>
            <a:spLocks noChangeArrowheads="1"/>
          </p:cNvSpPr>
          <p:nvPr/>
        </p:nvSpPr>
        <p:spPr bwMode="gray">
          <a:xfrm>
            <a:off x="4125200" y="4777193"/>
            <a:ext cx="4560013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Données module par module à discuter avec l’accord des établissements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gray">
          <a:xfrm>
            <a:off x="4114801" y="4996310"/>
            <a:ext cx="4558280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 discuter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92" name="Rectangle 27"/>
          <p:cNvSpPr>
            <a:spLocks noChangeArrowheads="1"/>
          </p:cNvSpPr>
          <p:nvPr/>
        </p:nvSpPr>
        <p:spPr bwMode="gray">
          <a:xfrm>
            <a:off x="4114801" y="5218015"/>
            <a:ext cx="4558280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A discuter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106" name="Rectangle 27"/>
          <p:cNvSpPr>
            <a:spLocks noChangeArrowheads="1"/>
          </p:cNvSpPr>
          <p:nvPr/>
        </p:nvSpPr>
        <p:spPr bwMode="gray">
          <a:xfrm>
            <a:off x="4114800" y="5466443"/>
            <a:ext cx="4558280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>
                <a:solidFill>
                  <a:srgbClr val="000000"/>
                </a:solidFill>
                <a:cs typeface="Arial"/>
              </a:rPr>
              <a:t>A discuter</a:t>
            </a:r>
          </a:p>
        </p:txBody>
      </p:sp>
      <p:cxnSp>
        <p:nvCxnSpPr>
          <p:cNvPr id="150" name="Straight Connector 3"/>
          <p:cNvCxnSpPr>
            <a:cxnSpLocks/>
          </p:cNvCxnSpPr>
          <p:nvPr/>
        </p:nvCxnSpPr>
        <p:spPr>
          <a:xfrm>
            <a:off x="542726" y="519390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3"/>
          <p:cNvCxnSpPr>
            <a:cxnSpLocks/>
          </p:cNvCxnSpPr>
          <p:nvPr/>
        </p:nvCxnSpPr>
        <p:spPr>
          <a:xfrm>
            <a:off x="542726" y="5408059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27"/>
          <p:cNvSpPr>
            <a:spLocks noChangeArrowheads="1"/>
          </p:cNvSpPr>
          <p:nvPr/>
        </p:nvSpPr>
        <p:spPr bwMode="gray">
          <a:xfrm>
            <a:off x="909638" y="2446520"/>
            <a:ext cx="3140740" cy="34845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Indicateurs de mortalité post-hospitalière</a:t>
            </a:r>
          </a:p>
        </p:txBody>
      </p:sp>
      <p:sp>
        <p:nvSpPr>
          <p:cNvPr id="60" name="Rectangle 6"/>
          <p:cNvSpPr txBox="1">
            <a:spLocks/>
          </p:cNvSpPr>
          <p:nvPr/>
        </p:nvSpPr>
        <p:spPr bwMode="gray">
          <a:xfrm>
            <a:off x="8728472" y="2446520"/>
            <a:ext cx="144463" cy="144463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32106" name="Rectangle 27"/>
          <p:cNvSpPr>
            <a:spLocks noChangeArrowheads="1"/>
          </p:cNvSpPr>
          <p:nvPr/>
        </p:nvSpPr>
        <p:spPr bwMode="gray">
          <a:xfrm>
            <a:off x="4114801" y="2446520"/>
            <a:ext cx="455828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 smtClean="0">
                <a:solidFill>
                  <a:srgbClr val="000000"/>
                </a:solidFill>
              </a:rPr>
              <a:t>Poursuivre le travail de définition méthodologique</a:t>
            </a:r>
            <a:endParaRPr lang="fr-FR" altLang="fr-FR" sz="900" dirty="0">
              <a:solidFill>
                <a:srgbClr val="000000"/>
              </a:solidFill>
            </a:endParaRPr>
          </a:p>
        </p:txBody>
      </p:sp>
      <p:sp>
        <p:nvSpPr>
          <p:cNvPr id="127" name="Rectangle 3"/>
          <p:cNvSpPr txBox="1">
            <a:spLocks/>
          </p:cNvSpPr>
          <p:nvPr/>
        </p:nvSpPr>
        <p:spPr>
          <a:xfrm>
            <a:off x="207169" y="2436282"/>
            <a:ext cx="638175" cy="377825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 err="1"/>
              <a:t>CépiDc</a:t>
            </a:r>
            <a:endParaRPr lang="fr-FR" dirty="0"/>
          </a:p>
        </p:txBody>
      </p:sp>
      <p:pic>
        <p:nvPicPr>
          <p:cNvPr id="132149" name="Picture 137"/>
          <p:cNvPicPr>
            <a:picLocks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6"/>
          <a:stretch>
            <a:fillRect/>
          </a:stretch>
        </p:blipFill>
        <p:spPr bwMode="auto">
          <a:xfrm>
            <a:off x="256256" y="2635513"/>
            <a:ext cx="540000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Rectangle 27"/>
          <p:cNvSpPr>
            <a:spLocks noChangeArrowheads="1"/>
          </p:cNvSpPr>
          <p:nvPr/>
        </p:nvSpPr>
        <p:spPr bwMode="gray">
          <a:xfrm>
            <a:off x="909638" y="5758277"/>
            <a:ext cx="3140740" cy="432772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35 tableaux de bord de l’IDS sur les champs ambulatoire et hospitalier</a:t>
            </a:r>
          </a:p>
        </p:txBody>
      </p:sp>
      <p:sp>
        <p:nvSpPr>
          <p:cNvPr id="59" name="Rectangle 6"/>
          <p:cNvSpPr txBox="1">
            <a:spLocks/>
          </p:cNvSpPr>
          <p:nvPr/>
        </p:nvSpPr>
        <p:spPr bwMode="gray">
          <a:xfrm>
            <a:off x="8728472" y="5758277"/>
            <a:ext cx="144463" cy="144463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132104" name="Rectangle 27"/>
          <p:cNvSpPr>
            <a:spLocks noChangeArrowheads="1"/>
          </p:cNvSpPr>
          <p:nvPr/>
        </p:nvSpPr>
        <p:spPr bwMode="gray">
          <a:xfrm>
            <a:off x="4114801" y="5758277"/>
            <a:ext cx="455828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7000" indent="-125413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953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95350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fr-FR" altLang="fr-FR" sz="900" dirty="0" smtClean="0">
                <a:solidFill>
                  <a:srgbClr val="000000"/>
                </a:solidFill>
              </a:rPr>
              <a:t>Publier les explications et les métadonnées associées</a:t>
            </a:r>
            <a:endParaRPr lang="fr-FR" altLang="fr-FR" sz="900" dirty="0">
              <a:solidFill>
                <a:srgbClr val="000000"/>
              </a:solidFill>
            </a:endParaRPr>
          </a:p>
        </p:txBody>
      </p:sp>
      <p:sp>
        <p:nvSpPr>
          <p:cNvPr id="126" name="Rectangle 3"/>
          <p:cNvSpPr txBox="1">
            <a:spLocks/>
          </p:cNvSpPr>
          <p:nvPr/>
        </p:nvSpPr>
        <p:spPr>
          <a:xfrm>
            <a:off x="207963" y="5758277"/>
            <a:ext cx="636587" cy="43277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 err="1"/>
              <a:t>IDS</a:t>
            </a:r>
            <a:endParaRPr lang="fr-FR" dirty="0"/>
          </a:p>
        </p:txBody>
      </p:sp>
      <p:pic>
        <p:nvPicPr>
          <p:cNvPr id="132150" name="Picture 2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5981907"/>
            <a:ext cx="540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Rectangle 27"/>
          <p:cNvSpPr>
            <a:spLocks noChangeArrowheads="1"/>
          </p:cNvSpPr>
          <p:nvPr/>
        </p:nvSpPr>
        <p:spPr bwMode="gray">
          <a:xfrm>
            <a:off x="909638" y="4216216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Enquête sur les évènements indésirables liés aux soins</a:t>
            </a:r>
          </a:p>
        </p:txBody>
      </p:sp>
      <p:sp>
        <p:nvSpPr>
          <p:cNvPr id="51" name="Rectangle 6"/>
          <p:cNvSpPr txBox="1">
            <a:spLocks/>
          </p:cNvSpPr>
          <p:nvPr/>
        </p:nvSpPr>
        <p:spPr bwMode="gray">
          <a:xfrm>
            <a:off x="8728472" y="4220979"/>
            <a:ext cx="144463" cy="144462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5280" tIns="36000" rIns="35280" bIns="36000"/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98" name="Rectangle 27"/>
          <p:cNvSpPr>
            <a:spLocks noChangeArrowheads="1"/>
          </p:cNvSpPr>
          <p:nvPr/>
        </p:nvSpPr>
        <p:spPr bwMode="gray">
          <a:xfrm>
            <a:off x="909638" y="4443597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Rapports d’activité de psychiatrie</a:t>
            </a:r>
          </a:p>
        </p:txBody>
      </p:sp>
      <p:sp>
        <p:nvSpPr>
          <p:cNvPr id="89" name="Rectangle 27"/>
          <p:cNvSpPr>
            <a:spLocks noChangeArrowheads="1"/>
          </p:cNvSpPr>
          <p:nvPr/>
        </p:nvSpPr>
        <p:spPr bwMode="gray">
          <a:xfrm>
            <a:off x="909637" y="3524199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 err="1">
                <a:solidFill>
                  <a:schemeClr val="accent3"/>
                </a:solidFill>
                <a:latin typeface="+mn-lt"/>
                <a:cs typeface="+mn-cs"/>
              </a:rPr>
              <a:t>FINESS</a:t>
            </a:r>
            <a:endParaRPr lang="fr-FR" sz="900" b="1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pic>
        <p:nvPicPr>
          <p:cNvPr id="132183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72" y="3524199"/>
            <a:ext cx="1444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ectangle 27"/>
          <p:cNvSpPr>
            <a:spLocks noChangeArrowheads="1"/>
          </p:cNvSpPr>
          <p:nvPr/>
        </p:nvSpPr>
        <p:spPr bwMode="gray">
          <a:xfrm>
            <a:off x="909638" y="3767047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SAE</a:t>
            </a:r>
          </a:p>
        </p:txBody>
      </p:sp>
      <p:pic>
        <p:nvPicPr>
          <p:cNvPr id="132184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72" y="3769898"/>
            <a:ext cx="14446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Rectangle 27"/>
          <p:cNvSpPr>
            <a:spLocks noChangeArrowheads="1"/>
          </p:cNvSpPr>
          <p:nvPr/>
        </p:nvSpPr>
        <p:spPr bwMode="gray">
          <a:xfrm>
            <a:off x="909638" y="3992263"/>
            <a:ext cx="3140740" cy="153988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5CD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4000" tIns="0" rIns="36000" bIns="0" anchor="ctr">
            <a:noAutofit/>
          </a:bodyPr>
          <a:lstStyle/>
          <a:p>
            <a:pPr marL="0" lvl="1" defTabSz="895350">
              <a:buClr>
                <a:schemeClr val="tx2"/>
              </a:buClr>
              <a:defRPr/>
            </a:pPr>
            <a:r>
              <a:rPr lang="fr-FR" sz="900" b="1" dirty="0">
                <a:solidFill>
                  <a:schemeClr val="accent3"/>
                </a:solidFill>
                <a:latin typeface="+mn-lt"/>
                <a:cs typeface="+mn-cs"/>
              </a:rPr>
              <a:t>Enquête sur les structures des urgences hospitalières</a:t>
            </a:r>
          </a:p>
        </p:txBody>
      </p:sp>
      <p:pic>
        <p:nvPicPr>
          <p:cNvPr id="132185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72" y="4002582"/>
            <a:ext cx="1444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27"/>
          <p:cNvSpPr>
            <a:spLocks noChangeArrowheads="1"/>
          </p:cNvSpPr>
          <p:nvPr/>
        </p:nvSpPr>
        <p:spPr bwMode="gray">
          <a:xfrm>
            <a:off x="4114801" y="4223961"/>
            <a:ext cx="4558280" cy="13849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Publier les métadonnées associées et s’assurer de l’absence de risque de croisement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74" name="Rectangle 27"/>
          <p:cNvSpPr>
            <a:spLocks noChangeArrowheads="1"/>
          </p:cNvSpPr>
          <p:nvPr/>
        </p:nvSpPr>
        <p:spPr bwMode="gray">
          <a:xfrm>
            <a:off x="4114801" y="4443597"/>
            <a:ext cx="4558280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-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70" name="Rectangle 27"/>
          <p:cNvSpPr>
            <a:spLocks noChangeArrowheads="1"/>
          </p:cNvSpPr>
          <p:nvPr/>
        </p:nvSpPr>
        <p:spPr bwMode="gray">
          <a:xfrm>
            <a:off x="4114800" y="3524199"/>
            <a:ext cx="4558280" cy="1381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-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71" name="Rectangle 27"/>
          <p:cNvSpPr>
            <a:spLocks noChangeArrowheads="1"/>
          </p:cNvSpPr>
          <p:nvPr/>
        </p:nvSpPr>
        <p:spPr bwMode="gray">
          <a:xfrm>
            <a:off x="4114801" y="3763548"/>
            <a:ext cx="4558280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-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sp>
        <p:nvSpPr>
          <p:cNvPr id="72" name="Rectangle 27"/>
          <p:cNvSpPr>
            <a:spLocks noChangeArrowheads="1"/>
          </p:cNvSpPr>
          <p:nvPr/>
        </p:nvSpPr>
        <p:spPr bwMode="gray">
          <a:xfrm>
            <a:off x="4114801" y="3999407"/>
            <a:ext cx="4558280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27000" lvl="1" indent="-125413" defTabSz="895350">
              <a:spcBef>
                <a:spcPct val="20000"/>
              </a:spcBef>
              <a:buClr>
                <a:schemeClr val="tx2"/>
              </a:buClr>
              <a:buSzPct val="125000"/>
              <a:buFont typeface="Arial" charset="0"/>
              <a:buChar char="▪"/>
              <a:defRPr/>
            </a:pPr>
            <a:r>
              <a:rPr lang="fr-FR" sz="900" dirty="0" smtClean="0">
                <a:solidFill>
                  <a:srgbClr val="000000"/>
                </a:solidFill>
                <a:latin typeface="+mn-lt"/>
                <a:cs typeface="Arial"/>
              </a:rPr>
              <a:t>-</a:t>
            </a:r>
            <a:endParaRPr lang="fr-FR" sz="900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cxnSp>
        <p:nvCxnSpPr>
          <p:cNvPr id="108" name="Straight Connector 3"/>
          <p:cNvCxnSpPr>
            <a:cxnSpLocks/>
          </p:cNvCxnSpPr>
          <p:nvPr/>
        </p:nvCxnSpPr>
        <p:spPr>
          <a:xfrm>
            <a:off x="542726" y="3734226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3"/>
          <p:cNvCxnSpPr>
            <a:cxnSpLocks/>
          </p:cNvCxnSpPr>
          <p:nvPr/>
        </p:nvCxnSpPr>
        <p:spPr>
          <a:xfrm>
            <a:off x="542726" y="3959172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3"/>
          <p:cNvCxnSpPr>
            <a:cxnSpLocks/>
          </p:cNvCxnSpPr>
          <p:nvPr/>
        </p:nvCxnSpPr>
        <p:spPr>
          <a:xfrm>
            <a:off x="542726" y="4190307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3"/>
          <p:cNvCxnSpPr>
            <a:cxnSpLocks/>
          </p:cNvCxnSpPr>
          <p:nvPr/>
        </p:nvCxnSpPr>
        <p:spPr>
          <a:xfrm>
            <a:off x="542726" y="4413825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3"/>
          <p:cNvSpPr txBox="1">
            <a:spLocks/>
          </p:cNvSpPr>
          <p:nvPr/>
        </p:nvSpPr>
        <p:spPr>
          <a:xfrm>
            <a:off x="207963" y="3524199"/>
            <a:ext cx="636587" cy="1073386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smtClean="0">
                <a:cs typeface="+mn-cs"/>
              </a:rPr>
              <a:t>DREES</a:t>
            </a:r>
            <a:endParaRPr lang="fr-FR" sz="900" dirty="0">
              <a:cs typeface="+mn-cs"/>
            </a:endParaRPr>
          </a:p>
        </p:txBody>
      </p:sp>
      <p:pic>
        <p:nvPicPr>
          <p:cNvPr id="132146" name="Picture 131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3947499"/>
            <a:ext cx="5400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72" y="4464863"/>
            <a:ext cx="1444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AutoShape 250"/>
          <p:cNvSpPr>
            <a:spLocks noChangeArrowheads="1"/>
          </p:cNvSpPr>
          <p:nvPr/>
        </p:nvSpPr>
        <p:spPr bwMode="auto">
          <a:xfrm>
            <a:off x="4889954" y="187805"/>
            <a:ext cx="1749425" cy="141287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18288" anchor="b"/>
          <a:lstStyle/>
          <a:p>
            <a:r>
              <a:rPr lang="fr-FR" altLang="fr-FR" sz="900" b="1" dirty="0" smtClean="0">
                <a:solidFill>
                  <a:schemeClr val="tx2"/>
                </a:solidFill>
              </a:rPr>
              <a:t>Perspectives d’ouverture</a:t>
            </a:r>
            <a:endParaRPr lang="fr-FR" altLang="fr-FR" sz="900" b="1" dirty="0">
              <a:solidFill>
                <a:schemeClr val="tx2"/>
              </a:solidFill>
            </a:endParaRPr>
          </a:p>
        </p:txBody>
      </p:sp>
      <p:pic>
        <p:nvPicPr>
          <p:cNvPr id="183" name="Picture 2" descr="Check Mark Clip 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347" y="360809"/>
            <a:ext cx="1444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" name="Legend1"/>
          <p:cNvSpPr>
            <a:spLocks noChangeArrowheads="1"/>
          </p:cNvSpPr>
          <p:nvPr/>
        </p:nvSpPr>
        <p:spPr bwMode="auto">
          <a:xfrm>
            <a:off x="5129676" y="360809"/>
            <a:ext cx="1417055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/>
              <a:t>Données déjà en open data</a:t>
            </a:r>
          </a:p>
        </p:txBody>
      </p:sp>
      <p:sp>
        <p:nvSpPr>
          <p:cNvPr id="185" name="Legend1"/>
          <p:cNvSpPr>
            <a:spLocks noChangeArrowheads="1"/>
          </p:cNvSpPr>
          <p:nvPr/>
        </p:nvSpPr>
        <p:spPr bwMode="auto">
          <a:xfrm>
            <a:off x="5129676" y="537695"/>
            <a:ext cx="1487587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  <a:defRPr/>
            </a:pPr>
            <a:r>
              <a:rPr lang="fr-FR" sz="900" dirty="0" smtClean="0">
                <a:latin typeface="+mn-lt"/>
                <a:cs typeface="+mn-cs"/>
              </a:rPr>
              <a:t>Données à ouvrir rapidement</a:t>
            </a:r>
            <a:endParaRPr lang="fr-FR" sz="900" dirty="0">
              <a:latin typeface="+mn-lt"/>
              <a:cs typeface="+mn-cs"/>
            </a:endParaRPr>
          </a:p>
        </p:txBody>
      </p:sp>
      <p:sp>
        <p:nvSpPr>
          <p:cNvPr id="186" name="LegendRectangle1"/>
          <p:cNvSpPr>
            <a:spLocks noChangeArrowheads="1"/>
          </p:cNvSpPr>
          <p:nvPr/>
        </p:nvSpPr>
        <p:spPr bwMode="auto">
          <a:xfrm>
            <a:off x="4886788" y="537695"/>
            <a:ext cx="157164" cy="123825"/>
          </a:xfrm>
          <a:prstGeom prst="rect">
            <a:avLst/>
          </a:prstGeom>
          <a:solidFill>
            <a:srgbClr val="6AD46F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87" name="Legend2"/>
          <p:cNvSpPr>
            <a:spLocks noChangeArrowheads="1"/>
          </p:cNvSpPr>
          <p:nvPr/>
        </p:nvSpPr>
        <p:spPr bwMode="auto">
          <a:xfrm>
            <a:off x="6936058" y="360809"/>
            <a:ext cx="164788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fr-FR" altLang="fr-FR" sz="900" dirty="0" smtClean="0"/>
              <a:t>Données à ouvrir sous condition</a:t>
            </a:r>
            <a:endParaRPr lang="fr-FR" altLang="fr-FR" sz="900" dirty="0"/>
          </a:p>
        </p:txBody>
      </p:sp>
      <p:sp>
        <p:nvSpPr>
          <p:cNvPr id="188" name="LegendRectangle2"/>
          <p:cNvSpPr>
            <a:spLocks noChangeArrowheads="1"/>
          </p:cNvSpPr>
          <p:nvPr/>
        </p:nvSpPr>
        <p:spPr bwMode="auto">
          <a:xfrm>
            <a:off x="6693170" y="360809"/>
            <a:ext cx="157163" cy="123825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pPr>
              <a:defRPr/>
            </a:pPr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89" name="Legend2"/>
          <p:cNvSpPr>
            <a:spLocks noChangeArrowheads="1"/>
          </p:cNvSpPr>
          <p:nvPr/>
        </p:nvSpPr>
        <p:spPr bwMode="auto">
          <a:xfrm>
            <a:off x="6936058" y="537695"/>
            <a:ext cx="179536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fr-FR" altLang="fr-FR" sz="900" dirty="0" smtClean="0"/>
              <a:t>Données à ouvrir à plus long terme</a:t>
            </a:r>
            <a:endParaRPr lang="fr-FR" altLang="fr-FR" sz="900" dirty="0"/>
          </a:p>
        </p:txBody>
      </p:sp>
      <p:sp>
        <p:nvSpPr>
          <p:cNvPr id="190" name="LegendRectangle2"/>
          <p:cNvSpPr>
            <a:spLocks noChangeArrowheads="1"/>
          </p:cNvSpPr>
          <p:nvPr/>
        </p:nvSpPr>
        <p:spPr bwMode="auto">
          <a:xfrm>
            <a:off x="6693170" y="537695"/>
            <a:ext cx="157163" cy="123825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5280" tIns="36000" rIns="35280" bIns="36000"/>
          <a:lstStyle/>
          <a:p>
            <a:endParaRPr lang="fr-FR" sz="900" b="1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cxnSp>
        <p:nvCxnSpPr>
          <p:cNvPr id="191" name="Straight Connector 190"/>
          <p:cNvCxnSpPr>
            <a:cxnSpLocks/>
          </p:cNvCxnSpPr>
          <p:nvPr/>
        </p:nvCxnSpPr>
        <p:spPr>
          <a:xfrm>
            <a:off x="654612" y="3453423"/>
            <a:ext cx="8280400" cy="0"/>
          </a:xfrm>
          <a:prstGeom prst="line">
            <a:avLst/>
          </a:prstGeom>
          <a:ln w="31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3"/>
          <p:cNvCxnSpPr>
            <a:cxnSpLocks/>
          </p:cNvCxnSpPr>
          <p:nvPr/>
        </p:nvCxnSpPr>
        <p:spPr>
          <a:xfrm>
            <a:off x="542726" y="4969801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3"/>
          <p:cNvSpPr txBox="1">
            <a:spLocks/>
          </p:cNvSpPr>
          <p:nvPr/>
        </p:nvSpPr>
        <p:spPr>
          <a:xfrm>
            <a:off x="207169" y="4777193"/>
            <a:ext cx="638175" cy="843238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105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z="900" dirty="0" err="1">
                <a:cs typeface="+mn-cs"/>
              </a:rPr>
              <a:t>FHF</a:t>
            </a:r>
            <a:endParaRPr lang="fr-FR" sz="900" dirty="0">
              <a:cs typeface="+mn-cs"/>
            </a:endParaRPr>
          </a:p>
        </p:txBody>
      </p:sp>
      <p:pic>
        <p:nvPicPr>
          <p:cNvPr id="132148" name="Picture 134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5071675"/>
            <a:ext cx="5400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7" name="Straight Connector 3"/>
          <p:cNvCxnSpPr>
            <a:cxnSpLocks/>
          </p:cNvCxnSpPr>
          <p:nvPr/>
        </p:nvCxnSpPr>
        <p:spPr>
          <a:xfrm>
            <a:off x="542726" y="3160712"/>
            <a:ext cx="828040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3"/>
          <p:cNvSpPr txBox="1">
            <a:spLocks/>
          </p:cNvSpPr>
          <p:nvPr/>
        </p:nvSpPr>
        <p:spPr>
          <a:xfrm>
            <a:off x="207169" y="2955051"/>
            <a:ext cx="638175" cy="423414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4000" tIns="54000" rIns="54000" bIns="54000"/>
          <a:lstStyle>
            <a:defPPr>
              <a:defRPr lang="en-US"/>
            </a:defPPr>
            <a:lvl1pPr defTabSz="895350">
              <a:buClr>
                <a:schemeClr val="tx2"/>
              </a:buClr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fr-FR" dirty="0"/>
              <a:t>DGOS</a:t>
            </a:r>
          </a:p>
        </p:txBody>
      </p:sp>
      <p:pic>
        <p:nvPicPr>
          <p:cNvPr id="132145" name="Picture 128"/>
          <p:cNvPicPr>
            <a:picLocks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56" y="3177135"/>
            <a:ext cx="5400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itle 1"/>
          <p:cNvSpPr>
            <a:spLocks noGrp="1"/>
          </p:cNvSpPr>
          <p:nvPr>
            <p:ph type="title" idx="4294967295"/>
          </p:nvPr>
        </p:nvSpPr>
        <p:spPr>
          <a:xfrm>
            <a:off x="165909" y="225276"/>
            <a:ext cx="4752000" cy="584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altLang="fr-FR" dirty="0" smtClean="0"/>
              <a:t>Action à entreprendre pour ouvrir les principaux jeux de données hospitalières (1/2)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7505435" y="31899"/>
            <a:ext cx="1371600" cy="18000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 exhaustif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 reqver=&quot;21047&quot;&gt;&lt;version val=&quot;22253&quot;/&gt;&lt;CPresentation id=&quot;1&quot;&gt;&lt;m_precDefaultNumber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chMinusSymbol&gt;-&lt;/m_chMinusSymbol&gt;&lt;m_nDecimalDigits17909 val=&quot;2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strFormatTime&gt;%d-%1-%Y&lt;/m_strFormatTime&gt;&lt;/m_precDefaultDate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wcN3tbY02QbIF15bSi3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eEc_LuV3kWbBeec6FBvt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JZBnWruZEOWfxf5gyNcv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s9PJQprxE6b2FFtu4cJI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4ZrPeTKUyCgYgoCEfsc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NfD3kdHVUyktt16aDKmA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6h9Y4i3hkCFZSBYoswKE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61Pi3R6kUWeJ4o7bQJS3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1ylq47WkqashH.R2_D_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AOCpsp9rE28dbQXS8PWF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1jwWV57e0OrUIrBu4.9K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  <p:tag name="THINKCELLSHAPEDONOTDELETE" val="pgihI_ThupkWIcaXL6LMfW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lhczO2sV0egV8nLG0FWl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llYXt4a0ev4oHqOnAiD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wHS_rmlVEqnx7fsEgj8L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_WYSnh3zUCrYBaYpKnes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wHS_rmlVEqnx7fsEgj8L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_WYSnh3zUCrYBaYpKnes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wHS_rmlVEqnx7fsEgj8L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_WYSnh3zUCrYBaYpKnes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wHS_rmlVEqnx7fsEgj8L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_WYSnh3zUCrYBaYpKnes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heme/theme1.xml><?xml version="1.0" encoding="utf-8"?>
<a:theme xmlns:a="http://schemas.openxmlformats.org/drawingml/2006/main" name="Dummy deck ateliers thématiques">
  <a:themeElements>
    <a:clrScheme name="Current">
      <a:dk1>
        <a:srgbClr val="000000"/>
      </a:dk1>
      <a:lt1>
        <a:srgbClr val="FFFFFF"/>
      </a:lt1>
      <a:dk2>
        <a:srgbClr val="163876"/>
      </a:dk2>
      <a:lt2>
        <a:srgbClr val="D5D6D0"/>
      </a:lt2>
      <a:accent1>
        <a:srgbClr val="C5E8FC"/>
      </a:accent1>
      <a:accent2>
        <a:srgbClr val="5CBBF6"/>
      </a:accent2>
      <a:accent3>
        <a:srgbClr val="0A71B3"/>
      </a:accent3>
      <a:accent4>
        <a:srgbClr val="D5191D"/>
      </a:accent4>
      <a:accent5>
        <a:srgbClr val="595959"/>
      </a:accent5>
      <a:accent6>
        <a:srgbClr val="808080"/>
      </a:accent6>
      <a:hlink>
        <a:srgbClr val="0A71B3"/>
      </a:hlink>
      <a:folHlink>
        <a:srgbClr val="D5191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ummy deck ateliers thématiques 1">
        <a:dk1>
          <a:srgbClr val="000000"/>
        </a:dk1>
        <a:lt1>
          <a:srgbClr val="FFFFFF"/>
        </a:lt1>
        <a:dk2>
          <a:srgbClr val="163876"/>
        </a:dk2>
        <a:lt2>
          <a:srgbClr val="D5D6D0"/>
        </a:lt2>
        <a:accent1>
          <a:srgbClr val="C5E8FC"/>
        </a:accent1>
        <a:accent2>
          <a:srgbClr val="5CBBF6"/>
        </a:accent2>
        <a:accent3>
          <a:srgbClr val="FFFFFF"/>
        </a:accent3>
        <a:accent4>
          <a:srgbClr val="000000"/>
        </a:accent4>
        <a:accent5>
          <a:srgbClr val="DFF2FD"/>
        </a:accent5>
        <a:accent6>
          <a:srgbClr val="53A9DF"/>
        </a:accent6>
        <a:hlink>
          <a:srgbClr val="0A71B3"/>
        </a:hlink>
        <a:folHlink>
          <a:srgbClr val="D519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Dummy deck ateliers thématiques</Template>
  <TotalTime>5895</TotalTime>
  <Words>1898</Words>
  <Application>Microsoft Office PowerPoint</Application>
  <PresentationFormat>Personnalisé</PresentationFormat>
  <Paragraphs>289</Paragraphs>
  <Slides>9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Dummy deck ateliers thématiques</vt:lpstr>
      <vt:lpstr>think-cell Slide</vt:lpstr>
      <vt:lpstr>Atelier thématique : données  opérationnelles des hôpitaux</vt:lpstr>
      <vt:lpstr>Synthèse : recommandations à la Commission sur les données à ouvrir (1/2)</vt:lpstr>
      <vt:lpstr>Synthèse : recommandations à la Commission sur les données à ouvrir (2/2)</vt:lpstr>
      <vt:lpstr>Liste des participants</vt:lpstr>
      <vt:lpstr>Présentation PowerPoint</vt:lpstr>
      <vt:lpstr>Descriptions des principaux jeux de données hospitalières (1/2)</vt:lpstr>
      <vt:lpstr>Descriptions des principaux jeux de données hospitalières (1/2)</vt:lpstr>
      <vt:lpstr>Action à entreprendre pour ouvrir les principaux jeux de données hospitalières (1/2)</vt:lpstr>
      <vt:lpstr>Action à entreprendre pour ouvrir les principaux jeux de données hospitalières (1/2)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thématiques</dc:title>
  <dc:creator>David Le Louarn</dc:creator>
  <cp:keywords>v1.6</cp:keywords>
  <cp:lastModifiedBy>HINI, Elisabeth (DREES/CHEF DE SERVICE)</cp:lastModifiedBy>
  <cp:revision>789</cp:revision>
  <cp:lastPrinted>2014-03-11T16:10:35Z</cp:lastPrinted>
  <dcterms:created xsi:type="dcterms:W3CDTF">2014-02-11T13:33:01Z</dcterms:created>
  <dcterms:modified xsi:type="dcterms:W3CDTF">2021-01-20T08:16:59Z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Office2010WasSaved">
    <vt:lpwstr>1</vt:lpwstr>
  </property>
</Properties>
</file>