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3.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notesSlides/notesSlide8.xml" ContentType="application/vnd.openxmlformats-officedocument.presentationml.notesSlide+xml"/>
  <Override PartName="/ppt/tags/tag82.xml" ContentType="application/vnd.openxmlformats-officedocument.presentationml.tags+xml"/>
  <Override PartName="/ppt/notesSlides/notesSlide9.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10.xml" ContentType="application/vnd.openxmlformats-officedocument.presentationml.notesSlide+xml"/>
  <Override PartName="/ppt/tags/tag88.xml" ContentType="application/vnd.openxmlformats-officedocument.presentationml.tags+xml"/>
  <Override PartName="/ppt/notesSlides/notesSlide11.xml" ContentType="application/vnd.openxmlformats-officedocument.presentationml.notesSlide+xml"/>
  <Override PartName="/ppt/tags/tag89.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66" r:id="rId1"/>
  </p:sldMasterIdLst>
  <p:notesMasterIdLst>
    <p:notesMasterId r:id="rId23"/>
  </p:notesMasterIdLst>
  <p:handoutMasterIdLst>
    <p:handoutMasterId r:id="rId24"/>
  </p:handoutMasterIdLst>
  <p:sldIdLst>
    <p:sldId id="327" r:id="rId2"/>
    <p:sldId id="389" r:id="rId3"/>
    <p:sldId id="390" r:id="rId4"/>
    <p:sldId id="395" r:id="rId5"/>
    <p:sldId id="368" r:id="rId6"/>
    <p:sldId id="300" r:id="rId7"/>
    <p:sldId id="312" r:id="rId8"/>
    <p:sldId id="343" r:id="rId9"/>
    <p:sldId id="376" r:id="rId10"/>
    <p:sldId id="380" r:id="rId11"/>
    <p:sldId id="387" r:id="rId12"/>
    <p:sldId id="388" r:id="rId13"/>
    <p:sldId id="364" r:id="rId14"/>
    <p:sldId id="384" r:id="rId15"/>
    <p:sldId id="385" r:id="rId16"/>
    <p:sldId id="381" r:id="rId17"/>
    <p:sldId id="382" r:id="rId18"/>
    <p:sldId id="391" r:id="rId19"/>
    <p:sldId id="392" r:id="rId20"/>
    <p:sldId id="393" r:id="rId21"/>
    <p:sldId id="394" r:id="rId22"/>
  </p:sldIdLst>
  <p:sldSz cx="8961438" cy="6721475"/>
  <p:notesSz cx="6797675" cy="9926638"/>
  <p:custDataLst>
    <p:tags r:id="rId25"/>
  </p:custDataLst>
  <p:defaultTextStyle>
    <a:defPPr>
      <a:defRPr lang="en-US"/>
    </a:defPPr>
    <a:lvl1pPr algn="l" rtl="0" fontAlgn="base">
      <a:spcBef>
        <a:spcPct val="0"/>
      </a:spcBef>
      <a:spcAft>
        <a:spcPct val="0"/>
      </a:spcAft>
      <a:defRPr sz="1600" kern="1200">
        <a:solidFill>
          <a:schemeClr val="tx1"/>
        </a:solidFill>
        <a:latin typeface="Arial" charset="0"/>
        <a:ea typeface="+mn-ea"/>
        <a:cs typeface="Arial" charset="0"/>
      </a:defRPr>
    </a:lvl1pPr>
    <a:lvl2pPr marL="457200" algn="l" rtl="0" fontAlgn="base">
      <a:spcBef>
        <a:spcPct val="0"/>
      </a:spcBef>
      <a:spcAft>
        <a:spcPct val="0"/>
      </a:spcAft>
      <a:defRPr sz="1600" kern="1200">
        <a:solidFill>
          <a:schemeClr val="tx1"/>
        </a:solidFill>
        <a:latin typeface="Arial" charset="0"/>
        <a:ea typeface="+mn-ea"/>
        <a:cs typeface="Arial" charset="0"/>
      </a:defRPr>
    </a:lvl2pPr>
    <a:lvl3pPr marL="914400" algn="l" rtl="0" fontAlgn="base">
      <a:spcBef>
        <a:spcPct val="0"/>
      </a:spcBef>
      <a:spcAft>
        <a:spcPct val="0"/>
      </a:spcAft>
      <a:defRPr sz="1600" kern="1200">
        <a:solidFill>
          <a:schemeClr val="tx1"/>
        </a:solidFill>
        <a:latin typeface="Arial" charset="0"/>
        <a:ea typeface="+mn-ea"/>
        <a:cs typeface="Arial" charset="0"/>
      </a:defRPr>
    </a:lvl3pPr>
    <a:lvl4pPr marL="1371600" algn="l" rtl="0" fontAlgn="base">
      <a:spcBef>
        <a:spcPct val="0"/>
      </a:spcBef>
      <a:spcAft>
        <a:spcPct val="0"/>
      </a:spcAft>
      <a:defRPr sz="1600" kern="1200">
        <a:solidFill>
          <a:schemeClr val="tx1"/>
        </a:solidFill>
        <a:latin typeface="Arial" charset="0"/>
        <a:ea typeface="+mn-ea"/>
        <a:cs typeface="Arial" charset="0"/>
      </a:defRPr>
    </a:lvl4pPr>
    <a:lvl5pPr marL="1828800" algn="l" rtl="0" fontAlgn="base">
      <a:spcBef>
        <a:spcPct val="0"/>
      </a:spcBef>
      <a:spcAft>
        <a:spcPct val="0"/>
      </a:spcAft>
      <a:defRPr sz="1600" kern="1200">
        <a:solidFill>
          <a:schemeClr val="tx1"/>
        </a:solidFill>
        <a:latin typeface="Arial" charset="0"/>
        <a:ea typeface="+mn-ea"/>
        <a:cs typeface="Arial" charset="0"/>
      </a:defRPr>
    </a:lvl5pPr>
    <a:lvl6pPr marL="2286000" algn="l" defTabSz="914400" rtl="0" eaLnBrk="1" latinLnBrk="0" hangingPunct="1">
      <a:defRPr sz="1600" kern="1200">
        <a:solidFill>
          <a:schemeClr val="tx1"/>
        </a:solidFill>
        <a:latin typeface="Arial" charset="0"/>
        <a:ea typeface="+mn-ea"/>
        <a:cs typeface="Arial" charset="0"/>
      </a:defRPr>
    </a:lvl6pPr>
    <a:lvl7pPr marL="2743200" algn="l" defTabSz="914400" rtl="0" eaLnBrk="1" latinLnBrk="0" hangingPunct="1">
      <a:defRPr sz="1600" kern="1200">
        <a:solidFill>
          <a:schemeClr val="tx1"/>
        </a:solidFill>
        <a:latin typeface="Arial" charset="0"/>
        <a:ea typeface="+mn-ea"/>
        <a:cs typeface="Arial" charset="0"/>
      </a:defRPr>
    </a:lvl7pPr>
    <a:lvl8pPr marL="3200400" algn="l" defTabSz="914400" rtl="0" eaLnBrk="1" latinLnBrk="0" hangingPunct="1">
      <a:defRPr sz="1600" kern="1200">
        <a:solidFill>
          <a:schemeClr val="tx1"/>
        </a:solidFill>
        <a:latin typeface="Arial" charset="0"/>
        <a:ea typeface="+mn-ea"/>
        <a:cs typeface="Arial" charset="0"/>
      </a:defRPr>
    </a:lvl8pPr>
    <a:lvl9pPr marL="3657600" algn="l" defTabSz="914400" rtl="0" eaLnBrk="1" latinLnBrk="0" hangingPunct="1">
      <a:defRPr sz="16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215">
          <p15:clr>
            <a:srgbClr val="A4A3A4"/>
          </p15:clr>
        </p15:guide>
        <p15:guide id="2" pos="5644">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DD4F"/>
    <a:srgbClr val="CF2A0F"/>
    <a:srgbClr val="8E6C00"/>
    <a:srgbClr val="FFCC00"/>
    <a:srgbClr val="006C31"/>
    <a:srgbClr val="AEE8B1"/>
    <a:srgbClr val="6AD46F"/>
    <a:srgbClr val="E94411"/>
    <a:srgbClr val="5CBBF6"/>
    <a:srgbClr val="71C4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06" autoAdjust="0"/>
    <p:restoredTop sz="99712" autoAdjust="0"/>
  </p:normalViewPr>
  <p:slideViewPr>
    <p:cSldViewPr snapToGrid="0">
      <p:cViewPr varScale="1">
        <p:scale>
          <a:sx n="83" d="100"/>
          <a:sy n="83" d="100"/>
        </p:scale>
        <p:origin x="1224" y="78"/>
      </p:cViewPr>
      <p:guideLst>
        <p:guide orient="horz" pos="4215"/>
        <p:guide pos="5644"/>
      </p:guideLst>
    </p:cSldViewPr>
  </p:slideViewPr>
  <p:notesTextViewPr>
    <p:cViewPr>
      <p:scale>
        <a:sx n="200" d="100"/>
        <a:sy n="200" d="100"/>
      </p:scale>
      <p:origin x="0" y="0"/>
    </p:cViewPr>
  </p:notesTextViewPr>
  <p:sorterViewPr>
    <p:cViewPr varScale="1">
      <p:scale>
        <a:sx n="1" d="1"/>
        <a:sy n="1" d="1"/>
      </p:scale>
      <p:origin x="0" y="0"/>
    </p:cViewPr>
  </p:sorterViewPr>
  <p:notesViewPr>
    <p:cSldViewPr snapToGrid="0">
      <p:cViewPr varScale="1">
        <p:scale>
          <a:sx n="52" d="100"/>
          <a:sy n="52" d="100"/>
        </p:scale>
        <p:origin x="-2982" y="-96"/>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841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idx="2"/>
          </p:nvPr>
        </p:nvSpPr>
        <p:spPr bwMode="auto">
          <a:xfrm>
            <a:off x="490538" y="622300"/>
            <a:ext cx="5822950" cy="4368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noChangeArrowheads="1"/>
          </p:cNvSpPr>
          <p:nvPr>
            <p:ph type="body" sz="quarter" idx="3"/>
          </p:nvPr>
        </p:nvSpPr>
        <p:spPr bwMode="auto">
          <a:xfrm>
            <a:off x="471488" y="5334000"/>
            <a:ext cx="5861050" cy="1222375"/>
          </a:xfrm>
          <a:prstGeom prst="rect">
            <a:avLst/>
          </a:prstGeom>
          <a:noFill/>
          <a:ln>
            <a:noFill/>
          </a:ln>
          <a:effectLst/>
          <a:extLst/>
        </p:spPr>
        <p:txBody>
          <a:bodyPr vert="horz" wrap="square" lIns="0" tIns="0" rIns="0" bIns="0" numCol="1" anchor="t" anchorCtr="0" compatLnSpc="1">
            <a:prstTxWarp prst="textNoShape">
              <a:avLst/>
            </a:prstTxWarp>
            <a:spAutoFit/>
          </a:bodyPr>
          <a:lstStyle/>
          <a:p>
            <a:pPr lvl="0"/>
            <a:r>
              <a:rPr lang="fr-FR" noProof="0" smtClean="0"/>
              <a:t>Click to edit Master text styles</a:t>
            </a:r>
          </a:p>
          <a:p>
            <a:pPr lvl="1"/>
            <a:r>
              <a:rPr lang="fr-FR" noProof="0" smtClean="0"/>
              <a:t>Second level</a:t>
            </a:r>
          </a:p>
          <a:p>
            <a:pPr lvl="2"/>
            <a:r>
              <a:rPr lang="fr-FR" noProof="0" smtClean="0"/>
              <a:t>Third level</a:t>
            </a:r>
          </a:p>
          <a:p>
            <a:pPr lvl="3"/>
            <a:r>
              <a:rPr lang="fr-FR" noProof="0" smtClean="0"/>
              <a:t>Fourth level</a:t>
            </a:r>
          </a:p>
          <a:p>
            <a:pPr lvl="4"/>
            <a:r>
              <a:rPr lang="fr-FR" noProof="0" smtClean="0"/>
              <a:t>Fifth level</a:t>
            </a:r>
          </a:p>
        </p:txBody>
      </p:sp>
      <p:sp>
        <p:nvSpPr>
          <p:cNvPr id="5127" name="Rectangle 7"/>
          <p:cNvSpPr>
            <a:spLocks noGrp="1" noChangeArrowheads="1"/>
          </p:cNvSpPr>
          <p:nvPr>
            <p:ph type="sldNum" sz="quarter" idx="5"/>
          </p:nvPr>
        </p:nvSpPr>
        <p:spPr bwMode="auto">
          <a:xfrm>
            <a:off x="6061075" y="9548813"/>
            <a:ext cx="271463" cy="182562"/>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a:defRPr sz="1200" smtClean="0">
                <a:cs typeface="+mn-cs"/>
              </a:defRPr>
            </a:lvl1pPr>
          </a:lstStyle>
          <a:p>
            <a:pPr>
              <a:defRPr/>
            </a:pPr>
            <a:fld id="{498B290D-FDAC-406B-969E-963070514F21}" type="slidenum">
              <a:rPr lang="fr-FR"/>
              <a:pPr>
                <a:defRPr/>
              </a:pPr>
              <a:t>‹N°›</a:t>
            </a:fld>
            <a:endParaRPr lang="fr-FR" dirty="0"/>
          </a:p>
        </p:txBody>
      </p:sp>
      <p:sp>
        <p:nvSpPr>
          <p:cNvPr id="5128" name="doc id"/>
          <p:cNvSpPr>
            <a:spLocks noGrp="1" noChangeArrowheads="1"/>
          </p:cNvSpPr>
          <p:nvPr>
            <p:ph type="ftr" sz="quarter" idx="4"/>
          </p:nvPr>
        </p:nvSpPr>
        <p:spPr bwMode="auto">
          <a:xfrm>
            <a:off x="6332538" y="111125"/>
            <a:ext cx="0" cy="1222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a:defRPr sz="800" dirty="0">
                <a:cs typeface="+mn-cs"/>
              </a:defRPr>
            </a:lvl1pPr>
          </a:lstStyle>
          <a:p>
            <a:pPr>
              <a:defRPr/>
            </a:pPr>
            <a:endParaRPr lang="fr-FR"/>
          </a:p>
        </p:txBody>
      </p:sp>
    </p:spTree>
    <p:extLst>
      <p:ext uri="{BB962C8B-B14F-4D97-AF65-F5344CB8AC3E}">
        <p14:creationId xmlns:p14="http://schemas.microsoft.com/office/powerpoint/2010/main" val="1589999197"/>
      </p:ext>
    </p:extLst>
  </p:cSld>
  <p:clrMap bg1="lt1" tx1="dk1" bg2="lt2" tx2="dk2" accent1="accent1" accent2="accent2" accent3="accent3" accent4="accent4" accent5="accent5" accent6="accent6" hlink="hlink" folHlink="folHlink"/>
  <p:notesStyle>
    <a:lvl1pPr algn="l" defTabSz="895350" rtl="0" eaLnBrk="0" fontAlgn="base" hangingPunct="0">
      <a:spcBef>
        <a:spcPct val="0"/>
      </a:spcBef>
      <a:spcAft>
        <a:spcPct val="0"/>
      </a:spcAft>
      <a:buClr>
        <a:schemeClr val="tx2"/>
      </a:buClr>
      <a:defRPr sz="1600" kern="1200">
        <a:solidFill>
          <a:schemeClr val="tx1"/>
        </a:solidFill>
        <a:latin typeface="Arial" charset="0"/>
        <a:ea typeface="+mn-ea"/>
        <a:cs typeface="+mn-cs"/>
      </a:defRPr>
    </a:lvl1pPr>
    <a:lvl2pPr marL="117475" indent="-115888" algn="l" defTabSz="895350" rtl="0" eaLnBrk="0" fontAlgn="base" hangingPunct="0">
      <a:spcBef>
        <a:spcPct val="0"/>
      </a:spcBef>
      <a:spcAft>
        <a:spcPct val="0"/>
      </a:spcAft>
      <a:buClr>
        <a:schemeClr val="tx2"/>
      </a:buClr>
      <a:buSzPct val="120000"/>
      <a:buFont typeface="Arial" charset="0"/>
      <a:buChar char="▪"/>
      <a:defRPr sz="1600" kern="1200">
        <a:solidFill>
          <a:schemeClr val="tx1"/>
        </a:solidFill>
        <a:latin typeface="Arial" charset="0"/>
        <a:ea typeface="+mn-ea"/>
        <a:cs typeface="+mn-cs"/>
      </a:defRPr>
    </a:lvl2pPr>
    <a:lvl3pPr marL="300038" indent="-180975" algn="l" defTabSz="895350" rtl="0" eaLnBrk="0" fontAlgn="base" hangingPunct="0">
      <a:spcBef>
        <a:spcPct val="0"/>
      </a:spcBef>
      <a:spcAft>
        <a:spcPct val="0"/>
      </a:spcAft>
      <a:buClr>
        <a:schemeClr val="tx2"/>
      </a:buClr>
      <a:buSzPct val="120000"/>
      <a:buFont typeface="Arial" charset="0"/>
      <a:buChar char="–"/>
      <a:defRPr sz="1600" kern="1200">
        <a:solidFill>
          <a:schemeClr val="tx1"/>
        </a:solidFill>
        <a:latin typeface="Arial" charset="0"/>
        <a:ea typeface="+mn-ea"/>
        <a:cs typeface="+mn-cs"/>
      </a:defRPr>
    </a:lvl3pPr>
    <a:lvl4pPr marL="427038" indent="-125413" algn="l" defTabSz="895350" rtl="0" eaLnBrk="0" fontAlgn="base" hangingPunct="0">
      <a:spcBef>
        <a:spcPct val="0"/>
      </a:spcBef>
      <a:spcAft>
        <a:spcPct val="0"/>
      </a:spcAft>
      <a:buClr>
        <a:schemeClr val="tx2"/>
      </a:buClr>
      <a:buFont typeface="Arial" charset="0"/>
      <a:buChar char="▫"/>
      <a:defRPr sz="1600" kern="1200">
        <a:solidFill>
          <a:schemeClr val="tx1"/>
        </a:solidFill>
        <a:latin typeface="Arial" charset="0"/>
        <a:ea typeface="+mn-ea"/>
        <a:cs typeface="+mn-cs"/>
      </a:defRPr>
    </a:lvl4pPr>
    <a:lvl5pPr marL="542925" indent="-114300" algn="l" defTabSz="895350" rtl="0" eaLnBrk="0" fontAlgn="base" hangingPunct="0">
      <a:spcBef>
        <a:spcPct val="0"/>
      </a:spcBef>
      <a:spcAft>
        <a:spcPct val="0"/>
      </a:spcAft>
      <a:buClr>
        <a:schemeClr val="tx2"/>
      </a:buClr>
      <a:buSzPct val="89000"/>
      <a:buFont typeface="Arial" charset="0"/>
      <a:buChar char="-"/>
      <a:defRPr sz="16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ln/>
        </p:spPr>
      </p:sp>
      <p:sp>
        <p:nvSpPr>
          <p:cNvPr id="40962" name="Notes Placeholder 2"/>
          <p:cNvSpPr>
            <a:spLocks noGrp="1"/>
          </p:cNvSpPr>
          <p:nvPr>
            <p:ph type="body" idx="1"/>
          </p:nvPr>
        </p:nvSpPr>
        <p:spPr>
          <a:xfrm>
            <a:off x="533400" y="5334000"/>
            <a:ext cx="57912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40963" name="Slide Number Placeholder 3"/>
          <p:cNvSpPr>
            <a:spLocks noGrp="1"/>
          </p:cNvSpPr>
          <p:nvPr>
            <p:ph type="sldNum" sz="quarter" idx="5"/>
          </p:nvPr>
        </p:nvSpPr>
        <p:spPr>
          <a:xfrm>
            <a:off x="6246813" y="9545638"/>
            <a:ext cx="85725" cy="185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fld id="{7D79DCB9-4A06-4F64-B25C-9D863581E5CC}" type="slidenum">
              <a:rPr lang="fr-FR" altLang="fr-FR" sz="1200"/>
              <a:pPr/>
              <a:t>0</a:t>
            </a:fld>
            <a:endParaRPr lang="fr-FR" altLang="fr-FR"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133124" name="Slide Number Placeholder 3"/>
          <p:cNvSpPr txBox="1">
            <a:spLocks noGrp="1"/>
          </p:cNvSpPr>
          <p:nvPr/>
        </p:nvSpPr>
        <p:spPr bwMode="auto">
          <a:xfrm>
            <a:off x="6248400" y="9547225"/>
            <a:ext cx="841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gn="r"/>
            <a:fld id="{14F98A30-A36F-4A89-B3B5-53AC324033AB}" type="slidenum">
              <a:rPr lang="fr-FR" altLang="fr-FR" sz="1200"/>
              <a:pPr algn="r"/>
              <a:t>14</a:t>
            </a:fld>
            <a:endParaRPr lang="fr-FR" altLang="fr-F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129028" name="Slide Number Placeholder 3"/>
          <p:cNvSpPr txBox="1">
            <a:spLocks noGrp="1"/>
          </p:cNvSpPr>
          <p:nvPr/>
        </p:nvSpPr>
        <p:spPr bwMode="auto">
          <a:xfrm>
            <a:off x="6246813" y="9545638"/>
            <a:ext cx="857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gn="r"/>
            <a:fld id="{5B779644-D766-4200-8C24-F6A5845B85BF}" type="slidenum">
              <a:rPr lang="fr-FR" altLang="fr-FR" sz="1200"/>
              <a:pPr algn="r"/>
              <a:t>15</a:t>
            </a:fld>
            <a:endParaRPr lang="fr-FR" altLang="fr-F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129028" name="Slide Number Placeholder 3"/>
          <p:cNvSpPr txBox="1">
            <a:spLocks noGrp="1"/>
          </p:cNvSpPr>
          <p:nvPr/>
        </p:nvSpPr>
        <p:spPr bwMode="auto">
          <a:xfrm>
            <a:off x="6246813" y="9545638"/>
            <a:ext cx="857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gn="r"/>
            <a:fld id="{5B779644-D766-4200-8C24-F6A5845B85BF}" type="slidenum">
              <a:rPr lang="fr-FR" altLang="fr-FR" sz="1200"/>
              <a:pPr algn="r"/>
              <a:t>16</a:t>
            </a:fld>
            <a:endParaRPr lang="fr-FR" altLang="fr-FR"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17</a:t>
            </a:fld>
            <a:endParaRPr lang="fr-FR" dirty="0"/>
          </a:p>
        </p:txBody>
      </p:sp>
    </p:spTree>
    <p:extLst>
      <p:ext uri="{BB962C8B-B14F-4D97-AF65-F5344CB8AC3E}">
        <p14:creationId xmlns:p14="http://schemas.microsoft.com/office/powerpoint/2010/main" val="15770581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18</a:t>
            </a:fld>
            <a:endParaRPr lang="fr-FR" dirty="0"/>
          </a:p>
        </p:txBody>
      </p:sp>
    </p:spTree>
    <p:extLst>
      <p:ext uri="{BB962C8B-B14F-4D97-AF65-F5344CB8AC3E}">
        <p14:creationId xmlns:p14="http://schemas.microsoft.com/office/powerpoint/2010/main" val="2843707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19</a:t>
            </a:fld>
            <a:endParaRPr lang="fr-FR" dirty="0"/>
          </a:p>
        </p:txBody>
      </p:sp>
    </p:spTree>
    <p:extLst>
      <p:ext uri="{BB962C8B-B14F-4D97-AF65-F5344CB8AC3E}">
        <p14:creationId xmlns:p14="http://schemas.microsoft.com/office/powerpoint/2010/main" val="2214423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20</a:t>
            </a:fld>
            <a:endParaRPr lang="fr-FR" dirty="0"/>
          </a:p>
        </p:txBody>
      </p:sp>
    </p:spTree>
    <p:extLst>
      <p:ext uri="{BB962C8B-B14F-4D97-AF65-F5344CB8AC3E}">
        <p14:creationId xmlns:p14="http://schemas.microsoft.com/office/powerpoint/2010/main" val="2752192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4</a:t>
            </a:fld>
            <a:endParaRPr lang="fr-FR" dirty="0"/>
          </a:p>
        </p:txBody>
      </p:sp>
    </p:spTree>
    <p:extLst>
      <p:ext uri="{BB962C8B-B14F-4D97-AF65-F5344CB8AC3E}">
        <p14:creationId xmlns:p14="http://schemas.microsoft.com/office/powerpoint/2010/main" val="1411892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ln/>
        </p:spPr>
      </p:sp>
      <p:sp>
        <p:nvSpPr>
          <p:cNvPr id="62466"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62467" name="Slide Number Placeholder 3"/>
          <p:cNvSpPr>
            <a:spLocks noGrp="1"/>
          </p:cNvSpPr>
          <p:nvPr>
            <p:ph type="sldNum" sz="quarter" idx="5"/>
          </p:nvPr>
        </p:nvSpPr>
        <p:spPr>
          <a:xfrm>
            <a:off x="6246813" y="9545638"/>
            <a:ext cx="85725" cy="185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fld id="{20EC54E1-504C-4ADB-A903-7A70C70E4A72}" type="slidenum">
              <a:rPr lang="fr-FR" altLang="fr-FR" sz="1200"/>
              <a:pPr/>
              <a:t>5</a:t>
            </a:fld>
            <a:endParaRPr lang="fr-FR" altLang="fr-F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a:ln/>
        </p:spPr>
      </p:sp>
      <p:sp>
        <p:nvSpPr>
          <p:cNvPr id="73730"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73731" name="Slide Number Placeholder 3"/>
          <p:cNvSpPr>
            <a:spLocks noGrp="1"/>
          </p:cNvSpPr>
          <p:nvPr>
            <p:ph type="sldNum" sz="quarter" idx="5"/>
          </p:nvPr>
        </p:nvSpPr>
        <p:spPr>
          <a:xfrm>
            <a:off x="6246813" y="9545638"/>
            <a:ext cx="85725" cy="185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fld id="{E4E7AD30-6C71-4689-81FC-D5FFEC22C1D6}" type="slidenum">
              <a:rPr lang="fr-FR" altLang="fr-FR" sz="1200"/>
              <a:pPr/>
              <a:t>6</a:t>
            </a:fld>
            <a:endParaRPr lang="fr-FR" altLang="fr-F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7</a:t>
            </a:fld>
            <a:endParaRPr lang="fr-FR" dirty="0"/>
          </a:p>
        </p:txBody>
      </p:sp>
    </p:spTree>
    <p:extLst>
      <p:ext uri="{BB962C8B-B14F-4D97-AF65-F5344CB8AC3E}">
        <p14:creationId xmlns:p14="http://schemas.microsoft.com/office/powerpoint/2010/main" val="2217139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Slide Image Placeholder 1"/>
          <p:cNvSpPr>
            <a:spLocks noGrp="1" noRot="1" noChangeAspect="1" noTextEdit="1"/>
          </p:cNvSpPr>
          <p:nvPr>
            <p:ph type="sldImg"/>
          </p:nvPr>
        </p:nvSpPr>
        <p:spPr>
          <a:xfrm>
            <a:off x="490538" y="622300"/>
            <a:ext cx="5822950" cy="4368800"/>
          </a:xfrm>
          <a:ln/>
        </p:spPr>
      </p:sp>
      <p:sp>
        <p:nvSpPr>
          <p:cNvPr id="325635" name="Notes Placeholder 2"/>
          <p:cNvSpPr>
            <a:spLocks noGrp="1"/>
          </p:cNvSpPr>
          <p:nvPr>
            <p:ph type="body" idx="1"/>
          </p:nvPr>
        </p:nvSpPr>
        <p:spPr>
          <a:xfrm>
            <a:off x="471489" y="5334001"/>
            <a:ext cx="5861050" cy="2462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325636" name="Slide Number Placeholder 3"/>
          <p:cNvSpPr txBox="1">
            <a:spLocks noGrp="1"/>
          </p:cNvSpPr>
          <p:nvPr/>
        </p:nvSpPr>
        <p:spPr bwMode="auto">
          <a:xfrm>
            <a:off x="6247579" y="9546710"/>
            <a:ext cx="849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gn="r"/>
            <a:fld id="{7FB32C62-CD9B-4EFB-B5D0-17E6A911B410}" type="slidenum">
              <a:rPr lang="fr-FR" altLang="fr-FR" sz="1200"/>
              <a:pPr algn="r"/>
              <a:t>8</a:t>
            </a:fld>
            <a:endParaRPr lang="fr-FR" altLang="fr-F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498B290D-FDAC-406B-969E-963070514F21}" type="slidenum">
              <a:rPr lang="fr-FR" smtClean="0"/>
              <a:pPr>
                <a:defRPr/>
              </a:pPr>
              <a:t>9</a:t>
            </a:fld>
            <a:endParaRPr lang="fr-FR" dirty="0"/>
          </a:p>
        </p:txBody>
      </p:sp>
    </p:spTree>
    <p:extLst>
      <p:ext uri="{BB962C8B-B14F-4D97-AF65-F5344CB8AC3E}">
        <p14:creationId xmlns:p14="http://schemas.microsoft.com/office/powerpoint/2010/main" val="1905705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2063" y="5333980"/>
            <a:ext cx="5859954" cy="246221"/>
          </a:xfrm>
        </p:spPr>
        <p:txBody>
          <a:bodyPr/>
          <a:lstStyle/>
          <a:p>
            <a:endParaRPr lang="fr-FR"/>
          </a:p>
        </p:txBody>
      </p:sp>
      <p:sp>
        <p:nvSpPr>
          <p:cNvPr id="4" name="Slide Number Placeholder 3"/>
          <p:cNvSpPr>
            <a:spLocks noGrp="1"/>
          </p:cNvSpPr>
          <p:nvPr>
            <p:ph type="sldNum" sz="quarter" idx="10"/>
          </p:nvPr>
        </p:nvSpPr>
        <p:spPr>
          <a:xfrm>
            <a:off x="6247058" y="9546303"/>
            <a:ext cx="84959" cy="184666"/>
          </a:xfrm>
        </p:spPr>
        <p:txBody>
          <a:bodyPr/>
          <a:lstStyle/>
          <a:p>
            <a:pPr>
              <a:defRPr/>
            </a:pPr>
            <a:fld id="{3C3A632B-FBDE-46D4-BF6F-6D14421E6342}" type="slidenum">
              <a:rPr lang="fr-FR" smtClean="0"/>
              <a:pPr>
                <a:defRPr/>
              </a:pPr>
              <a:t>12</a:t>
            </a:fld>
            <a:endParaRPr lang="fr-FR" dirty="0"/>
          </a:p>
        </p:txBody>
      </p:sp>
    </p:spTree>
    <p:extLst>
      <p:ext uri="{BB962C8B-B14F-4D97-AF65-F5344CB8AC3E}">
        <p14:creationId xmlns:p14="http://schemas.microsoft.com/office/powerpoint/2010/main" val="1804338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xfrm>
            <a:off x="471488" y="5334000"/>
            <a:ext cx="5861050" cy="246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smtClean="0"/>
          </a:p>
        </p:txBody>
      </p:sp>
      <p:sp>
        <p:nvSpPr>
          <p:cNvPr id="131076" name="Slide Number Placeholder 3"/>
          <p:cNvSpPr txBox="1">
            <a:spLocks noGrp="1"/>
          </p:cNvSpPr>
          <p:nvPr/>
        </p:nvSpPr>
        <p:spPr bwMode="auto">
          <a:xfrm>
            <a:off x="6248400" y="9547225"/>
            <a:ext cx="841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gn="r"/>
            <a:fld id="{CCDD4853-EE5A-4AB8-8844-B8F573E23B63}" type="slidenum">
              <a:rPr lang="fr-FR" altLang="fr-FR" sz="1200"/>
              <a:pPr algn="r"/>
              <a:t>13</a:t>
            </a:fld>
            <a:endParaRPr lang="fr-FR" altLang="fr-FR" sz="12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8.xml"/><Relationship Id="rId13" Type="http://schemas.openxmlformats.org/officeDocument/2006/relationships/tags" Target="../tags/tag33.xml"/><Relationship Id="rId18" Type="http://schemas.openxmlformats.org/officeDocument/2006/relationships/tags" Target="../tags/tag38.xml"/><Relationship Id="rId26" Type="http://schemas.openxmlformats.org/officeDocument/2006/relationships/tags" Target="../tags/tag46.xml"/><Relationship Id="rId3" Type="http://schemas.openxmlformats.org/officeDocument/2006/relationships/tags" Target="../tags/tag23.xml"/><Relationship Id="rId21" Type="http://schemas.openxmlformats.org/officeDocument/2006/relationships/tags" Target="../tags/tag41.xml"/><Relationship Id="rId34" Type="http://schemas.openxmlformats.org/officeDocument/2006/relationships/slideMaster" Target="../slideMasters/slideMaster1.xml"/><Relationship Id="rId7" Type="http://schemas.openxmlformats.org/officeDocument/2006/relationships/tags" Target="../tags/tag27.xml"/><Relationship Id="rId12" Type="http://schemas.openxmlformats.org/officeDocument/2006/relationships/tags" Target="../tags/tag32.xml"/><Relationship Id="rId17" Type="http://schemas.openxmlformats.org/officeDocument/2006/relationships/tags" Target="../tags/tag37.xml"/><Relationship Id="rId25" Type="http://schemas.openxmlformats.org/officeDocument/2006/relationships/tags" Target="../tags/tag45.xml"/><Relationship Id="rId33" Type="http://schemas.openxmlformats.org/officeDocument/2006/relationships/tags" Target="../tags/tag53.xml"/><Relationship Id="rId2" Type="http://schemas.openxmlformats.org/officeDocument/2006/relationships/tags" Target="../tags/tag22.xml"/><Relationship Id="rId16" Type="http://schemas.openxmlformats.org/officeDocument/2006/relationships/tags" Target="../tags/tag36.xml"/><Relationship Id="rId20" Type="http://schemas.openxmlformats.org/officeDocument/2006/relationships/tags" Target="../tags/tag40.xml"/><Relationship Id="rId29" Type="http://schemas.openxmlformats.org/officeDocument/2006/relationships/tags" Target="../tags/tag49.xml"/><Relationship Id="rId1" Type="http://schemas.openxmlformats.org/officeDocument/2006/relationships/vmlDrawing" Target="../drawings/vmlDrawing3.vml"/><Relationship Id="rId6" Type="http://schemas.openxmlformats.org/officeDocument/2006/relationships/tags" Target="../tags/tag26.xml"/><Relationship Id="rId11" Type="http://schemas.openxmlformats.org/officeDocument/2006/relationships/tags" Target="../tags/tag31.xml"/><Relationship Id="rId24" Type="http://schemas.openxmlformats.org/officeDocument/2006/relationships/tags" Target="../tags/tag44.xml"/><Relationship Id="rId32" Type="http://schemas.openxmlformats.org/officeDocument/2006/relationships/tags" Target="../tags/tag52.xml"/><Relationship Id="rId5" Type="http://schemas.openxmlformats.org/officeDocument/2006/relationships/tags" Target="../tags/tag25.xml"/><Relationship Id="rId15" Type="http://schemas.openxmlformats.org/officeDocument/2006/relationships/tags" Target="../tags/tag35.xml"/><Relationship Id="rId23" Type="http://schemas.openxmlformats.org/officeDocument/2006/relationships/tags" Target="../tags/tag43.xml"/><Relationship Id="rId28" Type="http://schemas.openxmlformats.org/officeDocument/2006/relationships/tags" Target="../tags/tag48.xml"/><Relationship Id="rId36" Type="http://schemas.openxmlformats.org/officeDocument/2006/relationships/image" Target="../media/image1.emf"/><Relationship Id="rId10" Type="http://schemas.openxmlformats.org/officeDocument/2006/relationships/tags" Target="../tags/tag30.xml"/><Relationship Id="rId19" Type="http://schemas.openxmlformats.org/officeDocument/2006/relationships/tags" Target="../tags/tag39.xml"/><Relationship Id="rId31" Type="http://schemas.openxmlformats.org/officeDocument/2006/relationships/tags" Target="../tags/tag51.xml"/><Relationship Id="rId4" Type="http://schemas.openxmlformats.org/officeDocument/2006/relationships/tags" Target="../tags/tag24.xml"/><Relationship Id="rId9" Type="http://schemas.openxmlformats.org/officeDocument/2006/relationships/tags" Target="../tags/tag29.xml"/><Relationship Id="rId14" Type="http://schemas.openxmlformats.org/officeDocument/2006/relationships/tags" Target="../tags/tag34.xml"/><Relationship Id="rId22" Type="http://schemas.openxmlformats.org/officeDocument/2006/relationships/tags" Target="../tags/tag42.xml"/><Relationship Id="rId27" Type="http://schemas.openxmlformats.org/officeDocument/2006/relationships/tags" Target="../tags/tag47.xml"/><Relationship Id="rId30" Type="http://schemas.openxmlformats.org/officeDocument/2006/relationships/tags" Target="../tags/tag50.xml"/><Relationship Id="rId35" Type="http://schemas.openxmlformats.org/officeDocument/2006/relationships/oleObject" Target="../embeddings/oleObject3.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4" name="Object 2"/>
          <p:cNvGraphicFramePr>
            <a:graphicFrameLocks/>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42449" name="think-cell Slide" r:id="rId4" imgW="360" imgH="360" progId="">
                  <p:embed/>
                </p:oleObj>
              </mc:Choice>
              <mc:Fallback>
                <p:oleObj name="think-cell Slide" r:id="rId4" imgW="360" imgH="360" progId="">
                  <p:embed/>
                  <p:pic>
                    <p:nvPicPr>
                      <p:cNvPr id="0" name="Picture 11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22"/>
          <p:cNvSpPr/>
          <p:nvPr/>
        </p:nvSpPr>
        <p:spPr bwMode="ltGray">
          <a:xfrm>
            <a:off x="1354138" y="1671638"/>
            <a:ext cx="6497637" cy="2822575"/>
          </a:xfrm>
          <a:prstGeom prst="rect">
            <a:avLst/>
          </a:prstGeom>
          <a:solidFill>
            <a:srgbClr val="F3F3F3"/>
          </a:solidFill>
          <a:ln w="9525" cap="flat" cmpd="sng" algn="ctr">
            <a:noFill/>
            <a:prstDash val="solid"/>
            <a:round/>
            <a:headEnd type="none" w="med" len="med"/>
            <a:tailEnd type="none" w="med" len="med"/>
          </a:ln>
          <a:effectLst/>
          <a:extLst/>
        </p:spPr>
        <p:txBody>
          <a:bodyPr/>
          <a:lstStyle/>
          <a:p>
            <a:pPr algn="ctr">
              <a:defRPr/>
            </a:pPr>
            <a:endParaRPr lang="fr-FR" dirty="0">
              <a:cs typeface="+mn-cs"/>
            </a:endParaRPr>
          </a:p>
        </p:txBody>
      </p:sp>
      <p:sp>
        <p:nvSpPr>
          <p:cNvPr id="6" name="Working Draft Text" hidden="1"/>
          <p:cNvSpPr txBox="1">
            <a:spLocks noChangeArrowheads="1"/>
          </p:cNvSpPr>
          <p:nvPr/>
        </p:nvSpPr>
        <p:spPr bwMode="auto">
          <a:xfrm>
            <a:off x="2127250" y="342900"/>
            <a:ext cx="993775" cy="138113"/>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fr-FR" sz="900" b="1" smtClean="0">
                <a:cs typeface="+mn-cs"/>
              </a:rPr>
              <a:t>WORKING DRAFT</a:t>
            </a:r>
            <a:endParaRPr lang="fr-FR" sz="900" b="1" dirty="0" smtClean="0">
              <a:cs typeface="+mn-cs"/>
            </a:endParaRPr>
          </a:p>
        </p:txBody>
      </p:sp>
      <p:sp>
        <p:nvSpPr>
          <p:cNvPr id="7" name="Working Draft" hidden="1"/>
          <p:cNvSpPr txBox="1">
            <a:spLocks noChangeArrowheads="1"/>
          </p:cNvSpPr>
          <p:nvPr/>
        </p:nvSpPr>
        <p:spPr bwMode="auto">
          <a:xfrm>
            <a:off x="2127250" y="498475"/>
            <a:ext cx="2930525" cy="138113"/>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00" smtClean="0">
                <a:cs typeface="+mn-cs"/>
              </a:rPr>
              <a:t>Last Modified 28/03/2014 23:10 Romance Standard Time</a:t>
            </a:r>
            <a:endParaRPr lang="fr-FR" sz="900" dirty="0" smtClean="0">
              <a:cs typeface="+mn-cs"/>
            </a:endParaRPr>
          </a:p>
        </p:txBody>
      </p:sp>
      <p:sp>
        <p:nvSpPr>
          <p:cNvPr id="8" name="Printed" hidden="1"/>
          <p:cNvSpPr txBox="1">
            <a:spLocks noChangeArrowheads="1"/>
          </p:cNvSpPr>
          <p:nvPr/>
        </p:nvSpPr>
        <p:spPr bwMode="auto">
          <a:xfrm>
            <a:off x="2127250" y="655638"/>
            <a:ext cx="2609850" cy="138112"/>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00" smtClean="0">
                <a:cs typeface="+mn-cs"/>
              </a:rPr>
              <a:t>Printed 28/03/2014 19:26 Romance Standard Time</a:t>
            </a:r>
            <a:endParaRPr lang="fr-FR" sz="900" dirty="0" smtClean="0">
              <a:cs typeface="+mn-cs"/>
            </a:endParaRPr>
          </a:p>
        </p:txBody>
      </p:sp>
      <p:grpSp>
        <p:nvGrpSpPr>
          <p:cNvPr id="9" name="McK Title Elements" hidden="1"/>
          <p:cNvGrpSpPr>
            <a:grpSpLocks/>
          </p:cNvGrpSpPr>
          <p:nvPr/>
        </p:nvGrpSpPr>
        <p:grpSpPr bwMode="auto">
          <a:xfrm>
            <a:off x="2127250" y="3598863"/>
            <a:ext cx="4935538" cy="484187"/>
            <a:chOff x="1663" y="3106"/>
            <a:chExt cx="3109" cy="305"/>
          </a:xfrm>
        </p:grpSpPr>
        <p:sp>
          <p:nvSpPr>
            <p:cNvPr id="10" name="McK Document type"/>
            <p:cNvSpPr txBox="1">
              <a:spLocks noChangeArrowheads="1"/>
            </p:cNvSpPr>
            <p:nvPr/>
          </p:nvSpPr>
          <p:spPr bwMode="auto">
            <a:xfrm>
              <a:off x="1663" y="3106"/>
              <a:ext cx="3109" cy="136"/>
            </a:xfrm>
            <a:prstGeom prst="rect">
              <a:avLst/>
            </a:prstGeom>
            <a:noFill/>
            <a:ln>
              <a:noFill/>
            </a:ln>
            <a:effectLs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fr-FR" sz="1400" smtClean="0">
                  <a:cs typeface="+mn-cs"/>
                </a:rPr>
                <a:t>Type de document</a:t>
              </a:r>
              <a:endParaRPr lang="fr-FR" sz="1400" dirty="0" smtClean="0">
                <a:cs typeface="+mn-cs"/>
              </a:endParaRPr>
            </a:p>
          </p:txBody>
        </p:sp>
        <p:sp>
          <p:nvSpPr>
            <p:cNvPr id="11" name="McK Date"/>
            <p:cNvSpPr txBox="1">
              <a:spLocks noChangeArrowheads="1"/>
            </p:cNvSpPr>
            <p:nvPr/>
          </p:nvSpPr>
          <p:spPr bwMode="auto">
            <a:xfrm>
              <a:off x="1663" y="3275"/>
              <a:ext cx="3109" cy="136"/>
            </a:xfrm>
            <a:prstGeom prst="rect">
              <a:avLst/>
            </a:prstGeom>
            <a:noFill/>
            <a:ln>
              <a:noFill/>
            </a:ln>
            <a:effectLs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fr-FR" sz="1400" smtClean="0">
                  <a:cs typeface="+mn-cs"/>
                </a:rPr>
                <a:t>Date</a:t>
              </a:r>
              <a:endParaRPr lang="fr-FR" sz="1400" dirty="0" smtClean="0">
                <a:cs typeface="+mn-cs"/>
              </a:endParaRPr>
            </a:p>
          </p:txBody>
        </p:sp>
      </p:grpSp>
      <p:sp>
        <p:nvSpPr>
          <p:cNvPr id="12" name="doc id"/>
          <p:cNvSpPr>
            <a:spLocks noChangeArrowheads="1"/>
          </p:cNvSpPr>
          <p:nvPr userDrawn="1"/>
        </p:nvSpPr>
        <p:spPr bwMode="auto">
          <a:xfrm>
            <a:off x="8085138" y="4763"/>
            <a:ext cx="657225" cy="87312"/>
          </a:xfrm>
          <a:prstGeom prst="rect">
            <a:avLst/>
          </a:prstGeom>
          <a:noFill/>
          <a:ln>
            <a:noFill/>
          </a:ln>
          <a:effectLst/>
          <a:extLst/>
        </p:spPr>
        <p:txBody>
          <a:bodyPr wrap="none" lIns="0" tIns="0" rIns="0" bIns="0"/>
          <a:lstStyle/>
          <a:p>
            <a:pPr algn="r" defTabSz="895350">
              <a:defRPr/>
            </a:pPr>
            <a:endParaRPr lang="fr-FR" sz="600" dirty="0">
              <a:solidFill>
                <a:srgbClr val="000000"/>
              </a:solidFill>
              <a:cs typeface="+mn-cs"/>
            </a:endParaRPr>
          </a:p>
        </p:txBody>
      </p:sp>
      <p:sp>
        <p:nvSpPr>
          <p:cNvPr id="13314" name="Rectangle 1026"/>
          <p:cNvSpPr>
            <a:spLocks noGrp="1" noChangeArrowheads="1"/>
          </p:cNvSpPr>
          <p:nvPr>
            <p:ph type="ctrTitle"/>
          </p:nvPr>
        </p:nvSpPr>
        <p:spPr>
          <a:xfrm>
            <a:off x="1471322" y="1702713"/>
            <a:ext cx="6018795" cy="430887"/>
          </a:xfrm>
          <a:prstGeom prst="rect">
            <a:avLst/>
          </a:prstGeom>
        </p:spPr>
        <p:txBody>
          <a:bodyPr anchor="t"/>
          <a:lstStyle>
            <a:lvl1pPr>
              <a:defRPr sz="2800" b="0"/>
            </a:lvl1pPr>
          </a:lstStyle>
          <a:p>
            <a:pPr lvl="0"/>
            <a:r>
              <a:rPr lang="fr-FR" noProof="0" smtClean="0"/>
              <a:t>Click to edit Master title style</a:t>
            </a:r>
            <a:endParaRPr lang="fr-FR" noProof="0" dirty="0" smtClean="0"/>
          </a:p>
        </p:txBody>
      </p:sp>
      <p:sp>
        <p:nvSpPr>
          <p:cNvPr id="13315" name="Rectangle 1027"/>
          <p:cNvSpPr>
            <a:spLocks noGrp="1" noChangeArrowheads="1"/>
          </p:cNvSpPr>
          <p:nvPr>
            <p:ph type="subTitle" idx="1"/>
          </p:nvPr>
        </p:nvSpPr>
        <p:spPr>
          <a:xfrm>
            <a:off x="1471322" y="2758281"/>
            <a:ext cx="6018795" cy="215444"/>
          </a:xfrm>
        </p:spPr>
        <p:txBody>
          <a:bodyPr/>
          <a:lstStyle>
            <a:lvl1pPr>
              <a:defRPr sz="1400"/>
            </a:lvl1pPr>
          </a:lstStyle>
          <a:p>
            <a:pPr lvl="0"/>
            <a:r>
              <a:rPr lang="fr-FR" noProof="0" smtClean="0"/>
              <a:t>Click to edit Master subtitle style</a:t>
            </a:r>
            <a:endParaRPr lang="fr-FR" noProof="0" dirty="0" smtClean="0"/>
          </a:p>
        </p:txBody>
      </p:sp>
    </p:spTree>
    <p:extLst>
      <p:ext uri="{BB962C8B-B14F-4D97-AF65-F5344CB8AC3E}">
        <p14:creationId xmlns:p14="http://schemas.microsoft.com/office/powerpoint/2010/main" val="3276678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p:txBody>
          <a:bodyPr/>
          <a:lstStyle/>
          <a:p>
            <a:r>
              <a:rPr lang="fr-FR" smtClean="0"/>
              <a:t>Click to edit Master title style</a:t>
            </a:r>
            <a:endParaRPr lang="fr-FR"/>
          </a:p>
        </p:txBody>
      </p:sp>
    </p:spTree>
    <p:extLst>
      <p:ext uri="{BB962C8B-B14F-4D97-AF65-F5344CB8AC3E}">
        <p14:creationId xmlns:p14="http://schemas.microsoft.com/office/powerpoint/2010/main" val="1694110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dirty="0"/>
          </a:p>
        </p:txBody>
      </p:sp>
    </p:spTree>
    <p:extLst>
      <p:ext uri="{BB962C8B-B14F-4D97-AF65-F5344CB8AC3E}">
        <p14:creationId xmlns:p14="http://schemas.microsoft.com/office/powerpoint/2010/main" val="259971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Tree>
    <p:extLst>
      <p:ext uri="{BB962C8B-B14F-4D97-AF65-F5344CB8AC3E}">
        <p14:creationId xmlns:p14="http://schemas.microsoft.com/office/powerpoint/2010/main" val="3818875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cSld name="Comparaison">
    <p:spTree>
      <p:nvGrpSpPr>
        <p:cNvPr id="1" name=""/>
        <p:cNvGrpSpPr/>
        <p:nvPr/>
      </p:nvGrpSpPr>
      <p:grpSpPr>
        <a:xfrm>
          <a:off x="0" y="0"/>
          <a:ext cx="0" cy="0"/>
          <a:chOff x="0" y="0"/>
          <a:chExt cx="0" cy="0"/>
        </a:xfrm>
      </p:grpSpPr>
      <p:graphicFrame>
        <p:nvGraphicFramePr>
          <p:cNvPr id="7" name="Object 1"/>
          <p:cNvGraphicFramePr>
            <a:graphicFrameLocks noChangeAspect="1"/>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43474" name="think-cell Slide" r:id="rId35" imgW="360" imgH="360" progId="">
                  <p:embed/>
                </p:oleObj>
              </mc:Choice>
              <mc:Fallback>
                <p:oleObj name="think-cell Slide" r:id="rId35" imgW="360" imgH="360" progId="">
                  <p:embed/>
                  <p:pic>
                    <p:nvPicPr>
                      <p:cNvPr id="0" name="Picture 113"/>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2"/>
          <p:cNvSpPr>
            <a:spLocks noChangeArrowheads="1"/>
          </p:cNvSpPr>
          <p:nvPr>
            <p:custDataLst>
              <p:tags r:id="rId3"/>
            </p:custDataLst>
          </p:nvPr>
        </p:nvSpPr>
        <p:spPr bwMode="auto">
          <a:xfrm>
            <a:off x="130175" y="95250"/>
            <a:ext cx="8702675" cy="908050"/>
          </a:xfrm>
          <a:prstGeom prst="rect">
            <a:avLst/>
          </a:prstGeom>
          <a:solidFill>
            <a:srgbClr val="F3F3F3"/>
          </a:solidFill>
          <a:ln w="9525">
            <a:noFill/>
            <a:miter lim="800000"/>
            <a:headEnd/>
            <a:tailEnd/>
          </a:ln>
          <a:effectLst/>
        </p:spPr>
        <p:txBody>
          <a:bodyPr wrap="none" anchor="ctr"/>
          <a:lstStyle/>
          <a:p>
            <a:pPr fontAlgn="auto">
              <a:spcBef>
                <a:spcPts val="0"/>
              </a:spcBef>
              <a:spcAft>
                <a:spcPts val="0"/>
              </a:spcAft>
              <a:defRPr/>
            </a:pPr>
            <a:endParaRPr lang="fr-FR" sz="1800" kern="0" dirty="0">
              <a:solidFill>
                <a:sysClr val="windowText" lastClr="000000"/>
              </a:solidFill>
              <a:cs typeface="Arial"/>
            </a:endParaRPr>
          </a:p>
        </p:txBody>
      </p:sp>
      <p:sp>
        <p:nvSpPr>
          <p:cNvPr id="9" name="doc id"/>
          <p:cNvSpPr>
            <a:spLocks noChangeArrowheads="1"/>
          </p:cNvSpPr>
          <p:nvPr>
            <p:custDataLst>
              <p:tags r:id="rId4"/>
            </p:custDataLst>
          </p:nvPr>
        </p:nvSpPr>
        <p:spPr bwMode="auto">
          <a:xfrm>
            <a:off x="8085138" y="4763"/>
            <a:ext cx="657225" cy="87312"/>
          </a:xfrm>
          <a:prstGeom prst="rect">
            <a:avLst/>
          </a:prstGeom>
          <a:noFill/>
          <a:ln>
            <a:noFill/>
          </a:ln>
          <a:effectLst/>
          <a:extLst/>
        </p:spPr>
        <p:txBody>
          <a:bodyPr wrap="none" lIns="0" tIns="0" rIns="0" bIns="0"/>
          <a:lstStyle/>
          <a:p>
            <a:pPr algn="r" defTabSz="895350">
              <a:defRPr/>
            </a:pPr>
            <a:endParaRPr lang="fr-FR" sz="600" dirty="0">
              <a:solidFill>
                <a:srgbClr val="000000"/>
              </a:solidFill>
              <a:cs typeface="+mn-cs"/>
            </a:endParaRPr>
          </a:p>
        </p:txBody>
      </p:sp>
      <p:sp>
        <p:nvSpPr>
          <p:cNvPr id="10" name="Working Draft" hidden="1"/>
          <p:cNvSpPr txBox="1">
            <a:spLocks noChangeArrowheads="1"/>
          </p:cNvSpPr>
          <p:nvPr>
            <p:custDataLst>
              <p:tags r:id="rId5"/>
            </p:custDataLst>
          </p:nvPr>
        </p:nvSpPr>
        <p:spPr bwMode="auto">
          <a:xfrm rot="5400000">
            <a:off x="7909719" y="2636044"/>
            <a:ext cx="1963737" cy="92075"/>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cs typeface="+mn-cs"/>
              </a:rPr>
              <a:t>Last Modified 28/03/2014 23:10 Romance Standard Time</a:t>
            </a:r>
            <a:endParaRPr lang="fr-FR" dirty="0" smtClean="0">
              <a:cs typeface="+mn-cs"/>
            </a:endParaRPr>
          </a:p>
        </p:txBody>
      </p:sp>
      <p:sp>
        <p:nvSpPr>
          <p:cNvPr id="11" name="Printed" hidden="1"/>
          <p:cNvSpPr txBox="1">
            <a:spLocks noChangeArrowheads="1"/>
          </p:cNvSpPr>
          <p:nvPr>
            <p:custDataLst>
              <p:tags r:id="rId6"/>
            </p:custDataLst>
          </p:nvPr>
        </p:nvSpPr>
        <p:spPr bwMode="auto">
          <a:xfrm rot="5400000">
            <a:off x="8016875" y="4810125"/>
            <a:ext cx="1749425" cy="92075"/>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cs typeface="+mn-cs"/>
              </a:rPr>
              <a:t>Printed 28/03/2014 19:26 Romance Standard Time</a:t>
            </a:r>
            <a:endParaRPr lang="fr-FR" dirty="0" smtClean="0">
              <a:cs typeface="+mn-cs"/>
            </a:endParaRPr>
          </a:p>
        </p:txBody>
      </p:sp>
      <p:sp>
        <p:nvSpPr>
          <p:cNvPr id="12" name="McK 1. On-page tracker" hidden="1"/>
          <p:cNvSpPr>
            <a:spLocks noChangeArrowheads="1"/>
          </p:cNvSpPr>
          <p:nvPr>
            <p:custDataLst>
              <p:tags r:id="rId7"/>
            </p:custDataLst>
          </p:nvPr>
        </p:nvSpPr>
        <p:spPr bwMode="auto">
          <a:xfrm>
            <a:off x="219075" y="111125"/>
            <a:ext cx="735013" cy="184150"/>
          </a:xfrm>
          <a:prstGeom prst="rect">
            <a:avLst/>
          </a:prstGeom>
          <a:noFill/>
          <a:ln>
            <a:noFill/>
          </a:ln>
          <a:effectLst/>
          <a:extLst/>
        </p:spPr>
        <p:txBody>
          <a:bodyPr wrap="none" lIns="0" tIns="0" rIns="0" bIns="0">
            <a:spAutoFit/>
          </a:bodyPr>
          <a:lstStyle/>
          <a:p>
            <a:pPr>
              <a:defRPr/>
            </a:pPr>
            <a:r>
              <a:rPr lang="fr-FR" sz="1200">
                <a:solidFill>
                  <a:srgbClr val="808080"/>
                </a:solidFill>
                <a:latin typeface="+mn-lt"/>
                <a:cs typeface="+mn-cs"/>
              </a:rPr>
              <a:t>TRACKER</a:t>
            </a:r>
            <a:endParaRPr lang="fr-FR" sz="1200" dirty="0">
              <a:solidFill>
                <a:srgbClr val="808080"/>
              </a:solidFill>
              <a:latin typeface="+mn-lt"/>
              <a:cs typeface="+mn-cs"/>
            </a:endParaRPr>
          </a:p>
        </p:txBody>
      </p:sp>
      <p:sp>
        <p:nvSpPr>
          <p:cNvPr id="13" name="McK 3. Unit of measure" hidden="1"/>
          <p:cNvSpPr txBox="1">
            <a:spLocks noChangeArrowheads="1"/>
          </p:cNvSpPr>
          <p:nvPr>
            <p:custDataLst>
              <p:tags r:id="rId8"/>
            </p:custDataLst>
          </p:nvPr>
        </p:nvSpPr>
        <p:spPr bwMode="auto">
          <a:xfrm>
            <a:off x="219075" y="1001713"/>
            <a:ext cx="8523288" cy="246062"/>
          </a:xfrm>
          <a:prstGeom prst="rect">
            <a:avLst/>
          </a:prstGeom>
          <a:noFill/>
          <a:ln>
            <a:noFill/>
          </a:ln>
          <a:effectLst/>
          <a:ex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fr-FR" sz="1600" smtClean="0">
                <a:solidFill>
                  <a:srgbClr val="808080"/>
                </a:solidFill>
                <a:cs typeface="+mn-cs"/>
              </a:rPr>
              <a:t>Unit of measure</a:t>
            </a:r>
            <a:endParaRPr lang="fr-FR" sz="1600" dirty="0" smtClean="0">
              <a:solidFill>
                <a:srgbClr val="808080"/>
              </a:solidFill>
              <a:cs typeface="+mn-cs"/>
            </a:endParaRPr>
          </a:p>
        </p:txBody>
      </p:sp>
      <p:grpSp>
        <p:nvGrpSpPr>
          <p:cNvPr id="14" name="McK Slide Elements" hidden="1"/>
          <p:cNvGrpSpPr>
            <a:grpSpLocks/>
          </p:cNvGrpSpPr>
          <p:nvPr>
            <p:custDataLst>
              <p:tags r:id="rId9"/>
            </p:custDataLst>
          </p:nvPr>
        </p:nvGrpSpPr>
        <p:grpSpPr bwMode="auto">
          <a:xfrm>
            <a:off x="219075" y="6062663"/>
            <a:ext cx="8523288" cy="357187"/>
            <a:chOff x="75" y="3925"/>
            <a:chExt cx="5429" cy="225"/>
          </a:xfrm>
        </p:grpSpPr>
        <p:sp>
          <p:nvSpPr>
            <p:cNvPr id="15" name="McK 4. Footnote"/>
            <p:cNvSpPr txBox="1">
              <a:spLocks noChangeArrowheads="1"/>
            </p:cNvSpPr>
            <p:nvPr/>
          </p:nvSpPr>
          <p:spPr bwMode="auto">
            <a:xfrm>
              <a:off x="75" y="3925"/>
              <a:ext cx="5385" cy="97"/>
            </a:xfrm>
            <a:prstGeom prst="rect">
              <a:avLst/>
            </a:prstGeom>
            <a:noFill/>
            <a:ln>
              <a:noFill/>
            </a:ln>
            <a:effectLs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fr-FR" sz="1000" smtClean="0">
                  <a:latin typeface="+mn-lt"/>
                  <a:cs typeface="+mn-cs"/>
                </a:rPr>
                <a:t>1 Note de bas de page</a:t>
              </a:r>
              <a:endParaRPr lang="fr-FR" sz="1000" dirty="0" smtClean="0">
                <a:latin typeface="+mn-lt"/>
                <a:cs typeface="+mn-cs"/>
              </a:endParaRPr>
            </a:p>
          </p:txBody>
        </p:sp>
        <p:sp>
          <p:nvSpPr>
            <p:cNvPr id="16" name="McK 5. Source"/>
            <p:cNvSpPr>
              <a:spLocks noChangeArrowheads="1"/>
            </p:cNvSpPr>
            <p:nvPr/>
          </p:nvSpPr>
          <p:spPr bwMode="auto">
            <a:xfrm>
              <a:off x="75" y="4053"/>
              <a:ext cx="5429" cy="97"/>
            </a:xfrm>
            <a:prstGeom prst="rect">
              <a:avLst/>
            </a:prstGeom>
            <a:noFill/>
            <a:ln>
              <a:noFill/>
            </a:ln>
            <a:effectLst/>
            <a:extLst/>
          </p:spPr>
          <p:txBody>
            <a:bodyPr lIns="0" tIns="0" rIns="0" bIns="0" anchor="b">
              <a:spAutoFit/>
            </a:bodyPr>
            <a:lstStyle/>
            <a:p>
              <a:pPr marL="647700" indent="-647700" defTabSz="895350">
                <a:tabLst>
                  <a:tab pos="655638" algn="l"/>
                </a:tabLst>
                <a:defRPr/>
              </a:pPr>
              <a:r>
                <a:rPr lang="fr-FR" sz="1000">
                  <a:latin typeface="+mn-lt"/>
                  <a:cs typeface="+mn-cs"/>
                </a:rPr>
                <a:t>SOURCE : Nom de la source</a:t>
              </a:r>
              <a:endParaRPr lang="fr-FR" sz="1000" dirty="0">
                <a:latin typeface="+mn-lt"/>
                <a:cs typeface="+mn-cs"/>
              </a:endParaRPr>
            </a:p>
          </p:txBody>
        </p:sp>
      </p:grpSp>
      <p:grpSp>
        <p:nvGrpSpPr>
          <p:cNvPr id="17" name="ACET" hidden="1"/>
          <p:cNvGrpSpPr>
            <a:grpSpLocks/>
          </p:cNvGrpSpPr>
          <p:nvPr>
            <p:custDataLst>
              <p:tags r:id="rId10"/>
            </p:custDataLst>
          </p:nvPr>
        </p:nvGrpSpPr>
        <p:grpSpPr bwMode="auto">
          <a:xfrm>
            <a:off x="295275" y="1101725"/>
            <a:ext cx="4264025" cy="508000"/>
            <a:chOff x="915" y="710"/>
            <a:chExt cx="2686" cy="320"/>
          </a:xfrm>
        </p:grpSpPr>
        <p:cxnSp>
          <p:nvCxnSpPr>
            <p:cNvPr id="18" name="AutoShape 249"/>
            <p:cNvCxnSpPr>
              <a:cxnSpLocks noChangeShapeType="1"/>
              <a:stCxn id="17" idx="4"/>
              <a:endCxn id="17" idx="6"/>
            </p:cNvCxnSpPr>
            <p:nvPr/>
          </p:nvCxnSpPr>
          <p:spPr bwMode="auto">
            <a:xfrm>
              <a:off x="915" y="1030"/>
              <a:ext cx="2686"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9"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p:spPr>
          <p:txBody>
            <a:bodyPr lIns="0" tIns="0" rIns="0" bIns="18288" anchor="b">
              <a:spAutoFit/>
            </a:bodyPr>
            <a:lstStyle/>
            <a:p>
              <a:pPr>
                <a:defRPr/>
              </a:pPr>
              <a:r>
                <a:rPr lang="fr-FR" b="1">
                  <a:solidFill>
                    <a:schemeClr val="tx2"/>
                  </a:solidFill>
                  <a:cs typeface="+mn-cs"/>
                </a:rPr>
                <a:t>Title</a:t>
              </a:r>
            </a:p>
            <a:p>
              <a:pPr>
                <a:defRPr/>
              </a:pPr>
              <a:r>
                <a:rPr lang="fr-FR">
                  <a:solidFill>
                    <a:srgbClr val="808080"/>
                  </a:solidFill>
                  <a:cs typeface="+mn-cs"/>
                </a:rPr>
                <a:t>Unit of measure</a:t>
              </a:r>
              <a:endParaRPr lang="fr-FR" dirty="0">
                <a:solidFill>
                  <a:srgbClr val="808080"/>
                </a:solidFill>
                <a:cs typeface="+mn-cs"/>
              </a:endParaRPr>
            </a:p>
          </p:txBody>
        </p:sp>
      </p:grpSp>
      <p:grpSp>
        <p:nvGrpSpPr>
          <p:cNvPr id="20" name="LegendBoxes" hidden="1"/>
          <p:cNvGrpSpPr>
            <a:grpSpLocks/>
          </p:cNvGrpSpPr>
          <p:nvPr>
            <p:custDataLst>
              <p:tags r:id="rId11"/>
            </p:custDataLst>
          </p:nvPr>
        </p:nvGrpSpPr>
        <p:grpSpPr bwMode="auto">
          <a:xfrm>
            <a:off x="7978775" y="1057275"/>
            <a:ext cx="763588" cy="996950"/>
            <a:chOff x="4936" y="176"/>
            <a:chExt cx="481" cy="628"/>
          </a:xfrm>
        </p:grpSpPr>
        <p:sp>
          <p:nvSpPr>
            <p:cNvPr id="21" name="Legend1"/>
            <p:cNvSpPr>
              <a:spLocks noChangeArrowheads="1"/>
            </p:cNvSpPr>
            <p:nvPr/>
          </p:nvSpPr>
          <p:spPr bwMode="auto">
            <a:xfrm>
              <a:off x="5096" y="17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22" name="LegendRectangle1"/>
            <p:cNvSpPr>
              <a:spLocks noChangeArrowheads="1"/>
            </p:cNvSpPr>
            <p:nvPr/>
          </p:nvSpPr>
          <p:spPr bwMode="auto">
            <a:xfrm>
              <a:off x="4936" y="183"/>
              <a:ext cx="104" cy="101"/>
            </a:xfrm>
            <a:prstGeom prst="rect">
              <a:avLst/>
            </a:prstGeom>
            <a:solidFill>
              <a:schemeClr val="accent1"/>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23" name="Legend2"/>
            <p:cNvSpPr>
              <a:spLocks noChangeArrowheads="1"/>
            </p:cNvSpPr>
            <p:nvPr/>
          </p:nvSpPr>
          <p:spPr bwMode="auto">
            <a:xfrm>
              <a:off x="5096" y="34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24" name="LegendRectangle2"/>
            <p:cNvSpPr>
              <a:spLocks noChangeArrowheads="1"/>
            </p:cNvSpPr>
            <p:nvPr/>
          </p:nvSpPr>
          <p:spPr bwMode="auto">
            <a:xfrm>
              <a:off x="4936" y="353"/>
              <a:ext cx="104" cy="101"/>
            </a:xfrm>
            <a:prstGeom prst="rect">
              <a:avLst/>
            </a:prstGeom>
            <a:solidFill>
              <a:schemeClr val="accent2"/>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25" name="Legend3"/>
            <p:cNvSpPr>
              <a:spLocks noChangeArrowheads="1"/>
            </p:cNvSpPr>
            <p:nvPr/>
          </p:nvSpPr>
          <p:spPr bwMode="auto">
            <a:xfrm>
              <a:off x="5096" y="517"/>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26" name="LegendRectangle3"/>
            <p:cNvSpPr>
              <a:spLocks noChangeArrowheads="1"/>
            </p:cNvSpPr>
            <p:nvPr/>
          </p:nvSpPr>
          <p:spPr bwMode="auto">
            <a:xfrm>
              <a:off x="4936" y="524"/>
              <a:ext cx="104" cy="101"/>
            </a:xfrm>
            <a:prstGeom prst="rect">
              <a:avLst/>
            </a:prstGeom>
            <a:solidFill>
              <a:schemeClr val="hlink"/>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27" name="Legend4"/>
            <p:cNvSpPr>
              <a:spLocks noChangeArrowheads="1"/>
            </p:cNvSpPr>
            <p:nvPr/>
          </p:nvSpPr>
          <p:spPr bwMode="auto">
            <a:xfrm>
              <a:off x="5096" y="688"/>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28" name="LegendRectangle4"/>
            <p:cNvSpPr>
              <a:spLocks noChangeArrowheads="1"/>
            </p:cNvSpPr>
            <p:nvPr/>
          </p:nvSpPr>
          <p:spPr bwMode="auto">
            <a:xfrm>
              <a:off x="4936" y="695"/>
              <a:ext cx="104" cy="101"/>
            </a:xfrm>
            <a:prstGeom prst="rect">
              <a:avLst/>
            </a:prstGeom>
            <a:solidFill>
              <a:schemeClr val="folHlink"/>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grpSp>
      <p:grpSp>
        <p:nvGrpSpPr>
          <p:cNvPr id="29" name="LegendLines" hidden="1"/>
          <p:cNvGrpSpPr>
            <a:grpSpLocks/>
          </p:cNvGrpSpPr>
          <p:nvPr>
            <p:custDataLst>
              <p:tags r:id="rId12"/>
            </p:custDataLst>
          </p:nvPr>
        </p:nvGrpSpPr>
        <p:grpSpPr bwMode="auto">
          <a:xfrm>
            <a:off x="7670800" y="1057275"/>
            <a:ext cx="1071563" cy="730250"/>
            <a:chOff x="4750" y="176"/>
            <a:chExt cx="675" cy="460"/>
          </a:xfrm>
        </p:grpSpPr>
        <p:sp>
          <p:nvSpPr>
            <p:cNvPr id="30"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p:spPr>
          <p:txBody>
            <a:bodyPr/>
            <a:lstStyle/>
            <a:p>
              <a:pPr>
                <a:defRPr/>
              </a:pPr>
              <a:endParaRPr lang="fr-FR" sz="1200" dirty="0">
                <a:latin typeface="+mn-lt"/>
                <a:cs typeface="+mn-cs"/>
              </a:endParaRPr>
            </a:p>
          </p:txBody>
        </p:sp>
        <p:sp>
          <p:nvSpPr>
            <p:cNvPr id="31"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p:spPr>
          <p:txBody>
            <a:bodyPr/>
            <a:lstStyle/>
            <a:p>
              <a:pPr>
                <a:defRPr/>
              </a:pPr>
              <a:endParaRPr lang="fr-FR" sz="1200" dirty="0">
                <a:latin typeface="+mn-lt"/>
                <a:cs typeface="+mn-cs"/>
              </a:endParaRPr>
            </a:p>
          </p:txBody>
        </p:sp>
        <p:sp>
          <p:nvSpPr>
            <p:cNvPr id="32"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p:spPr>
          <p:txBody>
            <a:bodyPr/>
            <a:lstStyle/>
            <a:p>
              <a:pPr>
                <a:defRPr/>
              </a:pPr>
              <a:endParaRPr lang="fr-FR" sz="1200" dirty="0">
                <a:latin typeface="+mn-lt"/>
                <a:cs typeface="+mn-cs"/>
              </a:endParaRPr>
            </a:p>
          </p:txBody>
        </p:sp>
        <p:sp>
          <p:nvSpPr>
            <p:cNvPr id="33" name="Legend1"/>
            <p:cNvSpPr>
              <a:spLocks noChangeArrowheads="1"/>
            </p:cNvSpPr>
            <p:nvPr/>
          </p:nvSpPr>
          <p:spPr bwMode="auto">
            <a:xfrm>
              <a:off x="5104" y="17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34" name="Legend2"/>
            <p:cNvSpPr>
              <a:spLocks noChangeArrowheads="1"/>
            </p:cNvSpPr>
            <p:nvPr/>
          </p:nvSpPr>
          <p:spPr bwMode="auto">
            <a:xfrm>
              <a:off x="5104" y="344"/>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35" name="Legend3"/>
            <p:cNvSpPr>
              <a:spLocks noChangeArrowheads="1"/>
            </p:cNvSpPr>
            <p:nvPr/>
          </p:nvSpPr>
          <p:spPr bwMode="auto">
            <a:xfrm>
              <a:off x="5104" y="520"/>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grpSp>
      <p:grpSp>
        <p:nvGrpSpPr>
          <p:cNvPr id="36" name="McKSticker" hidden="1"/>
          <p:cNvGrpSpPr>
            <a:grpSpLocks/>
          </p:cNvGrpSpPr>
          <p:nvPr>
            <p:custDataLst>
              <p:tags r:id="rId13"/>
            </p:custDataLst>
          </p:nvPr>
        </p:nvGrpSpPr>
        <p:grpSpPr bwMode="auto">
          <a:xfrm>
            <a:off x="7673975" y="142875"/>
            <a:ext cx="1068388" cy="211138"/>
            <a:chOff x="7673880" y="285750"/>
            <a:chExt cx="1066895" cy="212366"/>
          </a:xfrm>
        </p:grpSpPr>
        <p:sp>
          <p:nvSpPr>
            <p:cNvPr id="37"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p:spPr>
          <p:txBody>
            <a:bodyPr wrap="none" lIns="27432" tIns="0" rIns="0" bIns="27432">
              <a:spAutoFit/>
            </a:bodyPr>
            <a:lstStyle/>
            <a:p>
              <a:pPr algn="r" defTabSz="895350">
                <a:buClr>
                  <a:schemeClr val="tx2"/>
                </a:buClr>
                <a:defRPr/>
              </a:pPr>
              <a:r>
                <a:rPr lang="fr-FR" sz="1200">
                  <a:solidFill>
                    <a:srgbClr val="808080"/>
                  </a:solidFill>
                  <a:latin typeface="+mn-lt"/>
                  <a:cs typeface="+mn-cs"/>
                </a:rPr>
                <a:t>PRELIMINARY</a:t>
              </a:r>
              <a:endParaRPr lang="fr-FR" sz="1200" dirty="0">
                <a:solidFill>
                  <a:srgbClr val="808080"/>
                </a:solidFill>
                <a:latin typeface="+mn-lt"/>
                <a:cs typeface="+mn-cs"/>
              </a:endParaRPr>
            </a:p>
          </p:txBody>
        </p:sp>
        <p:cxnSp>
          <p:nvCxnSpPr>
            <p:cNvPr id="38" name="AutoShape 31"/>
            <p:cNvCxnSpPr>
              <a:cxnSpLocks noChangeShapeType="1"/>
              <a:stCxn id="43" idx="2"/>
              <a:endCxn id="43"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39" name="AutoShape 32"/>
            <p:cNvCxnSpPr>
              <a:cxnSpLocks noChangeShapeType="1"/>
              <a:stCxn id="43" idx="4"/>
              <a:endCxn id="43"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40" name="McK Moon" hidden="1"/>
          <p:cNvGrpSpPr>
            <a:grpSpLocks noChangeAspect="1"/>
          </p:cNvGrpSpPr>
          <p:nvPr>
            <p:custDataLst>
              <p:tags r:id="rId14"/>
            </p:custDataLst>
          </p:nvPr>
        </p:nvGrpSpPr>
        <p:grpSpPr bwMode="auto">
          <a:xfrm>
            <a:off x="8413750" y="2681288"/>
            <a:ext cx="254000" cy="254000"/>
            <a:chOff x="1600" y="1600"/>
            <a:chExt cx="160" cy="160"/>
          </a:xfrm>
        </p:grpSpPr>
        <p:sp>
          <p:nvSpPr>
            <p:cNvPr id="41" name="Oval 90"/>
            <p:cNvSpPr>
              <a:spLocks noChangeAspect="1" noChangeArrowheads="1"/>
            </p:cNvSpPr>
            <p:nvPr>
              <p:custDataLst>
                <p:tags r:id="rId32"/>
              </p:custDataLst>
            </p:nvPr>
          </p:nvSpPr>
          <p:spPr bwMode="auto">
            <a:xfrm>
              <a:off x="1600" y="1600"/>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dirty="0">
                <a:cs typeface="+mn-cs"/>
              </a:endParaRPr>
            </a:p>
          </p:txBody>
        </p:sp>
        <p:sp>
          <p:nvSpPr>
            <p:cNvPr id="42" name="Arc 91"/>
            <p:cNvSpPr>
              <a:spLocks noChangeAspect="1"/>
            </p:cNvSpPr>
            <p:nvPr>
              <p:custDataLst>
                <p:tags r:id="rId33"/>
              </p:custDataLst>
            </p:nvPr>
          </p:nvSpPr>
          <p:spPr bwMode="auto">
            <a:xfrm>
              <a:off x="1600" y="1600"/>
              <a:ext cx="160" cy="160"/>
            </a:xfrm>
            <a:prstGeom prst="arc">
              <a:avLst/>
            </a:prstGeom>
            <a:solidFill>
              <a:schemeClr val="accent3"/>
            </a:solidFill>
            <a:ln w="9525">
              <a:solidFill>
                <a:schemeClr val="bg1"/>
              </a:solidFill>
              <a:round/>
              <a:headEnd/>
              <a:tailEnd/>
            </a:ln>
            <a:effectLst/>
            <a:extLst/>
          </p:spPr>
          <p:txBody>
            <a:bodyPr wrap="none" anchor="ctr"/>
            <a:lstStyle/>
            <a:p>
              <a:pPr>
                <a:defRPr/>
              </a:pPr>
              <a:endParaRPr lang="fr-FR" dirty="0">
                <a:cs typeface="+mn-cs"/>
              </a:endParaRPr>
            </a:p>
          </p:txBody>
        </p:sp>
      </p:grpSp>
      <p:grpSp>
        <p:nvGrpSpPr>
          <p:cNvPr id="43" name="LegendMoons" hidden="1"/>
          <p:cNvGrpSpPr>
            <a:grpSpLocks/>
          </p:cNvGrpSpPr>
          <p:nvPr>
            <p:custDataLst>
              <p:tags r:id="rId15"/>
            </p:custDataLst>
          </p:nvPr>
        </p:nvGrpSpPr>
        <p:grpSpPr bwMode="auto">
          <a:xfrm>
            <a:off x="7910513" y="1057275"/>
            <a:ext cx="831850" cy="1306513"/>
            <a:chOff x="6655594" y="273840"/>
            <a:chExt cx="830430" cy="1306516"/>
          </a:xfrm>
        </p:grpSpPr>
        <p:grpSp>
          <p:nvGrpSpPr>
            <p:cNvPr id="44" name="MoonLegend1"/>
            <p:cNvGrpSpPr>
              <a:grpSpLocks noChangeAspect="1"/>
            </p:cNvGrpSpPr>
            <p:nvPr>
              <p:custDataLst>
                <p:tags r:id="rId17"/>
              </p:custDataLst>
            </p:nvPr>
          </p:nvGrpSpPr>
          <p:grpSpPr bwMode="auto">
            <a:xfrm>
              <a:off x="6655594" y="273840"/>
              <a:ext cx="209550" cy="209551"/>
              <a:chOff x="4533" y="183"/>
              <a:chExt cx="144" cy="144"/>
            </a:xfrm>
          </p:grpSpPr>
          <p:sp>
            <p:nvSpPr>
              <p:cNvPr id="62" name="Oval 38"/>
              <p:cNvSpPr>
                <a:spLocks noChangeAspect="1" noChangeArrowheads="1"/>
              </p:cNvSpPr>
              <p:nvPr>
                <p:custDataLst>
                  <p:tags r:id="rId30"/>
                </p:custDataLst>
              </p:nvPr>
            </p:nvSpPr>
            <p:spPr bwMode="auto">
              <a:xfrm>
                <a:off x="4533" y="183"/>
                <a:ext cx="144" cy="144"/>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3" name="Arc 39"/>
              <p:cNvSpPr>
                <a:spLocks noChangeAspect="1"/>
              </p:cNvSpPr>
              <p:nvPr>
                <p:custDataLst>
                  <p:tags r:id="rId31"/>
                </p:custDataLst>
              </p:nvPr>
            </p:nvSpPr>
            <p:spPr bwMode="auto">
              <a:xfrm>
                <a:off x="4533" y="183"/>
                <a:ext cx="144" cy="144"/>
              </a:xfrm>
              <a:prstGeom prst="arc">
                <a:avLst>
                  <a:gd name="adj1" fmla="val 16200000"/>
                  <a:gd name="adj2" fmla="val 5400000"/>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45" name="MoonLegend2"/>
            <p:cNvGrpSpPr>
              <a:grpSpLocks noChangeAspect="1"/>
            </p:cNvGrpSpPr>
            <p:nvPr>
              <p:custDataLst>
                <p:tags r:id="rId18"/>
              </p:custDataLst>
            </p:nvPr>
          </p:nvGrpSpPr>
          <p:grpSpPr bwMode="auto">
            <a:xfrm>
              <a:off x="6655594" y="548081"/>
              <a:ext cx="209550" cy="209551"/>
              <a:chOff x="1694" y="2044"/>
              <a:chExt cx="160" cy="160"/>
            </a:xfrm>
          </p:grpSpPr>
          <p:sp>
            <p:nvSpPr>
              <p:cNvPr id="60" name="Oval 41"/>
              <p:cNvSpPr>
                <a:spLocks noChangeAspect="1" noChangeArrowheads="1"/>
              </p:cNvSpPr>
              <p:nvPr>
                <p:custDataLst>
                  <p:tags r:id="rId28"/>
                </p:custDataLst>
              </p:nvPr>
            </p:nvSpPr>
            <p:spPr bwMode="auto">
              <a:xfrm>
                <a:off x="1694" y="2044"/>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1" name="Arc 42"/>
              <p:cNvSpPr>
                <a:spLocks noChangeAspect="1"/>
              </p:cNvSpPr>
              <p:nvPr>
                <p:custDataLst>
                  <p:tags r:id="rId29"/>
                </p:custDataLst>
              </p:nvPr>
            </p:nvSpPr>
            <p:spPr bwMode="auto">
              <a:xfrm>
                <a:off x="1694" y="2044"/>
                <a:ext cx="160" cy="160"/>
              </a:xfrm>
              <a:prstGeom prst="arc">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46" name="MoonLegend4"/>
            <p:cNvGrpSpPr>
              <a:grpSpLocks noChangeAspect="1"/>
            </p:cNvGrpSpPr>
            <p:nvPr>
              <p:custDataLst>
                <p:tags r:id="rId19"/>
              </p:custDataLst>
            </p:nvPr>
          </p:nvGrpSpPr>
          <p:grpSpPr bwMode="auto">
            <a:xfrm>
              <a:off x="6655594" y="1096563"/>
              <a:ext cx="209550" cy="209551"/>
              <a:chOff x="4495" y="1198"/>
              <a:chExt cx="160" cy="160"/>
            </a:xfrm>
          </p:grpSpPr>
          <p:sp>
            <p:nvSpPr>
              <p:cNvPr id="58" name="Oval 47"/>
              <p:cNvSpPr>
                <a:spLocks noChangeAspect="1" noChangeArrowheads="1"/>
              </p:cNvSpPr>
              <p:nvPr>
                <p:custDataLst>
                  <p:tags r:id="rId26"/>
                </p:custDataLst>
              </p:nvPr>
            </p:nvSpPr>
            <p:spPr bwMode="auto">
              <a:xfrm>
                <a:off x="4495" y="1198"/>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59" name="Arc 48"/>
              <p:cNvSpPr>
                <a:spLocks noChangeAspect="1"/>
              </p:cNvSpPr>
              <p:nvPr>
                <p:custDataLst>
                  <p:tags r:id="rId27"/>
                </p:custDataLst>
              </p:nvPr>
            </p:nvSpPr>
            <p:spPr bwMode="auto">
              <a:xfrm>
                <a:off x="4495" y="1198"/>
                <a:ext cx="160" cy="160"/>
              </a:xfrm>
              <a:prstGeom prst="arc">
                <a:avLst>
                  <a:gd name="adj1" fmla="val 16200000"/>
                  <a:gd name="adj2" fmla="val 108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47" name="MoonLegend5"/>
            <p:cNvGrpSpPr>
              <a:grpSpLocks noChangeAspect="1"/>
            </p:cNvGrpSpPr>
            <p:nvPr>
              <p:custDataLst>
                <p:tags r:id="rId20"/>
              </p:custDataLst>
            </p:nvPr>
          </p:nvGrpSpPr>
          <p:grpSpPr bwMode="auto">
            <a:xfrm>
              <a:off x="6655594" y="1370805"/>
              <a:ext cx="209550" cy="209551"/>
              <a:chOff x="4495" y="1440"/>
              <a:chExt cx="160" cy="160"/>
            </a:xfrm>
          </p:grpSpPr>
          <p:sp>
            <p:nvSpPr>
              <p:cNvPr id="56" name="Oval 50"/>
              <p:cNvSpPr>
                <a:spLocks noChangeAspect="1" noChangeArrowheads="1"/>
              </p:cNvSpPr>
              <p:nvPr>
                <p:custDataLst>
                  <p:tags r:id="rId24"/>
                </p:custDataLst>
              </p:nvPr>
            </p:nvSpPr>
            <p:spPr bwMode="auto">
              <a:xfrm>
                <a:off x="4495" y="1440"/>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57" name="Oval 51"/>
              <p:cNvSpPr>
                <a:spLocks noChangeAspect="1" noChangeArrowheads="1"/>
              </p:cNvSpPr>
              <p:nvPr>
                <p:custDataLst>
                  <p:tags r:id="rId25"/>
                </p:custDataLst>
              </p:nvPr>
            </p:nvSpPr>
            <p:spPr bwMode="auto">
              <a:xfrm>
                <a:off x="4495" y="1440"/>
                <a:ext cx="160" cy="160"/>
              </a:xfrm>
              <a:prstGeom prst="arc">
                <a:avLst>
                  <a:gd name="adj1" fmla="val 16200000"/>
                  <a:gd name="adj2" fmla="val 162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sp>
          <p:nvSpPr>
            <p:cNvPr id="48" name="Legend1"/>
            <p:cNvSpPr>
              <a:spLocks noChangeArrowheads="1"/>
            </p:cNvSpPr>
            <p:nvPr/>
          </p:nvSpPr>
          <p:spPr bwMode="auto">
            <a:xfrm>
              <a:off x="6975722" y="286540"/>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49" name="Legend2"/>
            <p:cNvSpPr>
              <a:spLocks noChangeArrowheads="1"/>
            </p:cNvSpPr>
            <p:nvPr/>
          </p:nvSpPr>
          <p:spPr bwMode="auto">
            <a:xfrm>
              <a:off x="6975722" y="561179"/>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0" name="Legend3"/>
            <p:cNvSpPr>
              <a:spLocks noChangeArrowheads="1"/>
            </p:cNvSpPr>
            <p:nvPr/>
          </p:nvSpPr>
          <p:spPr bwMode="auto">
            <a:xfrm>
              <a:off x="6975722" y="835816"/>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1" name="Legend4"/>
            <p:cNvSpPr>
              <a:spLocks noChangeArrowheads="1"/>
            </p:cNvSpPr>
            <p:nvPr/>
          </p:nvSpPr>
          <p:spPr bwMode="auto">
            <a:xfrm>
              <a:off x="6975722" y="1107280"/>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2" name="Legend5"/>
            <p:cNvSpPr>
              <a:spLocks noChangeArrowheads="1"/>
            </p:cNvSpPr>
            <p:nvPr/>
          </p:nvSpPr>
          <p:spPr bwMode="auto">
            <a:xfrm>
              <a:off x="6975722" y="1383506"/>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grpSp>
          <p:nvGrpSpPr>
            <p:cNvPr id="53" name="MoonLegend3"/>
            <p:cNvGrpSpPr>
              <a:grpSpLocks noChangeAspect="1"/>
            </p:cNvGrpSpPr>
            <p:nvPr>
              <p:custDataLst>
                <p:tags r:id="rId21"/>
              </p:custDataLst>
            </p:nvPr>
          </p:nvGrpSpPr>
          <p:grpSpPr bwMode="auto">
            <a:xfrm>
              <a:off x="6655594" y="822322"/>
              <a:ext cx="209550" cy="209551"/>
              <a:chOff x="4495" y="1198"/>
              <a:chExt cx="160" cy="160"/>
            </a:xfrm>
          </p:grpSpPr>
          <p:sp>
            <p:nvSpPr>
              <p:cNvPr id="54" name="Oval 47"/>
              <p:cNvSpPr>
                <a:spLocks noChangeAspect="1" noChangeArrowheads="1"/>
              </p:cNvSpPr>
              <p:nvPr>
                <p:custDataLst>
                  <p:tags r:id="rId22"/>
                </p:custDataLst>
              </p:nvPr>
            </p:nvSpPr>
            <p:spPr bwMode="auto">
              <a:xfrm>
                <a:off x="4495" y="1197"/>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55" name="Arc 48"/>
              <p:cNvSpPr>
                <a:spLocks noChangeAspect="1"/>
              </p:cNvSpPr>
              <p:nvPr>
                <p:custDataLst>
                  <p:tags r:id="rId23"/>
                </p:custDataLst>
              </p:nvPr>
            </p:nvSpPr>
            <p:spPr bwMode="auto">
              <a:xfrm>
                <a:off x="4495" y="1197"/>
                <a:ext cx="160" cy="160"/>
              </a:xfrm>
              <a:prstGeom prst="arc">
                <a:avLst>
                  <a:gd name="adj1" fmla="val 16200000"/>
                  <a:gd name="adj2" fmla="val 54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sp>
        <p:nvSpPr>
          <p:cNvPr id="64" name="Slide Number"/>
          <p:cNvSpPr txBox="1">
            <a:spLocks/>
          </p:cNvSpPr>
          <p:nvPr>
            <p:custDataLst>
              <p:tags r:id="rId16"/>
            </p:custDataLst>
          </p:nvPr>
        </p:nvSpPr>
        <p:spPr bwMode="auto">
          <a:xfrm>
            <a:off x="8707438" y="6530975"/>
            <a:ext cx="228600" cy="152400"/>
          </a:xfrm>
          <a:prstGeom prst="rect">
            <a:avLst/>
          </a:prstGeom>
        </p:spPr>
        <p:txBody>
          <a:bodyPr wrap="none" lIns="0" tIns="0" rIns="0" bIns="0" anchor="ctr">
            <a:spAutoFit/>
          </a:bodyPr>
          <a:lstStyle>
            <a:defPPr>
              <a:defRPr lang="en-US"/>
            </a:defPPr>
            <a:lvl1pPr>
              <a:defRPr sz="1000" baseline="0">
                <a:latin typeface="+mn-lt"/>
              </a:defRPr>
            </a:lvl1pPr>
          </a:lstStyle>
          <a:p>
            <a:pPr algn="ctr">
              <a:defRPr/>
            </a:pPr>
            <a:fld id="{A1739E94-5202-449C-A20A-CBCAF66A1D94}" type="slidenum">
              <a:rPr lang="fr-FR" smtClean="0">
                <a:solidFill>
                  <a:srgbClr val="9C9D9F"/>
                </a:solidFill>
                <a:cs typeface="+mn-cs"/>
              </a:rPr>
              <a:pPr algn="ctr">
                <a:defRPr/>
              </a:pPr>
              <a:t>‹N°›</a:t>
            </a:fld>
            <a:endParaRPr lang="fr-FR" dirty="0">
              <a:solidFill>
                <a:srgbClr val="9C9D9F"/>
              </a:solidFill>
              <a:cs typeface="+mn-cs"/>
            </a:endParaRPr>
          </a:p>
        </p:txBody>
      </p:sp>
      <p:sp>
        <p:nvSpPr>
          <p:cNvPr id="65" name="TextBox 72"/>
          <p:cNvSpPr txBox="1"/>
          <p:nvPr/>
        </p:nvSpPr>
        <p:spPr>
          <a:xfrm>
            <a:off x="3070225" y="6561138"/>
            <a:ext cx="2470150" cy="122237"/>
          </a:xfrm>
          <a:prstGeom prst="rect">
            <a:avLst/>
          </a:prstGeom>
        </p:spPr>
        <p:txBody>
          <a:bodyPr wrap="none" lIns="0" tIns="0" rIns="0" bIns="0" anchor="ctr">
            <a:spAutoFit/>
          </a:bodyPr>
          <a:lstStyle>
            <a:defPPr>
              <a:defRPr lang="en-US"/>
            </a:defPPr>
            <a:lvl1pPr lvl="0" algn="ctr">
              <a:defRPr sz="1000" baseline="0">
                <a:solidFill>
                  <a:srgbClr val="9C9D9F"/>
                </a:solidFill>
                <a:latin typeface="+mn-lt"/>
              </a:defRPr>
            </a:lvl1pPr>
          </a:lstStyle>
          <a:p>
            <a:pPr>
              <a:defRPr/>
            </a:pPr>
            <a:r>
              <a:rPr lang="fr-FR" sz="800" i="1" smtClean="0">
                <a:cs typeface="+mn-cs"/>
              </a:rPr>
              <a:t>Document de travail n'engageant pas la Commission  </a:t>
            </a:r>
            <a:endParaRPr lang="fr-FR" sz="800" i="1" dirty="0">
              <a:cs typeface="+mn-cs"/>
            </a:endParaRPr>
          </a:p>
        </p:txBody>
      </p:sp>
      <p:sp>
        <p:nvSpPr>
          <p:cNvPr id="2" name="Titre 1"/>
          <p:cNvSpPr>
            <a:spLocks noGrp="1"/>
          </p:cNvSpPr>
          <p:nvPr>
            <p:ph type="title"/>
          </p:nvPr>
        </p:nvSpPr>
        <p:spPr>
          <a:xfrm>
            <a:off x="448073" y="683100"/>
            <a:ext cx="8065294" cy="292388"/>
          </a:xfrm>
          <a:prstGeom prst="rect">
            <a:avLst/>
          </a:prstGeom>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48072" y="1454471"/>
            <a:ext cx="3959524" cy="677108"/>
          </a:xfrm>
          <a:prstGeom prst="rect">
            <a:avLst/>
          </a:prstGeom>
        </p:spPr>
        <p:txBody>
          <a:bodyPr anchor="b"/>
          <a:lstStyle>
            <a:lvl1pPr marL="0" indent="0">
              <a:buNone/>
              <a:defRPr sz="2200" b="1"/>
            </a:lvl1pPr>
            <a:lvl2pPr marL="427711" indent="0">
              <a:buNone/>
              <a:defRPr sz="1900" b="1"/>
            </a:lvl2pPr>
            <a:lvl3pPr marL="855421" indent="0">
              <a:buNone/>
              <a:defRPr sz="1700" b="1"/>
            </a:lvl3pPr>
            <a:lvl4pPr marL="1283132" indent="0">
              <a:buNone/>
              <a:defRPr sz="1500" b="1"/>
            </a:lvl4pPr>
            <a:lvl5pPr marL="1710842" indent="0">
              <a:buNone/>
              <a:defRPr sz="1500" b="1"/>
            </a:lvl5pPr>
            <a:lvl6pPr marL="2138553" indent="0">
              <a:buNone/>
              <a:defRPr sz="1500" b="1"/>
            </a:lvl6pPr>
            <a:lvl7pPr marL="2566264" indent="0">
              <a:buNone/>
              <a:defRPr sz="1500" b="1"/>
            </a:lvl7pPr>
            <a:lvl8pPr marL="2993974" indent="0">
              <a:buNone/>
              <a:defRPr sz="1500" b="1"/>
            </a:lvl8pPr>
            <a:lvl9pPr marL="3421685" indent="0">
              <a:buNone/>
              <a:defRPr sz="15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48072" y="2131579"/>
            <a:ext cx="3959524" cy="1793568"/>
          </a:xfrm>
          <a:prstGeom prst="rect">
            <a:avLst/>
          </a:prstGeom>
        </p:spPr>
        <p:txBody>
          <a:bodyPr/>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552287" y="1454471"/>
            <a:ext cx="3961080" cy="677108"/>
          </a:xfrm>
          <a:prstGeom prst="rect">
            <a:avLst/>
          </a:prstGeom>
        </p:spPr>
        <p:txBody>
          <a:bodyPr anchor="b"/>
          <a:lstStyle>
            <a:lvl1pPr marL="0" indent="0">
              <a:buNone/>
              <a:defRPr sz="2200" b="1"/>
            </a:lvl1pPr>
            <a:lvl2pPr marL="427711" indent="0">
              <a:buNone/>
              <a:defRPr sz="1900" b="1"/>
            </a:lvl2pPr>
            <a:lvl3pPr marL="855421" indent="0">
              <a:buNone/>
              <a:defRPr sz="1700" b="1"/>
            </a:lvl3pPr>
            <a:lvl4pPr marL="1283132" indent="0">
              <a:buNone/>
              <a:defRPr sz="1500" b="1"/>
            </a:lvl4pPr>
            <a:lvl5pPr marL="1710842" indent="0">
              <a:buNone/>
              <a:defRPr sz="1500" b="1"/>
            </a:lvl5pPr>
            <a:lvl6pPr marL="2138553" indent="0">
              <a:buNone/>
              <a:defRPr sz="1500" b="1"/>
            </a:lvl6pPr>
            <a:lvl7pPr marL="2566264" indent="0">
              <a:buNone/>
              <a:defRPr sz="1500" b="1"/>
            </a:lvl7pPr>
            <a:lvl8pPr marL="2993974" indent="0">
              <a:buNone/>
              <a:defRPr sz="1500" b="1"/>
            </a:lvl8pPr>
            <a:lvl9pPr marL="3421685" indent="0">
              <a:buNone/>
              <a:defRPr sz="15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552287" y="2131579"/>
            <a:ext cx="3961080" cy="1793568"/>
          </a:xfrm>
          <a:prstGeom prst="rect">
            <a:avLst/>
          </a:prstGeom>
        </p:spPr>
        <p:txBody>
          <a:bodyPr/>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7" name="Espace réservé de la date 6"/>
          <p:cNvSpPr>
            <a:spLocks noGrp="1"/>
          </p:cNvSpPr>
          <p:nvPr>
            <p:ph type="dt" sz="half" idx="10"/>
          </p:nvPr>
        </p:nvSpPr>
        <p:spPr>
          <a:xfrm>
            <a:off x="447675" y="6229350"/>
            <a:ext cx="2090738" cy="358775"/>
          </a:xfrm>
          <a:prstGeom prst="rect">
            <a:avLst/>
          </a:prstGeom>
        </p:spPr>
        <p:txBody>
          <a:bodyPr lIns="85542" tIns="42771" rIns="85542" bIns="42771"/>
          <a:lstStyle>
            <a:lvl1pPr>
              <a:defRPr>
                <a:cs typeface="+mn-cs"/>
              </a:defRPr>
            </a:lvl1pPr>
          </a:lstStyle>
          <a:p>
            <a:pPr>
              <a:defRPr/>
            </a:pPr>
            <a:fld id="{E744CA1F-37B6-4679-BB43-B50AC7EC41DC}" type="datetime1">
              <a:rPr lang="fr-FR"/>
              <a:pPr>
                <a:defRPr/>
              </a:pPr>
              <a:t>20/01/2021</a:t>
            </a:fld>
            <a:endParaRPr lang="fr-FR"/>
          </a:p>
        </p:txBody>
      </p:sp>
      <p:sp>
        <p:nvSpPr>
          <p:cNvPr id="69" name="Espace réservé du numéro de diapositive 8"/>
          <p:cNvSpPr>
            <a:spLocks noGrp="1"/>
          </p:cNvSpPr>
          <p:nvPr>
            <p:ph type="sldNum" sz="quarter" idx="12"/>
          </p:nvPr>
        </p:nvSpPr>
        <p:spPr>
          <a:xfrm>
            <a:off x="6423025" y="6229350"/>
            <a:ext cx="2090738" cy="358775"/>
          </a:xfrm>
          <a:prstGeom prst="rect">
            <a:avLst/>
          </a:prstGeom>
        </p:spPr>
        <p:txBody>
          <a:bodyPr lIns="85542" tIns="42771" rIns="85542" bIns="42771"/>
          <a:lstStyle>
            <a:lvl1pPr>
              <a:defRPr>
                <a:cs typeface="+mn-cs"/>
              </a:defRPr>
            </a:lvl1pPr>
          </a:lstStyle>
          <a:p>
            <a:pPr>
              <a:defRPr/>
            </a:pPr>
            <a:fld id="{B73DAC10-2897-4047-993F-CF74BDEF162A}" type="slidenum">
              <a:rPr lang="fr-FR"/>
              <a:pPr>
                <a:defRPr/>
              </a:pPr>
              <a:t>‹N°›</a:t>
            </a:fld>
            <a:endParaRPr lang="fr-FR"/>
          </a:p>
        </p:txBody>
      </p:sp>
    </p:spTree>
    <p:extLst>
      <p:ext uri="{BB962C8B-B14F-4D97-AF65-F5344CB8AC3E}">
        <p14:creationId xmlns:p14="http://schemas.microsoft.com/office/powerpoint/2010/main" val="987767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9569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vmlDrawing" Target="../drawings/vmlDrawing1.vml"/><Relationship Id="rId13" Type="http://schemas.openxmlformats.org/officeDocument/2006/relationships/tags" Target="../tags/tag6.xml"/><Relationship Id="rId18" Type="http://schemas.openxmlformats.org/officeDocument/2006/relationships/tags" Target="../tags/tag11.xml"/><Relationship Id="rId26" Type="http://schemas.openxmlformats.org/officeDocument/2006/relationships/tags" Target="../tags/tag19.xml"/><Relationship Id="rId3" Type="http://schemas.openxmlformats.org/officeDocument/2006/relationships/slideLayout" Target="../slideLayouts/slideLayout3.xml"/><Relationship Id="rId21" Type="http://schemas.openxmlformats.org/officeDocument/2006/relationships/tags" Target="../tags/tag14.xml"/><Relationship Id="rId7" Type="http://schemas.openxmlformats.org/officeDocument/2006/relationships/theme" Target="../theme/theme1.xml"/><Relationship Id="rId12" Type="http://schemas.openxmlformats.org/officeDocument/2006/relationships/tags" Target="../tags/tag5.xml"/><Relationship Id="rId17" Type="http://schemas.openxmlformats.org/officeDocument/2006/relationships/tags" Target="../tags/tag10.xml"/><Relationship Id="rId25" Type="http://schemas.openxmlformats.org/officeDocument/2006/relationships/tags" Target="../tags/tag18.xml"/><Relationship Id="rId2" Type="http://schemas.openxmlformats.org/officeDocument/2006/relationships/slideLayout" Target="../slideLayouts/slideLayout2.xml"/><Relationship Id="rId16" Type="http://schemas.openxmlformats.org/officeDocument/2006/relationships/tags" Target="../tags/tag9.xml"/><Relationship Id="rId20" Type="http://schemas.openxmlformats.org/officeDocument/2006/relationships/tags" Target="../tags/tag13.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4.xml"/><Relationship Id="rId24" Type="http://schemas.openxmlformats.org/officeDocument/2006/relationships/tags" Target="../tags/tag17.xml"/><Relationship Id="rId5" Type="http://schemas.openxmlformats.org/officeDocument/2006/relationships/slideLayout" Target="../slideLayouts/slideLayout5.xml"/><Relationship Id="rId15" Type="http://schemas.openxmlformats.org/officeDocument/2006/relationships/tags" Target="../tags/tag8.xml"/><Relationship Id="rId23" Type="http://schemas.openxmlformats.org/officeDocument/2006/relationships/tags" Target="../tags/tag16.xml"/><Relationship Id="rId28" Type="http://schemas.openxmlformats.org/officeDocument/2006/relationships/oleObject" Target="../embeddings/oleObject1.bin"/><Relationship Id="rId10" Type="http://schemas.openxmlformats.org/officeDocument/2006/relationships/tags" Target="../tags/tag3.xml"/><Relationship Id="rId19" Type="http://schemas.openxmlformats.org/officeDocument/2006/relationships/tags" Target="../tags/tag12.xml"/><Relationship Id="rId4" Type="http://schemas.openxmlformats.org/officeDocument/2006/relationships/slideLayout" Target="../slideLayouts/slideLayout4.xml"/><Relationship Id="rId9" Type="http://schemas.openxmlformats.org/officeDocument/2006/relationships/tags" Target="../tags/tag2.xml"/><Relationship Id="rId14" Type="http://schemas.openxmlformats.org/officeDocument/2006/relationships/tags" Target="../tags/tag7.xml"/><Relationship Id="rId22" Type="http://schemas.openxmlformats.org/officeDocument/2006/relationships/tags" Target="../tags/tag15.xml"/><Relationship Id="rId27" Type="http://schemas.openxmlformats.org/officeDocument/2006/relationships/tags" Target="../tags/tag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31960" name="Object 216" hidden="1"/>
          <p:cNvGraphicFramePr>
            <a:graphicFrameLocks noChangeAspect="1"/>
          </p:cNvGraphicFramePr>
          <p:nvPr>
            <p:custDataLst>
              <p:tags r:id="rId9"/>
            </p:custDataLst>
            <p:extLst>
              <p:ext uri="{D42A27DB-BD31-4B8C-83A1-F6EECF244321}">
                <p14:modId xmlns:p14="http://schemas.microsoft.com/office/powerpoint/2010/main" val="69155948"/>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32140" name="think-cell Slide" r:id="rId28" imgW="360" imgH="360" progId="">
                  <p:embed/>
                </p:oleObj>
              </mc:Choice>
              <mc:Fallback>
                <p:oleObj name="think-cell Slide" r:id="rId28" imgW="360" imgH="360" progId="">
                  <p:embed/>
                  <p:pic>
                    <p:nvPicPr>
                      <p:cNvPr id="0" name="Picture 395"/>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
          <p:cNvSpPr>
            <a:spLocks noChangeArrowheads="1"/>
          </p:cNvSpPr>
          <p:nvPr/>
        </p:nvSpPr>
        <p:spPr bwMode="auto">
          <a:xfrm>
            <a:off x="130175" y="95250"/>
            <a:ext cx="8702675" cy="908050"/>
          </a:xfrm>
          <a:prstGeom prst="rect">
            <a:avLst/>
          </a:prstGeom>
          <a:solidFill>
            <a:srgbClr val="F3F3F3"/>
          </a:solidFill>
          <a:ln w="9525">
            <a:noFill/>
            <a:miter lim="800000"/>
            <a:headEnd/>
            <a:tailEnd/>
          </a:ln>
          <a:effectLst/>
        </p:spPr>
        <p:txBody>
          <a:bodyPr wrap="none" anchor="ctr"/>
          <a:lstStyle/>
          <a:p>
            <a:pPr fontAlgn="auto">
              <a:spcBef>
                <a:spcPts val="0"/>
              </a:spcBef>
              <a:spcAft>
                <a:spcPts val="0"/>
              </a:spcAft>
              <a:defRPr/>
            </a:pPr>
            <a:endParaRPr lang="fr-FR" sz="1800" kern="0" dirty="0">
              <a:solidFill>
                <a:sysClr val="windowText" lastClr="000000"/>
              </a:solidFill>
              <a:cs typeface="Arial"/>
            </a:endParaRPr>
          </a:p>
        </p:txBody>
      </p:sp>
      <p:sp>
        <p:nvSpPr>
          <p:cNvPr id="1033" name="doc id"/>
          <p:cNvSpPr>
            <a:spLocks noChangeArrowheads="1"/>
          </p:cNvSpPr>
          <p:nvPr/>
        </p:nvSpPr>
        <p:spPr bwMode="auto">
          <a:xfrm>
            <a:off x="8085138" y="4763"/>
            <a:ext cx="657225" cy="87312"/>
          </a:xfrm>
          <a:prstGeom prst="rect">
            <a:avLst/>
          </a:prstGeom>
          <a:noFill/>
          <a:ln>
            <a:noFill/>
          </a:ln>
          <a:effectLst/>
          <a:extLst/>
        </p:spPr>
        <p:txBody>
          <a:bodyPr wrap="none" lIns="0" tIns="0" rIns="0" bIns="0"/>
          <a:lstStyle/>
          <a:p>
            <a:pPr algn="r" defTabSz="895350">
              <a:defRPr/>
            </a:pPr>
            <a:endParaRPr lang="fr-FR" sz="600" dirty="0">
              <a:solidFill>
                <a:srgbClr val="000000"/>
              </a:solidFill>
              <a:cs typeface="+mn-cs"/>
            </a:endParaRPr>
          </a:p>
        </p:txBody>
      </p:sp>
      <p:sp>
        <p:nvSpPr>
          <p:cNvPr id="1034" name="Working Draft" hidden="1"/>
          <p:cNvSpPr txBox="1">
            <a:spLocks noChangeArrowheads="1"/>
          </p:cNvSpPr>
          <p:nvPr/>
        </p:nvSpPr>
        <p:spPr bwMode="auto">
          <a:xfrm rot="5400000">
            <a:off x="7909719" y="2636044"/>
            <a:ext cx="1963737" cy="92075"/>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cs typeface="+mn-cs"/>
              </a:rPr>
              <a:t>Last Modified 28/03/2014 23:10 Romance Standard Time</a:t>
            </a:r>
            <a:endParaRPr lang="fr-FR" dirty="0" smtClean="0">
              <a:cs typeface="+mn-cs"/>
            </a:endParaRPr>
          </a:p>
        </p:txBody>
      </p:sp>
      <p:sp>
        <p:nvSpPr>
          <p:cNvPr id="1035" name="Printed" hidden="1"/>
          <p:cNvSpPr txBox="1">
            <a:spLocks noChangeArrowheads="1"/>
          </p:cNvSpPr>
          <p:nvPr/>
        </p:nvSpPr>
        <p:spPr bwMode="auto">
          <a:xfrm rot="5400000">
            <a:off x="8016875" y="4810125"/>
            <a:ext cx="1749425" cy="92075"/>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smtClean="0">
                <a:cs typeface="+mn-cs"/>
              </a:rPr>
              <a:t>Printed 28/03/2014 19:26 Romance Standard Time</a:t>
            </a:r>
            <a:endParaRPr lang="fr-FR" dirty="0" smtClean="0">
              <a:cs typeface="+mn-cs"/>
            </a:endParaRPr>
          </a:p>
        </p:txBody>
      </p:sp>
      <p:sp>
        <p:nvSpPr>
          <p:cNvPr id="31966" name="Textbox"/>
          <p:cNvSpPr>
            <a:spLocks noGrp="1" noChangeArrowheads="1"/>
          </p:cNvSpPr>
          <p:nvPr>
            <p:ph type="body" idx="1"/>
          </p:nvPr>
        </p:nvSpPr>
        <p:spPr bwMode="auto">
          <a:xfrm>
            <a:off x="295275" y="1747838"/>
            <a:ext cx="43021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fr-FR" altLang="fr-FR" smtClean="0"/>
              <a:t>Text</a:t>
            </a:r>
          </a:p>
        </p:txBody>
      </p:sp>
      <p:sp>
        <p:nvSpPr>
          <p:cNvPr id="31967" name="Title Placeholder 2"/>
          <p:cNvSpPr>
            <a:spLocks noGrp="1" noChangeArrowheads="1"/>
          </p:cNvSpPr>
          <p:nvPr>
            <p:ph type="title"/>
          </p:nvPr>
        </p:nvSpPr>
        <p:spPr bwMode="auto">
          <a:xfrm>
            <a:off x="219075" y="403225"/>
            <a:ext cx="8523288"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lvl="0"/>
            <a:r>
              <a:rPr lang="fr-FR" altLang="fr-FR" smtClean="0"/>
              <a:t>Click to edit Master title style</a:t>
            </a:r>
          </a:p>
        </p:txBody>
      </p:sp>
      <p:sp>
        <p:nvSpPr>
          <p:cNvPr id="10" name="McK 1. On-page tracker" hidden="1"/>
          <p:cNvSpPr>
            <a:spLocks noChangeArrowheads="1"/>
          </p:cNvSpPr>
          <p:nvPr/>
        </p:nvSpPr>
        <p:spPr bwMode="auto">
          <a:xfrm>
            <a:off x="219075" y="111125"/>
            <a:ext cx="735013" cy="184150"/>
          </a:xfrm>
          <a:prstGeom prst="rect">
            <a:avLst/>
          </a:prstGeom>
          <a:noFill/>
          <a:ln>
            <a:noFill/>
          </a:ln>
          <a:effectLst/>
          <a:extLst/>
        </p:spPr>
        <p:txBody>
          <a:bodyPr wrap="none" lIns="0" tIns="0" rIns="0" bIns="0">
            <a:spAutoFit/>
          </a:bodyPr>
          <a:lstStyle/>
          <a:p>
            <a:pPr>
              <a:defRPr/>
            </a:pPr>
            <a:r>
              <a:rPr lang="fr-FR" sz="1200">
                <a:solidFill>
                  <a:srgbClr val="808080"/>
                </a:solidFill>
                <a:latin typeface="+mn-lt"/>
                <a:cs typeface="+mn-cs"/>
              </a:rPr>
              <a:t>TRACKER</a:t>
            </a:r>
            <a:endParaRPr lang="fr-FR" sz="1200" dirty="0">
              <a:solidFill>
                <a:srgbClr val="808080"/>
              </a:solidFill>
              <a:latin typeface="+mn-lt"/>
              <a:cs typeface="+mn-cs"/>
            </a:endParaRPr>
          </a:p>
        </p:txBody>
      </p:sp>
      <p:sp>
        <p:nvSpPr>
          <p:cNvPr id="11" name="McK 3. Unit of measure" hidden="1"/>
          <p:cNvSpPr txBox="1">
            <a:spLocks noChangeArrowheads="1"/>
          </p:cNvSpPr>
          <p:nvPr/>
        </p:nvSpPr>
        <p:spPr bwMode="auto">
          <a:xfrm>
            <a:off x="219075" y="1001713"/>
            <a:ext cx="8523288" cy="246062"/>
          </a:xfrm>
          <a:prstGeom prst="rect">
            <a:avLst/>
          </a:prstGeom>
          <a:noFill/>
          <a:ln>
            <a:noFill/>
          </a:ln>
          <a:effectLst/>
          <a:ex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fr-FR" sz="1600" smtClean="0">
                <a:solidFill>
                  <a:srgbClr val="808080"/>
                </a:solidFill>
                <a:cs typeface="+mn-cs"/>
              </a:rPr>
              <a:t>Unit of measure</a:t>
            </a:r>
            <a:endParaRPr lang="fr-FR" sz="1600" dirty="0" smtClean="0">
              <a:solidFill>
                <a:srgbClr val="808080"/>
              </a:solidFill>
              <a:cs typeface="+mn-cs"/>
            </a:endParaRPr>
          </a:p>
        </p:txBody>
      </p:sp>
      <p:grpSp>
        <p:nvGrpSpPr>
          <p:cNvPr id="31970" name="McK Slide Elements" hidden="1"/>
          <p:cNvGrpSpPr>
            <a:grpSpLocks/>
          </p:cNvGrpSpPr>
          <p:nvPr/>
        </p:nvGrpSpPr>
        <p:grpSpPr bwMode="auto">
          <a:xfrm>
            <a:off x="219075" y="6062663"/>
            <a:ext cx="8523288" cy="357187"/>
            <a:chOff x="75" y="3925"/>
            <a:chExt cx="5429" cy="225"/>
          </a:xfrm>
        </p:grpSpPr>
        <p:sp>
          <p:nvSpPr>
            <p:cNvPr id="13" name="McK 4. Footnote"/>
            <p:cNvSpPr txBox="1">
              <a:spLocks noChangeArrowheads="1"/>
            </p:cNvSpPr>
            <p:nvPr/>
          </p:nvSpPr>
          <p:spPr bwMode="auto">
            <a:xfrm>
              <a:off x="75" y="3925"/>
              <a:ext cx="5385" cy="97"/>
            </a:xfrm>
            <a:prstGeom prst="rect">
              <a:avLst/>
            </a:prstGeom>
            <a:noFill/>
            <a:ln>
              <a:noFill/>
            </a:ln>
            <a:effectLs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fr-FR" sz="1000" smtClean="0">
                  <a:latin typeface="+mn-lt"/>
                  <a:cs typeface="+mn-cs"/>
                </a:rPr>
                <a:t>1 Note de bas de page</a:t>
              </a:r>
              <a:endParaRPr lang="fr-FR" sz="1000" dirty="0" smtClean="0">
                <a:latin typeface="+mn-lt"/>
                <a:cs typeface="+mn-cs"/>
              </a:endParaRPr>
            </a:p>
          </p:txBody>
        </p:sp>
        <p:sp>
          <p:nvSpPr>
            <p:cNvPr id="14" name="McK 5. Source"/>
            <p:cNvSpPr>
              <a:spLocks noChangeArrowheads="1"/>
            </p:cNvSpPr>
            <p:nvPr/>
          </p:nvSpPr>
          <p:spPr bwMode="auto">
            <a:xfrm>
              <a:off x="75" y="4053"/>
              <a:ext cx="5429" cy="97"/>
            </a:xfrm>
            <a:prstGeom prst="rect">
              <a:avLst/>
            </a:prstGeom>
            <a:noFill/>
            <a:ln>
              <a:noFill/>
            </a:ln>
            <a:effectLst/>
            <a:extLst/>
          </p:spPr>
          <p:txBody>
            <a:bodyPr lIns="0" tIns="0" rIns="0" bIns="0" anchor="b">
              <a:spAutoFit/>
            </a:bodyPr>
            <a:lstStyle/>
            <a:p>
              <a:pPr marL="647700" indent="-647700" defTabSz="895350">
                <a:tabLst>
                  <a:tab pos="655638" algn="l"/>
                </a:tabLst>
                <a:defRPr/>
              </a:pPr>
              <a:r>
                <a:rPr lang="fr-FR" sz="1000">
                  <a:latin typeface="+mn-lt"/>
                  <a:cs typeface="+mn-cs"/>
                </a:rPr>
                <a:t>SOURCE : Nom de la source</a:t>
              </a:r>
              <a:endParaRPr lang="fr-FR" sz="1000" dirty="0">
                <a:latin typeface="+mn-lt"/>
                <a:cs typeface="+mn-cs"/>
              </a:endParaRPr>
            </a:p>
          </p:txBody>
        </p:sp>
      </p:grpSp>
      <p:grpSp>
        <p:nvGrpSpPr>
          <p:cNvPr id="31971" name="ACET" hidden="1"/>
          <p:cNvGrpSpPr>
            <a:grpSpLocks/>
          </p:cNvGrpSpPr>
          <p:nvPr/>
        </p:nvGrpSpPr>
        <p:grpSpPr bwMode="auto">
          <a:xfrm>
            <a:off x="295275" y="1101725"/>
            <a:ext cx="4264025" cy="508000"/>
            <a:chOff x="915" y="710"/>
            <a:chExt cx="2686" cy="320"/>
          </a:xfrm>
        </p:grpSpPr>
        <p:cxnSp>
          <p:nvCxnSpPr>
            <p:cNvPr id="32019" name="AutoShape 249"/>
            <p:cNvCxnSpPr>
              <a:cxnSpLocks noChangeShapeType="1"/>
              <a:stCxn id="17" idx="4"/>
              <a:endCxn id="17" idx="6"/>
            </p:cNvCxnSpPr>
            <p:nvPr/>
          </p:nvCxnSpPr>
          <p:spPr bwMode="auto">
            <a:xfrm>
              <a:off x="915" y="1030"/>
              <a:ext cx="2686"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p:spPr>
          <p:txBody>
            <a:bodyPr lIns="0" tIns="0" rIns="0" bIns="18288" anchor="b">
              <a:spAutoFit/>
            </a:bodyPr>
            <a:lstStyle/>
            <a:p>
              <a:pPr>
                <a:defRPr/>
              </a:pPr>
              <a:r>
                <a:rPr lang="fr-FR" b="1">
                  <a:solidFill>
                    <a:schemeClr val="tx2"/>
                  </a:solidFill>
                  <a:cs typeface="+mn-cs"/>
                </a:rPr>
                <a:t>Title</a:t>
              </a:r>
            </a:p>
            <a:p>
              <a:pPr>
                <a:defRPr/>
              </a:pPr>
              <a:r>
                <a:rPr lang="fr-FR">
                  <a:solidFill>
                    <a:srgbClr val="808080"/>
                  </a:solidFill>
                  <a:cs typeface="+mn-cs"/>
                </a:rPr>
                <a:t>Unit of measure</a:t>
              </a:r>
              <a:endParaRPr lang="fr-FR" dirty="0">
                <a:solidFill>
                  <a:srgbClr val="808080"/>
                </a:solidFill>
                <a:cs typeface="+mn-cs"/>
              </a:endParaRPr>
            </a:p>
          </p:txBody>
        </p:sp>
      </p:grpSp>
      <p:grpSp>
        <p:nvGrpSpPr>
          <p:cNvPr id="31972" name="LegendBoxes" hidden="1"/>
          <p:cNvGrpSpPr>
            <a:grpSpLocks/>
          </p:cNvGrpSpPr>
          <p:nvPr/>
        </p:nvGrpSpPr>
        <p:grpSpPr bwMode="auto">
          <a:xfrm>
            <a:off x="7978775" y="1057275"/>
            <a:ext cx="763588" cy="996950"/>
            <a:chOff x="4936" y="176"/>
            <a:chExt cx="481" cy="628"/>
          </a:xfrm>
        </p:grpSpPr>
        <p:sp>
          <p:nvSpPr>
            <p:cNvPr id="27" name="Legend1"/>
            <p:cNvSpPr>
              <a:spLocks noChangeArrowheads="1"/>
            </p:cNvSpPr>
            <p:nvPr/>
          </p:nvSpPr>
          <p:spPr bwMode="auto">
            <a:xfrm>
              <a:off x="5096" y="17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28" name="LegendRectangle1"/>
            <p:cNvSpPr>
              <a:spLocks noChangeArrowheads="1"/>
            </p:cNvSpPr>
            <p:nvPr/>
          </p:nvSpPr>
          <p:spPr bwMode="auto">
            <a:xfrm>
              <a:off x="4936" y="183"/>
              <a:ext cx="104" cy="101"/>
            </a:xfrm>
            <a:prstGeom prst="rect">
              <a:avLst/>
            </a:prstGeom>
            <a:solidFill>
              <a:schemeClr val="accent1"/>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29" name="Legend2"/>
            <p:cNvSpPr>
              <a:spLocks noChangeArrowheads="1"/>
            </p:cNvSpPr>
            <p:nvPr/>
          </p:nvSpPr>
          <p:spPr bwMode="auto">
            <a:xfrm>
              <a:off x="5096" y="34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30" name="LegendRectangle2"/>
            <p:cNvSpPr>
              <a:spLocks noChangeArrowheads="1"/>
            </p:cNvSpPr>
            <p:nvPr/>
          </p:nvSpPr>
          <p:spPr bwMode="auto">
            <a:xfrm>
              <a:off x="4936" y="353"/>
              <a:ext cx="104" cy="101"/>
            </a:xfrm>
            <a:prstGeom prst="rect">
              <a:avLst/>
            </a:prstGeom>
            <a:solidFill>
              <a:schemeClr val="accent2"/>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31" name="Legend3"/>
            <p:cNvSpPr>
              <a:spLocks noChangeArrowheads="1"/>
            </p:cNvSpPr>
            <p:nvPr/>
          </p:nvSpPr>
          <p:spPr bwMode="auto">
            <a:xfrm>
              <a:off x="5096" y="517"/>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32" name="LegendRectangle3"/>
            <p:cNvSpPr>
              <a:spLocks noChangeArrowheads="1"/>
            </p:cNvSpPr>
            <p:nvPr/>
          </p:nvSpPr>
          <p:spPr bwMode="auto">
            <a:xfrm>
              <a:off x="4936" y="524"/>
              <a:ext cx="104" cy="101"/>
            </a:xfrm>
            <a:prstGeom prst="rect">
              <a:avLst/>
            </a:prstGeom>
            <a:solidFill>
              <a:schemeClr val="hlink"/>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sp>
          <p:nvSpPr>
            <p:cNvPr id="33" name="Legend4"/>
            <p:cNvSpPr>
              <a:spLocks noChangeArrowheads="1"/>
            </p:cNvSpPr>
            <p:nvPr/>
          </p:nvSpPr>
          <p:spPr bwMode="auto">
            <a:xfrm>
              <a:off x="5096" y="688"/>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34" name="LegendRectangle4"/>
            <p:cNvSpPr>
              <a:spLocks noChangeArrowheads="1"/>
            </p:cNvSpPr>
            <p:nvPr/>
          </p:nvSpPr>
          <p:spPr bwMode="auto">
            <a:xfrm>
              <a:off x="4936" y="695"/>
              <a:ext cx="104" cy="101"/>
            </a:xfrm>
            <a:prstGeom prst="rect">
              <a:avLst/>
            </a:prstGeom>
            <a:solidFill>
              <a:schemeClr val="folHlink"/>
            </a:solidFill>
            <a:ln w="9525">
              <a:solidFill>
                <a:schemeClr val="bg1"/>
              </a:solidFill>
              <a:miter lim="800000"/>
              <a:headEnd/>
              <a:tailEnd/>
            </a:ln>
            <a:effectLst/>
            <a:extLst/>
          </p:spPr>
          <p:txBody>
            <a:bodyPr wrap="none" anchor="ctr"/>
            <a:lstStyle/>
            <a:p>
              <a:pPr>
                <a:defRPr/>
              </a:pPr>
              <a:endParaRPr lang="fr-FR" dirty="0">
                <a:latin typeface="+mn-lt"/>
                <a:cs typeface="+mn-cs"/>
              </a:endParaRPr>
            </a:p>
          </p:txBody>
        </p:sp>
      </p:grpSp>
      <p:grpSp>
        <p:nvGrpSpPr>
          <p:cNvPr id="31973" name="LegendLines" hidden="1"/>
          <p:cNvGrpSpPr>
            <a:grpSpLocks/>
          </p:cNvGrpSpPr>
          <p:nvPr/>
        </p:nvGrpSpPr>
        <p:grpSpPr bwMode="auto">
          <a:xfrm>
            <a:off x="7670800" y="1057275"/>
            <a:ext cx="1071563" cy="730250"/>
            <a:chOff x="4750" y="176"/>
            <a:chExt cx="675" cy="460"/>
          </a:xfrm>
        </p:grpSpPr>
        <p:sp>
          <p:nvSpPr>
            <p:cNvPr id="36"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p:spPr>
          <p:txBody>
            <a:bodyPr/>
            <a:lstStyle/>
            <a:p>
              <a:pPr>
                <a:defRPr/>
              </a:pPr>
              <a:endParaRPr lang="fr-FR" sz="1200" dirty="0">
                <a:latin typeface="+mn-lt"/>
                <a:cs typeface="+mn-cs"/>
              </a:endParaRPr>
            </a:p>
          </p:txBody>
        </p:sp>
        <p:sp>
          <p:nvSpPr>
            <p:cNvPr id="37"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p:spPr>
          <p:txBody>
            <a:bodyPr/>
            <a:lstStyle/>
            <a:p>
              <a:pPr>
                <a:defRPr/>
              </a:pPr>
              <a:endParaRPr lang="fr-FR" sz="1200" dirty="0">
                <a:latin typeface="+mn-lt"/>
                <a:cs typeface="+mn-cs"/>
              </a:endParaRPr>
            </a:p>
          </p:txBody>
        </p:sp>
        <p:sp>
          <p:nvSpPr>
            <p:cNvPr id="38"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p:spPr>
          <p:txBody>
            <a:bodyPr/>
            <a:lstStyle/>
            <a:p>
              <a:pPr>
                <a:defRPr/>
              </a:pPr>
              <a:endParaRPr lang="fr-FR" sz="1200" dirty="0">
                <a:latin typeface="+mn-lt"/>
                <a:cs typeface="+mn-cs"/>
              </a:endParaRPr>
            </a:p>
          </p:txBody>
        </p:sp>
        <p:sp>
          <p:nvSpPr>
            <p:cNvPr id="39" name="Legend1"/>
            <p:cNvSpPr>
              <a:spLocks noChangeArrowheads="1"/>
            </p:cNvSpPr>
            <p:nvPr/>
          </p:nvSpPr>
          <p:spPr bwMode="auto">
            <a:xfrm>
              <a:off x="5104" y="176"/>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40" name="Legend2"/>
            <p:cNvSpPr>
              <a:spLocks noChangeArrowheads="1"/>
            </p:cNvSpPr>
            <p:nvPr/>
          </p:nvSpPr>
          <p:spPr bwMode="auto">
            <a:xfrm>
              <a:off x="5104" y="344"/>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41" name="Legend3"/>
            <p:cNvSpPr>
              <a:spLocks noChangeArrowheads="1"/>
            </p:cNvSpPr>
            <p:nvPr/>
          </p:nvSpPr>
          <p:spPr bwMode="auto">
            <a:xfrm>
              <a:off x="5104" y="520"/>
              <a:ext cx="321" cy="116"/>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grpSp>
      <p:grpSp>
        <p:nvGrpSpPr>
          <p:cNvPr id="31974" name="McKSticker" hidden="1"/>
          <p:cNvGrpSpPr>
            <a:grpSpLocks/>
          </p:cNvGrpSpPr>
          <p:nvPr/>
        </p:nvGrpSpPr>
        <p:grpSpPr bwMode="auto">
          <a:xfrm>
            <a:off x="7673975" y="142875"/>
            <a:ext cx="1068388" cy="211138"/>
            <a:chOff x="7673880" y="285750"/>
            <a:chExt cx="1066895" cy="212366"/>
          </a:xfrm>
        </p:grpSpPr>
        <p:sp>
          <p:nvSpPr>
            <p:cNvPr id="43"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p:spPr>
          <p:txBody>
            <a:bodyPr wrap="none" lIns="27432" tIns="0" rIns="0" bIns="27432">
              <a:spAutoFit/>
            </a:bodyPr>
            <a:lstStyle/>
            <a:p>
              <a:pPr algn="r" defTabSz="895350">
                <a:buClr>
                  <a:schemeClr val="tx2"/>
                </a:buClr>
                <a:defRPr/>
              </a:pPr>
              <a:r>
                <a:rPr lang="fr-FR" sz="1200">
                  <a:solidFill>
                    <a:srgbClr val="808080"/>
                  </a:solidFill>
                  <a:latin typeface="+mn-lt"/>
                  <a:cs typeface="+mn-cs"/>
                </a:rPr>
                <a:t>PRELIMINARY</a:t>
              </a:r>
              <a:endParaRPr lang="fr-FR" sz="1200" dirty="0">
                <a:solidFill>
                  <a:srgbClr val="808080"/>
                </a:solidFill>
                <a:latin typeface="+mn-lt"/>
                <a:cs typeface="+mn-cs"/>
              </a:endParaRPr>
            </a:p>
          </p:txBody>
        </p:sp>
        <p:cxnSp>
          <p:nvCxnSpPr>
            <p:cNvPr id="32003" name="AutoShape 31"/>
            <p:cNvCxnSpPr>
              <a:cxnSpLocks noChangeShapeType="1"/>
              <a:stCxn id="43" idx="2"/>
              <a:endCxn id="43"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32004" name="AutoShape 32"/>
            <p:cNvCxnSpPr>
              <a:cxnSpLocks noChangeShapeType="1"/>
              <a:stCxn id="43" idx="4"/>
              <a:endCxn id="43"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31975" name="McK Moon" hidden="1"/>
          <p:cNvGrpSpPr>
            <a:grpSpLocks noChangeAspect="1"/>
          </p:cNvGrpSpPr>
          <p:nvPr>
            <p:custDataLst>
              <p:tags r:id="rId10"/>
            </p:custDataLst>
          </p:nvPr>
        </p:nvGrpSpPr>
        <p:grpSpPr bwMode="auto">
          <a:xfrm>
            <a:off x="8413750" y="2681288"/>
            <a:ext cx="254000" cy="254000"/>
            <a:chOff x="1600" y="1600"/>
            <a:chExt cx="160" cy="160"/>
          </a:xfrm>
        </p:grpSpPr>
        <p:sp>
          <p:nvSpPr>
            <p:cNvPr id="68" name="Oval 90"/>
            <p:cNvSpPr>
              <a:spLocks noChangeAspect="1" noChangeArrowheads="1"/>
            </p:cNvSpPr>
            <p:nvPr>
              <p:custDataLst>
                <p:tags r:id="rId26"/>
              </p:custDataLst>
            </p:nvPr>
          </p:nvSpPr>
          <p:spPr bwMode="auto">
            <a:xfrm>
              <a:off x="1600" y="1600"/>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dirty="0">
                <a:cs typeface="+mn-cs"/>
              </a:endParaRPr>
            </a:p>
          </p:txBody>
        </p:sp>
        <p:sp>
          <p:nvSpPr>
            <p:cNvPr id="69" name="Arc 91"/>
            <p:cNvSpPr>
              <a:spLocks noChangeAspect="1"/>
            </p:cNvSpPr>
            <p:nvPr>
              <p:custDataLst>
                <p:tags r:id="rId27"/>
              </p:custDataLst>
            </p:nvPr>
          </p:nvSpPr>
          <p:spPr bwMode="auto">
            <a:xfrm>
              <a:off x="1600" y="1600"/>
              <a:ext cx="160" cy="160"/>
            </a:xfrm>
            <a:prstGeom prst="arc">
              <a:avLst/>
            </a:prstGeom>
            <a:solidFill>
              <a:schemeClr val="accent3"/>
            </a:solidFill>
            <a:ln w="9525">
              <a:solidFill>
                <a:schemeClr val="bg1"/>
              </a:solidFill>
              <a:round/>
              <a:headEnd/>
              <a:tailEnd/>
            </a:ln>
            <a:effectLst/>
            <a:extLst/>
          </p:spPr>
          <p:txBody>
            <a:bodyPr wrap="none" anchor="ctr"/>
            <a:lstStyle/>
            <a:p>
              <a:pPr>
                <a:defRPr/>
              </a:pPr>
              <a:endParaRPr lang="fr-FR" dirty="0">
                <a:cs typeface="+mn-cs"/>
              </a:endParaRPr>
            </a:p>
          </p:txBody>
        </p:sp>
      </p:grpSp>
      <p:grpSp>
        <p:nvGrpSpPr>
          <p:cNvPr id="31976" name="LegendMoons" hidden="1"/>
          <p:cNvGrpSpPr>
            <a:grpSpLocks/>
          </p:cNvGrpSpPr>
          <p:nvPr/>
        </p:nvGrpSpPr>
        <p:grpSpPr bwMode="auto">
          <a:xfrm>
            <a:off x="7910513" y="1057275"/>
            <a:ext cx="831850" cy="1306513"/>
            <a:chOff x="6655594" y="273840"/>
            <a:chExt cx="830430" cy="1306516"/>
          </a:xfrm>
        </p:grpSpPr>
        <p:grpSp>
          <p:nvGrpSpPr>
            <p:cNvPr id="31980" name="MoonLegend1"/>
            <p:cNvGrpSpPr>
              <a:grpSpLocks noChangeAspect="1"/>
            </p:cNvGrpSpPr>
            <p:nvPr>
              <p:custDataLst>
                <p:tags r:id="rId11"/>
              </p:custDataLst>
            </p:nvPr>
          </p:nvGrpSpPr>
          <p:grpSpPr bwMode="auto">
            <a:xfrm>
              <a:off x="6655594" y="273840"/>
              <a:ext cx="209550" cy="209551"/>
              <a:chOff x="4533" y="183"/>
              <a:chExt cx="144" cy="144"/>
            </a:xfrm>
          </p:grpSpPr>
          <p:sp>
            <p:nvSpPr>
              <p:cNvPr id="65" name="Oval 38"/>
              <p:cNvSpPr>
                <a:spLocks noChangeAspect="1" noChangeArrowheads="1"/>
              </p:cNvSpPr>
              <p:nvPr>
                <p:custDataLst>
                  <p:tags r:id="rId24"/>
                </p:custDataLst>
              </p:nvPr>
            </p:nvSpPr>
            <p:spPr bwMode="auto">
              <a:xfrm>
                <a:off x="4533" y="183"/>
                <a:ext cx="144" cy="144"/>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6" name="Arc 39"/>
              <p:cNvSpPr>
                <a:spLocks noChangeAspect="1"/>
              </p:cNvSpPr>
              <p:nvPr>
                <p:custDataLst>
                  <p:tags r:id="rId25"/>
                </p:custDataLst>
              </p:nvPr>
            </p:nvSpPr>
            <p:spPr bwMode="auto">
              <a:xfrm>
                <a:off x="4533" y="183"/>
                <a:ext cx="144" cy="144"/>
              </a:xfrm>
              <a:prstGeom prst="arc">
                <a:avLst>
                  <a:gd name="adj1" fmla="val 16200000"/>
                  <a:gd name="adj2" fmla="val 5400000"/>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31981" name="MoonLegend2"/>
            <p:cNvGrpSpPr>
              <a:grpSpLocks noChangeAspect="1"/>
            </p:cNvGrpSpPr>
            <p:nvPr>
              <p:custDataLst>
                <p:tags r:id="rId12"/>
              </p:custDataLst>
            </p:nvPr>
          </p:nvGrpSpPr>
          <p:grpSpPr bwMode="auto">
            <a:xfrm>
              <a:off x="6655594" y="548081"/>
              <a:ext cx="209550" cy="209551"/>
              <a:chOff x="1694" y="2044"/>
              <a:chExt cx="160" cy="160"/>
            </a:xfrm>
          </p:grpSpPr>
          <p:sp>
            <p:nvSpPr>
              <p:cNvPr id="63" name="Oval 41"/>
              <p:cNvSpPr>
                <a:spLocks noChangeAspect="1" noChangeArrowheads="1"/>
              </p:cNvSpPr>
              <p:nvPr>
                <p:custDataLst>
                  <p:tags r:id="rId22"/>
                </p:custDataLst>
              </p:nvPr>
            </p:nvSpPr>
            <p:spPr bwMode="auto">
              <a:xfrm>
                <a:off x="1694" y="2044"/>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4" name="Arc 42"/>
              <p:cNvSpPr>
                <a:spLocks noChangeAspect="1"/>
              </p:cNvSpPr>
              <p:nvPr>
                <p:custDataLst>
                  <p:tags r:id="rId23"/>
                </p:custDataLst>
              </p:nvPr>
            </p:nvSpPr>
            <p:spPr bwMode="auto">
              <a:xfrm>
                <a:off x="1694" y="2044"/>
                <a:ext cx="160" cy="160"/>
              </a:xfrm>
              <a:prstGeom prst="arc">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31982" name="MoonLegend4"/>
            <p:cNvGrpSpPr>
              <a:grpSpLocks noChangeAspect="1"/>
            </p:cNvGrpSpPr>
            <p:nvPr>
              <p:custDataLst>
                <p:tags r:id="rId13"/>
              </p:custDataLst>
            </p:nvPr>
          </p:nvGrpSpPr>
          <p:grpSpPr bwMode="auto">
            <a:xfrm>
              <a:off x="6655594" y="1096563"/>
              <a:ext cx="209550" cy="209551"/>
              <a:chOff x="4495" y="1198"/>
              <a:chExt cx="160" cy="160"/>
            </a:xfrm>
          </p:grpSpPr>
          <p:sp>
            <p:nvSpPr>
              <p:cNvPr id="61" name="Oval 47"/>
              <p:cNvSpPr>
                <a:spLocks noChangeAspect="1" noChangeArrowheads="1"/>
              </p:cNvSpPr>
              <p:nvPr>
                <p:custDataLst>
                  <p:tags r:id="rId20"/>
                </p:custDataLst>
              </p:nvPr>
            </p:nvSpPr>
            <p:spPr bwMode="auto">
              <a:xfrm>
                <a:off x="4495" y="1198"/>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2" name="Arc 48"/>
              <p:cNvSpPr>
                <a:spLocks noChangeAspect="1"/>
              </p:cNvSpPr>
              <p:nvPr>
                <p:custDataLst>
                  <p:tags r:id="rId21"/>
                </p:custDataLst>
              </p:nvPr>
            </p:nvSpPr>
            <p:spPr bwMode="auto">
              <a:xfrm>
                <a:off x="4495" y="1198"/>
                <a:ext cx="160" cy="160"/>
              </a:xfrm>
              <a:prstGeom prst="arc">
                <a:avLst>
                  <a:gd name="adj1" fmla="val 16200000"/>
                  <a:gd name="adj2" fmla="val 108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nvGrpSpPr>
            <p:cNvPr id="31983" name="MoonLegend5"/>
            <p:cNvGrpSpPr>
              <a:grpSpLocks noChangeAspect="1"/>
            </p:cNvGrpSpPr>
            <p:nvPr>
              <p:custDataLst>
                <p:tags r:id="rId14"/>
              </p:custDataLst>
            </p:nvPr>
          </p:nvGrpSpPr>
          <p:grpSpPr bwMode="auto">
            <a:xfrm>
              <a:off x="6655594" y="1370805"/>
              <a:ext cx="209550" cy="209551"/>
              <a:chOff x="4495" y="1440"/>
              <a:chExt cx="160" cy="160"/>
            </a:xfrm>
          </p:grpSpPr>
          <p:sp>
            <p:nvSpPr>
              <p:cNvPr id="59" name="Oval 50"/>
              <p:cNvSpPr>
                <a:spLocks noChangeAspect="1" noChangeArrowheads="1"/>
              </p:cNvSpPr>
              <p:nvPr>
                <p:custDataLst>
                  <p:tags r:id="rId18"/>
                </p:custDataLst>
              </p:nvPr>
            </p:nvSpPr>
            <p:spPr bwMode="auto">
              <a:xfrm>
                <a:off x="4495" y="1440"/>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60" name="Oval 51"/>
              <p:cNvSpPr>
                <a:spLocks noChangeAspect="1" noChangeArrowheads="1"/>
              </p:cNvSpPr>
              <p:nvPr>
                <p:custDataLst>
                  <p:tags r:id="rId19"/>
                </p:custDataLst>
              </p:nvPr>
            </p:nvSpPr>
            <p:spPr bwMode="auto">
              <a:xfrm>
                <a:off x="4495" y="1440"/>
                <a:ext cx="160" cy="160"/>
              </a:xfrm>
              <a:prstGeom prst="arc">
                <a:avLst>
                  <a:gd name="adj1" fmla="val 16200000"/>
                  <a:gd name="adj2" fmla="val 162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sp>
          <p:nvSpPr>
            <p:cNvPr id="51" name="Legend1"/>
            <p:cNvSpPr>
              <a:spLocks noChangeArrowheads="1"/>
            </p:cNvSpPr>
            <p:nvPr/>
          </p:nvSpPr>
          <p:spPr bwMode="auto">
            <a:xfrm>
              <a:off x="6975722" y="286540"/>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2" name="Legend2"/>
            <p:cNvSpPr>
              <a:spLocks noChangeArrowheads="1"/>
            </p:cNvSpPr>
            <p:nvPr/>
          </p:nvSpPr>
          <p:spPr bwMode="auto">
            <a:xfrm>
              <a:off x="6975722" y="561179"/>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3" name="Legend3"/>
            <p:cNvSpPr>
              <a:spLocks noChangeArrowheads="1"/>
            </p:cNvSpPr>
            <p:nvPr/>
          </p:nvSpPr>
          <p:spPr bwMode="auto">
            <a:xfrm>
              <a:off x="6975722" y="835816"/>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4" name="Legend4"/>
            <p:cNvSpPr>
              <a:spLocks noChangeArrowheads="1"/>
            </p:cNvSpPr>
            <p:nvPr/>
          </p:nvSpPr>
          <p:spPr bwMode="auto">
            <a:xfrm>
              <a:off x="6975722" y="1107280"/>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sp>
          <p:nvSpPr>
            <p:cNvPr id="55" name="Legend5"/>
            <p:cNvSpPr>
              <a:spLocks noChangeArrowheads="1"/>
            </p:cNvSpPr>
            <p:nvPr/>
          </p:nvSpPr>
          <p:spPr bwMode="auto">
            <a:xfrm>
              <a:off x="6975722" y="1383506"/>
              <a:ext cx="510302" cy="184150"/>
            </a:xfrm>
            <a:prstGeom prst="rect">
              <a:avLst/>
            </a:prstGeom>
            <a:noFill/>
            <a:ln>
              <a:noFill/>
            </a:ln>
            <a:effectLst/>
            <a:extLst/>
          </p:spPr>
          <p:txBody>
            <a:bodyPr wrap="none" lIns="0" tIns="0" rIns="0" bIns="0">
              <a:spAutoFit/>
            </a:bodyPr>
            <a:lstStyle/>
            <a:p>
              <a:pPr defTabSz="895350">
                <a:buClr>
                  <a:schemeClr val="tx2"/>
                </a:buClr>
                <a:defRPr/>
              </a:pPr>
              <a:r>
                <a:rPr lang="fr-FR" sz="1200">
                  <a:latin typeface="+mn-lt"/>
                  <a:cs typeface="+mn-cs"/>
                </a:rPr>
                <a:t>Legend</a:t>
              </a:r>
              <a:endParaRPr lang="fr-FR" sz="1200" dirty="0">
                <a:latin typeface="+mn-lt"/>
                <a:cs typeface="+mn-cs"/>
              </a:endParaRPr>
            </a:p>
          </p:txBody>
        </p:sp>
        <p:grpSp>
          <p:nvGrpSpPr>
            <p:cNvPr id="31989" name="MoonLegend3"/>
            <p:cNvGrpSpPr>
              <a:grpSpLocks noChangeAspect="1"/>
            </p:cNvGrpSpPr>
            <p:nvPr>
              <p:custDataLst>
                <p:tags r:id="rId15"/>
              </p:custDataLst>
            </p:nvPr>
          </p:nvGrpSpPr>
          <p:grpSpPr bwMode="auto">
            <a:xfrm>
              <a:off x="6655594" y="822322"/>
              <a:ext cx="209550" cy="209551"/>
              <a:chOff x="4495" y="1198"/>
              <a:chExt cx="160" cy="160"/>
            </a:xfrm>
          </p:grpSpPr>
          <p:sp>
            <p:nvSpPr>
              <p:cNvPr id="57" name="Oval 47"/>
              <p:cNvSpPr>
                <a:spLocks noChangeAspect="1" noChangeArrowheads="1"/>
              </p:cNvSpPr>
              <p:nvPr>
                <p:custDataLst>
                  <p:tags r:id="rId16"/>
                </p:custDataLst>
              </p:nvPr>
            </p:nvSpPr>
            <p:spPr bwMode="auto">
              <a:xfrm>
                <a:off x="4495" y="1197"/>
                <a:ext cx="160" cy="160"/>
              </a:xfrm>
              <a:prstGeom prst="ellipse">
                <a:avLst/>
              </a:prstGeom>
              <a:solidFill>
                <a:schemeClr val="accent1"/>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sp>
            <p:nvSpPr>
              <p:cNvPr id="58" name="Arc 48"/>
              <p:cNvSpPr>
                <a:spLocks noChangeAspect="1"/>
              </p:cNvSpPr>
              <p:nvPr>
                <p:custDataLst>
                  <p:tags r:id="rId17"/>
                </p:custDataLst>
              </p:nvPr>
            </p:nvSpPr>
            <p:spPr bwMode="auto">
              <a:xfrm>
                <a:off x="4495" y="1197"/>
                <a:ext cx="160" cy="160"/>
              </a:xfrm>
              <a:prstGeom prst="arc">
                <a:avLst>
                  <a:gd name="adj1" fmla="val 16200000"/>
                  <a:gd name="adj2" fmla="val 5400000"/>
                </a:avLst>
              </a:prstGeom>
              <a:solidFill>
                <a:schemeClr val="accent3"/>
              </a:solidFill>
              <a:ln w="9525">
                <a:solidFill>
                  <a:schemeClr val="bg1"/>
                </a:solidFill>
                <a:round/>
                <a:headEnd/>
                <a:tailEnd/>
              </a:ln>
              <a:effectLst/>
              <a:extLst/>
            </p:spPr>
            <p:txBody>
              <a:bodyPr wrap="none" anchor="ctr"/>
              <a:lstStyle/>
              <a:p>
                <a:pPr>
                  <a:defRPr/>
                </a:pPr>
                <a:endParaRPr lang="fr-FR" sz="1200" dirty="0">
                  <a:latin typeface="+mn-lt"/>
                  <a:cs typeface="+mn-cs"/>
                </a:endParaRPr>
              </a:p>
            </p:txBody>
          </p:sp>
        </p:grpSp>
      </p:grpSp>
      <p:sp>
        <p:nvSpPr>
          <p:cNvPr id="72" name="Slide Number"/>
          <p:cNvSpPr txBox="1">
            <a:spLocks/>
          </p:cNvSpPr>
          <p:nvPr/>
        </p:nvSpPr>
        <p:spPr bwMode="auto">
          <a:xfrm>
            <a:off x="8707438" y="6530975"/>
            <a:ext cx="228600" cy="152400"/>
          </a:xfrm>
          <a:prstGeom prst="rect">
            <a:avLst/>
          </a:prstGeom>
        </p:spPr>
        <p:txBody>
          <a:bodyPr wrap="none" lIns="0" tIns="0" rIns="0" bIns="0" anchor="ctr">
            <a:spAutoFit/>
          </a:bodyPr>
          <a:lstStyle>
            <a:defPPr>
              <a:defRPr lang="en-US"/>
            </a:defPPr>
            <a:lvl1pPr>
              <a:defRPr sz="1000" baseline="0">
                <a:latin typeface="+mn-lt"/>
              </a:defRPr>
            </a:lvl1pPr>
          </a:lstStyle>
          <a:p>
            <a:pPr algn="ctr">
              <a:defRPr/>
            </a:pPr>
            <a:fld id="{86B16C47-FF4C-4301-BB93-D17437875ADB}" type="slidenum">
              <a:rPr lang="fr-FR" smtClean="0">
                <a:solidFill>
                  <a:srgbClr val="9C9D9F"/>
                </a:solidFill>
                <a:cs typeface="+mn-cs"/>
              </a:rPr>
              <a:pPr algn="ctr">
                <a:defRPr/>
              </a:pPr>
              <a:t>‹N°›</a:t>
            </a:fld>
            <a:endParaRPr lang="fr-FR" dirty="0">
              <a:solidFill>
                <a:srgbClr val="9C9D9F"/>
              </a:solidFill>
              <a:cs typeface="+mn-cs"/>
            </a:endParaRPr>
          </a:p>
        </p:txBody>
      </p:sp>
      <p:sp>
        <p:nvSpPr>
          <p:cNvPr id="73" name="TextBox 72"/>
          <p:cNvSpPr txBox="1"/>
          <p:nvPr/>
        </p:nvSpPr>
        <p:spPr>
          <a:xfrm>
            <a:off x="3070225" y="6561138"/>
            <a:ext cx="2470150" cy="122237"/>
          </a:xfrm>
          <a:prstGeom prst="rect">
            <a:avLst/>
          </a:prstGeom>
        </p:spPr>
        <p:txBody>
          <a:bodyPr wrap="none" lIns="0" tIns="0" rIns="0" bIns="0" anchor="ctr">
            <a:spAutoFit/>
          </a:bodyPr>
          <a:lstStyle>
            <a:defPPr>
              <a:defRPr lang="en-US"/>
            </a:defPPr>
            <a:lvl1pPr lvl="0" algn="ctr">
              <a:defRPr sz="1000" baseline="0">
                <a:solidFill>
                  <a:srgbClr val="9C9D9F"/>
                </a:solidFill>
                <a:latin typeface="+mn-lt"/>
              </a:defRPr>
            </a:lvl1pPr>
          </a:lstStyle>
          <a:p>
            <a:pPr>
              <a:defRPr/>
            </a:pPr>
            <a:r>
              <a:rPr lang="fr-FR" sz="800" i="1" smtClean="0">
                <a:cs typeface="+mn-cs"/>
              </a:rPr>
              <a:t>Document de travail n'engageant pas la Commission  </a:t>
            </a:r>
            <a:endParaRPr lang="fr-FR" sz="800" i="1" dirty="0">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1" r:id="rId2"/>
    <p:sldLayoutId id="2147483670" r:id="rId3"/>
    <p:sldLayoutId id="2147483669" r:id="rId4"/>
    <p:sldLayoutId id="2147483674" r:id="rId5"/>
    <p:sldLayoutId id="2147483672" r:id="rId6"/>
  </p:sldLayoutIdLst>
  <p:hf hdr="0" ftr="0" dt="0"/>
  <p:txStyles>
    <p:title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p:titleStyle>
    <p:bodyStyle>
      <a:lvl1pPr algn="l" defTabSz="895350" rtl="0" fontAlgn="base">
        <a:spcBef>
          <a:spcPct val="40000"/>
        </a:spcBef>
        <a:spcAft>
          <a:spcPct val="0"/>
        </a:spcAft>
        <a:buClr>
          <a:schemeClr val="tx2"/>
        </a:buClr>
        <a:defRPr sz="1600">
          <a:solidFill>
            <a:schemeClr val="tx1"/>
          </a:solidFill>
          <a:latin typeface="+mn-lt"/>
          <a:ea typeface="+mn-ea"/>
          <a:cs typeface="+mn-cs"/>
        </a:defRPr>
      </a:lvl1pPr>
      <a:lvl2pPr marL="193675" indent="-192088" algn="l" defTabSz="895350" rtl="0" fontAlgn="base">
        <a:spcBef>
          <a:spcPct val="2000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fontAlgn="base">
        <a:spcBef>
          <a:spcPct val="1000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fontAlgn="base">
        <a:spcBef>
          <a:spcPct val="5000"/>
        </a:spcBef>
        <a:spcAft>
          <a:spcPct val="0"/>
        </a:spcAft>
        <a:buClr>
          <a:schemeClr val="tx2"/>
        </a:buClr>
        <a:buSzPct val="120000"/>
        <a:buFont typeface="Arial" charset="0"/>
        <a:buChar char="▫"/>
        <a:defRPr sz="1600">
          <a:solidFill>
            <a:schemeClr val="tx1"/>
          </a:solidFill>
          <a:latin typeface="+mn-lt"/>
        </a:defRPr>
      </a:lvl4pPr>
      <a:lvl5pPr marL="749300" indent="-130175" algn="l" defTabSz="895350" rtl="0" fontAlgn="base">
        <a:spcBef>
          <a:spcPct val="2000"/>
        </a:spcBef>
        <a:spcAft>
          <a:spcPct val="0"/>
        </a:spcAft>
        <a:buClr>
          <a:schemeClr val="tx2"/>
        </a:buClr>
        <a:buSzPct val="89000"/>
        <a:buFont typeface="Arial" charset="0"/>
        <a:buChar char="-"/>
        <a:defRPr sz="160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image" Target="../media/image5.jpeg"/><Relationship Id="rId5" Type="http://schemas.openxmlformats.org/officeDocument/2006/relationships/image" Target="../media/image20.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gif"/><Relationship Id="rId1" Type="http://schemas.openxmlformats.org/officeDocument/2006/relationships/slideLayout" Target="../slideLayouts/slideLayout5.xml"/><Relationship Id="rId5" Type="http://schemas.openxmlformats.org/officeDocument/2006/relationships/image" Target="../media/image9.gif"/><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tags" Target="../tags/tag80.xml"/><Relationship Id="rId7" Type="http://schemas.openxmlformats.org/officeDocument/2006/relationships/oleObject" Target="../embeddings/oleObject7.bin"/><Relationship Id="rId12" Type="http://schemas.openxmlformats.org/officeDocument/2006/relationships/image" Target="../media/image24.png"/><Relationship Id="rId2" Type="http://schemas.openxmlformats.org/officeDocument/2006/relationships/tags" Target="../tags/tag79.xml"/><Relationship Id="rId1" Type="http://schemas.openxmlformats.org/officeDocument/2006/relationships/vmlDrawing" Target="../drawings/vmlDrawing7.vml"/><Relationship Id="rId6" Type="http://schemas.openxmlformats.org/officeDocument/2006/relationships/notesSlide" Target="../notesSlides/notesSlide8.xml"/><Relationship Id="rId11" Type="http://schemas.openxmlformats.org/officeDocument/2006/relationships/image" Target="../media/image23.jpeg"/><Relationship Id="rId5" Type="http://schemas.openxmlformats.org/officeDocument/2006/relationships/slideLayout" Target="../slideLayouts/slideLayout2.xml"/><Relationship Id="rId10" Type="http://schemas.openxmlformats.org/officeDocument/2006/relationships/image" Target="../media/image22.jpeg"/><Relationship Id="rId4" Type="http://schemas.openxmlformats.org/officeDocument/2006/relationships/tags" Target="../tags/tag81.xml"/><Relationship Id="rId9" Type="http://schemas.openxmlformats.org/officeDocument/2006/relationships/image" Target="../media/image21.jpeg"/></Relationships>
</file>

<file path=ppt/slides/_rels/slide14.xml.rels><?xml version="1.0" encoding="UTF-8" standalone="yes"?>
<Relationships xmlns="http://schemas.openxmlformats.org/package/2006/relationships"><Relationship Id="rId8" Type="http://schemas.openxmlformats.org/officeDocument/2006/relationships/image" Target="../media/image26.jpeg"/><Relationship Id="rId3" Type="http://schemas.openxmlformats.org/officeDocument/2006/relationships/slideLayout" Target="../slideLayouts/slideLayout5.xml"/><Relationship Id="rId7" Type="http://schemas.openxmlformats.org/officeDocument/2006/relationships/image" Target="../media/image25.png"/><Relationship Id="rId2" Type="http://schemas.openxmlformats.org/officeDocument/2006/relationships/tags" Target="../tags/tag82.xml"/><Relationship Id="rId1" Type="http://schemas.openxmlformats.org/officeDocument/2006/relationships/vmlDrawing" Target="../drawings/vmlDrawing8.vml"/><Relationship Id="rId6" Type="http://schemas.openxmlformats.org/officeDocument/2006/relationships/image" Target="../media/image11.emf"/><Relationship Id="rId5" Type="http://schemas.openxmlformats.org/officeDocument/2006/relationships/oleObject" Target="../embeddings/oleObject8.bin"/><Relationship Id="rId10" Type="http://schemas.openxmlformats.org/officeDocument/2006/relationships/image" Target="../media/image19.png"/><Relationship Id="rId4" Type="http://schemas.openxmlformats.org/officeDocument/2006/relationships/notesSlide" Target="../notesSlides/notesSlide9.xml"/><Relationship Id="rId9" Type="http://schemas.openxmlformats.org/officeDocument/2006/relationships/image" Target="../media/image27.png"/></Relationships>
</file>

<file path=ppt/slides/_rels/slide15.xml.rels><?xml version="1.0" encoding="UTF-8" standalone="yes"?>
<Relationships xmlns="http://schemas.openxmlformats.org/package/2006/relationships"><Relationship Id="rId8" Type="http://schemas.openxmlformats.org/officeDocument/2006/relationships/notesSlide" Target="../notesSlides/notesSlide10.xml"/><Relationship Id="rId13" Type="http://schemas.openxmlformats.org/officeDocument/2006/relationships/image" Target="../media/image8.png"/><Relationship Id="rId3" Type="http://schemas.openxmlformats.org/officeDocument/2006/relationships/tags" Target="../tags/tag84.xml"/><Relationship Id="rId7" Type="http://schemas.openxmlformats.org/officeDocument/2006/relationships/slideLayout" Target="../slideLayouts/slideLayout5.xml"/><Relationship Id="rId12" Type="http://schemas.openxmlformats.org/officeDocument/2006/relationships/image" Target="../media/image29.jpeg"/><Relationship Id="rId17" Type="http://schemas.openxmlformats.org/officeDocument/2006/relationships/image" Target="../media/image32.jpeg"/><Relationship Id="rId2" Type="http://schemas.openxmlformats.org/officeDocument/2006/relationships/tags" Target="../tags/tag83.xml"/><Relationship Id="rId16" Type="http://schemas.openxmlformats.org/officeDocument/2006/relationships/image" Target="../media/image31.png"/><Relationship Id="rId1" Type="http://schemas.openxmlformats.org/officeDocument/2006/relationships/vmlDrawing" Target="../drawings/vmlDrawing9.vml"/><Relationship Id="rId6" Type="http://schemas.openxmlformats.org/officeDocument/2006/relationships/tags" Target="../tags/tag87.xml"/><Relationship Id="rId11" Type="http://schemas.openxmlformats.org/officeDocument/2006/relationships/image" Target="../media/image28.png"/><Relationship Id="rId5" Type="http://schemas.openxmlformats.org/officeDocument/2006/relationships/tags" Target="../tags/tag86.xml"/><Relationship Id="rId15" Type="http://schemas.openxmlformats.org/officeDocument/2006/relationships/image" Target="../media/image30.png"/><Relationship Id="rId10" Type="http://schemas.openxmlformats.org/officeDocument/2006/relationships/image" Target="../media/image11.emf"/><Relationship Id="rId4" Type="http://schemas.openxmlformats.org/officeDocument/2006/relationships/tags" Target="../tags/tag85.xml"/><Relationship Id="rId9" Type="http://schemas.openxmlformats.org/officeDocument/2006/relationships/oleObject" Target="../embeddings/oleObject9.bin"/><Relationship Id="rId1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88.xml"/><Relationship Id="rId1" Type="http://schemas.openxmlformats.org/officeDocument/2006/relationships/vmlDrawing" Target="../drawings/vmlDrawing10.vml"/><Relationship Id="rId6" Type="http://schemas.openxmlformats.org/officeDocument/2006/relationships/image" Target="../media/image11.emf"/><Relationship Id="rId5" Type="http://schemas.openxmlformats.org/officeDocument/2006/relationships/oleObject" Target="../embeddings/oleObject10.bin"/><Relationship Id="rId4"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89.xml"/><Relationship Id="rId1" Type="http://schemas.openxmlformats.org/officeDocument/2006/relationships/vmlDrawing" Target="../drawings/vmlDrawing11.vml"/><Relationship Id="rId6" Type="http://schemas.openxmlformats.org/officeDocument/2006/relationships/image" Target="../media/image11.emf"/><Relationship Id="rId5" Type="http://schemas.openxmlformats.org/officeDocument/2006/relationships/oleObject" Target="../embeddings/oleObject11.bin"/><Relationship Id="rId4"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8" Type="http://schemas.openxmlformats.org/officeDocument/2006/relationships/image" Target="../media/image26.jpeg"/><Relationship Id="rId3" Type="http://schemas.openxmlformats.org/officeDocument/2006/relationships/image" Target="../media/image33.png"/><Relationship Id="rId7"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image" Target="../media/image35.jpeg"/><Relationship Id="rId11" Type="http://schemas.openxmlformats.org/officeDocument/2006/relationships/image" Target="../media/image19.png"/><Relationship Id="rId5" Type="http://schemas.openxmlformats.org/officeDocument/2006/relationships/image" Target="../media/image4.png"/><Relationship Id="rId10" Type="http://schemas.openxmlformats.org/officeDocument/2006/relationships/image" Target="../media/image36.gif"/><Relationship Id="rId4" Type="http://schemas.openxmlformats.org/officeDocument/2006/relationships/image" Target="../media/image34.png"/><Relationship Id="rId9" Type="http://schemas.openxmlformats.org/officeDocument/2006/relationships/image" Target="../media/image9.gif"/></Relationships>
</file>

<file path=ppt/slides/_rels/slide1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 Id="rId5" Type="http://schemas.openxmlformats.org/officeDocument/2006/relationships/image" Target="../media/image6.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8" Type="http://schemas.openxmlformats.org/officeDocument/2006/relationships/image" Target="../media/image26.jpeg"/><Relationship Id="rId3" Type="http://schemas.openxmlformats.org/officeDocument/2006/relationships/image" Target="../media/image33.png"/><Relationship Id="rId7"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5.xml"/><Relationship Id="rId6" Type="http://schemas.openxmlformats.org/officeDocument/2006/relationships/image" Target="../media/image35.jpeg"/><Relationship Id="rId5" Type="http://schemas.openxmlformats.org/officeDocument/2006/relationships/image" Target="../media/image4.png"/><Relationship Id="rId10" Type="http://schemas.openxmlformats.org/officeDocument/2006/relationships/image" Target="../media/image36.gif"/><Relationship Id="rId4" Type="http://schemas.openxmlformats.org/officeDocument/2006/relationships/image" Target="../media/image34.png"/><Relationship Id="rId9" Type="http://schemas.openxmlformats.org/officeDocument/2006/relationships/image" Target="../media/image9.gif"/></Relationships>
</file>

<file path=ppt/slides/_rels/slide2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gif"/><Relationship Id="rId1" Type="http://schemas.openxmlformats.org/officeDocument/2006/relationships/slideLayout" Target="../slideLayouts/slideLayout5.xml"/><Relationship Id="rId4" Type="http://schemas.openxmlformats.org/officeDocument/2006/relationships/image" Target="../media/image9.gif"/></Relationships>
</file>

<file path=ppt/slides/_rels/slide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tags" Target="../tags/tag55.xml"/><Relationship Id="rId7" Type="http://schemas.openxmlformats.org/officeDocument/2006/relationships/oleObject" Target="../embeddings/oleObject4.bin"/><Relationship Id="rId2" Type="http://schemas.openxmlformats.org/officeDocument/2006/relationships/tags" Target="../tags/tag54.xml"/><Relationship Id="rId1" Type="http://schemas.openxmlformats.org/officeDocument/2006/relationships/vmlDrawing" Target="../drawings/vmlDrawing4.vml"/><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56.xml"/><Relationship Id="rId9" Type="http://schemas.openxmlformats.org/officeDocument/2006/relationships/image" Target="../media/image12.jpeg"/></Relationships>
</file>

<file path=ppt/slides/_rels/slide7.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tags" Target="../tags/tag58.xml"/><Relationship Id="rId7" Type="http://schemas.openxmlformats.org/officeDocument/2006/relationships/oleObject" Target="../embeddings/oleObject5.bin"/><Relationship Id="rId2" Type="http://schemas.openxmlformats.org/officeDocument/2006/relationships/tags" Target="../tags/tag57.xml"/><Relationship Id="rId1" Type="http://schemas.openxmlformats.org/officeDocument/2006/relationships/vmlDrawing" Target="../drawings/vmlDrawing5.v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59.xml"/><Relationship Id="rId9"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tags" Target="../tags/tag66.xml"/><Relationship Id="rId13" Type="http://schemas.openxmlformats.org/officeDocument/2006/relationships/tags" Target="../tags/tag71.xml"/><Relationship Id="rId18" Type="http://schemas.openxmlformats.org/officeDocument/2006/relationships/tags" Target="../tags/tag76.xml"/><Relationship Id="rId26" Type="http://schemas.openxmlformats.org/officeDocument/2006/relationships/image" Target="../media/image15.jpeg"/><Relationship Id="rId3" Type="http://schemas.openxmlformats.org/officeDocument/2006/relationships/tags" Target="../tags/tag61.xml"/><Relationship Id="rId21" Type="http://schemas.openxmlformats.org/officeDocument/2006/relationships/slideLayout" Target="../slideLayouts/slideLayout6.xml"/><Relationship Id="rId7" Type="http://schemas.openxmlformats.org/officeDocument/2006/relationships/tags" Target="../tags/tag65.xml"/><Relationship Id="rId12" Type="http://schemas.openxmlformats.org/officeDocument/2006/relationships/tags" Target="../tags/tag70.xml"/><Relationship Id="rId17" Type="http://schemas.openxmlformats.org/officeDocument/2006/relationships/tags" Target="../tags/tag75.xml"/><Relationship Id="rId25" Type="http://schemas.openxmlformats.org/officeDocument/2006/relationships/image" Target="../media/image14.jpeg"/><Relationship Id="rId2" Type="http://schemas.openxmlformats.org/officeDocument/2006/relationships/tags" Target="../tags/tag60.xml"/><Relationship Id="rId16" Type="http://schemas.openxmlformats.org/officeDocument/2006/relationships/tags" Target="../tags/tag74.xml"/><Relationship Id="rId20" Type="http://schemas.openxmlformats.org/officeDocument/2006/relationships/tags" Target="../tags/tag78.xml"/><Relationship Id="rId29" Type="http://schemas.openxmlformats.org/officeDocument/2006/relationships/image" Target="../media/image18.jpeg"/><Relationship Id="rId1" Type="http://schemas.openxmlformats.org/officeDocument/2006/relationships/vmlDrawing" Target="../drawings/vmlDrawing6.vml"/><Relationship Id="rId6" Type="http://schemas.openxmlformats.org/officeDocument/2006/relationships/tags" Target="../tags/tag64.xml"/><Relationship Id="rId11" Type="http://schemas.openxmlformats.org/officeDocument/2006/relationships/tags" Target="../tags/tag69.xml"/><Relationship Id="rId24" Type="http://schemas.openxmlformats.org/officeDocument/2006/relationships/image" Target="../media/image11.emf"/><Relationship Id="rId5" Type="http://schemas.openxmlformats.org/officeDocument/2006/relationships/tags" Target="../tags/tag63.xml"/><Relationship Id="rId15" Type="http://schemas.openxmlformats.org/officeDocument/2006/relationships/tags" Target="../tags/tag73.xml"/><Relationship Id="rId23" Type="http://schemas.openxmlformats.org/officeDocument/2006/relationships/oleObject" Target="../embeddings/oleObject6.bin"/><Relationship Id="rId28" Type="http://schemas.openxmlformats.org/officeDocument/2006/relationships/image" Target="../media/image17.jpeg"/><Relationship Id="rId10" Type="http://schemas.openxmlformats.org/officeDocument/2006/relationships/tags" Target="../tags/tag68.xml"/><Relationship Id="rId19" Type="http://schemas.openxmlformats.org/officeDocument/2006/relationships/tags" Target="../tags/tag77.xml"/><Relationship Id="rId4" Type="http://schemas.openxmlformats.org/officeDocument/2006/relationships/tags" Target="../tags/tag62.xml"/><Relationship Id="rId9" Type="http://schemas.openxmlformats.org/officeDocument/2006/relationships/tags" Target="../tags/tag67.xml"/><Relationship Id="rId14" Type="http://schemas.openxmlformats.org/officeDocument/2006/relationships/tags" Target="../tags/tag72.xml"/><Relationship Id="rId22" Type="http://schemas.openxmlformats.org/officeDocument/2006/relationships/notesSlide" Target="../notesSlides/notesSlide6.xml"/><Relationship Id="rId27"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ctrTitle"/>
          </p:nvPr>
        </p:nvSpPr>
        <p:spPr>
          <a:xfrm>
            <a:off x="1471612" y="1765675"/>
            <a:ext cx="6223597" cy="1292662"/>
          </a:xfrm>
        </p:spPr>
        <p:txBody>
          <a:bodyPr/>
          <a:lstStyle/>
          <a:p>
            <a:r>
              <a:rPr lang="fr-FR" altLang="fr-FR" dirty="0" smtClean="0"/>
              <a:t>Ateliers thématiques : offre </a:t>
            </a:r>
            <a:r>
              <a:rPr lang="fr-FR" altLang="fr-FR" dirty="0"/>
              <a:t>de soins, tarifs, honoraires et calcul du reste à charge </a:t>
            </a:r>
            <a:endParaRPr lang="fr-FR" altLang="fr-FR" dirty="0" smtClean="0"/>
          </a:p>
        </p:txBody>
      </p:sp>
      <p:sp>
        <p:nvSpPr>
          <p:cNvPr id="39938" name="Subtitle 2"/>
          <p:cNvSpPr>
            <a:spLocks noGrp="1"/>
          </p:cNvSpPr>
          <p:nvPr>
            <p:ph type="subTitle" idx="1"/>
          </p:nvPr>
        </p:nvSpPr>
        <p:spPr>
          <a:xfrm>
            <a:off x="1471613" y="3225113"/>
            <a:ext cx="6018212" cy="214312"/>
          </a:xfrm>
        </p:spPr>
        <p:txBody>
          <a:bodyPr/>
          <a:lstStyle/>
          <a:p>
            <a:r>
              <a:rPr lang="fr-FR" altLang="fr-FR" dirty="0" smtClean="0"/>
              <a:t>Débat open data santé</a:t>
            </a:r>
          </a:p>
        </p:txBody>
      </p:sp>
      <p:sp>
        <p:nvSpPr>
          <p:cNvPr id="39939" name="McK Document type"/>
          <p:cNvSpPr txBox="1">
            <a:spLocks noChangeArrowheads="1"/>
          </p:cNvSpPr>
          <p:nvPr/>
        </p:nvSpPr>
        <p:spPr bwMode="auto">
          <a:xfrm>
            <a:off x="1471613" y="3676650"/>
            <a:ext cx="49355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1400" dirty="0" smtClean="0"/>
              <a:t>Compte-rendu de l’atelier</a:t>
            </a:r>
            <a:endParaRPr lang="fr-FR" altLang="fr-FR" sz="1400" dirty="0"/>
          </a:p>
        </p:txBody>
      </p:sp>
      <p:sp>
        <p:nvSpPr>
          <p:cNvPr id="39940" name="McK Date"/>
          <p:cNvSpPr txBox="1">
            <a:spLocks noChangeArrowheads="1"/>
          </p:cNvSpPr>
          <p:nvPr/>
        </p:nvSpPr>
        <p:spPr bwMode="auto">
          <a:xfrm>
            <a:off x="1471613" y="3944938"/>
            <a:ext cx="49355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1400" dirty="0" smtClean="0"/>
              <a:t>Mardi 22 avril 2016</a:t>
            </a:r>
            <a:endParaRPr lang="fr-FR" altLang="fr-FR"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re 1"/>
          <p:cNvSpPr txBox="1">
            <a:spLocks/>
          </p:cNvSpPr>
          <p:nvPr/>
        </p:nvSpPr>
        <p:spPr bwMode="auto">
          <a:xfrm>
            <a:off x="0" y="9525"/>
            <a:ext cx="8961438"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542" tIns="42771" rIns="85542" bIns="42771" anchor="ctr"/>
          <a:lstStyle>
            <a:lvl1pPr marL="344488" defTabSz="895350">
              <a:tabLst>
                <a:tab pos="357188" algn="l"/>
              </a:tabLst>
              <a:defRPr sz="1600">
                <a:solidFill>
                  <a:schemeClr val="tx1"/>
                </a:solidFill>
                <a:latin typeface="Arial" charset="0"/>
                <a:cs typeface="Arial" charset="0"/>
              </a:defRPr>
            </a:lvl1pPr>
            <a:lvl2pPr marL="742950" indent="-285750" defTabSz="895350">
              <a:tabLst>
                <a:tab pos="357188" algn="l"/>
              </a:tabLst>
              <a:defRPr sz="1600">
                <a:solidFill>
                  <a:schemeClr val="tx1"/>
                </a:solidFill>
                <a:latin typeface="Arial" charset="0"/>
                <a:cs typeface="Arial" charset="0"/>
              </a:defRPr>
            </a:lvl2pPr>
            <a:lvl3pPr marL="1143000" indent="-228600" defTabSz="895350">
              <a:tabLst>
                <a:tab pos="357188" algn="l"/>
              </a:tabLst>
              <a:defRPr sz="1600">
                <a:solidFill>
                  <a:schemeClr val="tx1"/>
                </a:solidFill>
                <a:latin typeface="Arial" charset="0"/>
                <a:cs typeface="Arial" charset="0"/>
              </a:defRPr>
            </a:lvl3pPr>
            <a:lvl4pPr marL="1600200" indent="-228600" defTabSz="895350">
              <a:tabLst>
                <a:tab pos="357188" algn="l"/>
              </a:tabLst>
              <a:defRPr sz="1600">
                <a:solidFill>
                  <a:schemeClr val="tx1"/>
                </a:solidFill>
                <a:latin typeface="Arial" charset="0"/>
                <a:cs typeface="Arial" charset="0"/>
              </a:defRPr>
            </a:lvl4pPr>
            <a:lvl5pPr marL="2057400" indent="-228600" defTabSz="895350">
              <a:tabLst>
                <a:tab pos="357188" algn="l"/>
              </a:tabLst>
              <a:defRPr sz="1600">
                <a:solidFill>
                  <a:schemeClr val="tx1"/>
                </a:solidFill>
                <a:latin typeface="Arial" charset="0"/>
                <a:cs typeface="Arial" charset="0"/>
              </a:defRPr>
            </a:lvl5pPr>
            <a:lvl6pPr marL="2514600" indent="-228600" defTabSz="895350" fontAlgn="base">
              <a:spcBef>
                <a:spcPct val="0"/>
              </a:spcBef>
              <a:spcAft>
                <a:spcPct val="0"/>
              </a:spcAft>
              <a:tabLst>
                <a:tab pos="357188" algn="l"/>
              </a:tabLst>
              <a:defRPr sz="1600">
                <a:solidFill>
                  <a:schemeClr val="tx1"/>
                </a:solidFill>
                <a:latin typeface="Arial" charset="0"/>
                <a:cs typeface="Arial" charset="0"/>
              </a:defRPr>
            </a:lvl6pPr>
            <a:lvl7pPr marL="2971800" indent="-228600" defTabSz="895350" fontAlgn="base">
              <a:spcBef>
                <a:spcPct val="0"/>
              </a:spcBef>
              <a:spcAft>
                <a:spcPct val="0"/>
              </a:spcAft>
              <a:tabLst>
                <a:tab pos="357188" algn="l"/>
              </a:tabLst>
              <a:defRPr sz="1600">
                <a:solidFill>
                  <a:schemeClr val="tx1"/>
                </a:solidFill>
                <a:latin typeface="Arial" charset="0"/>
                <a:cs typeface="Arial" charset="0"/>
              </a:defRPr>
            </a:lvl7pPr>
            <a:lvl8pPr marL="3429000" indent="-228600" defTabSz="895350" fontAlgn="base">
              <a:spcBef>
                <a:spcPct val="0"/>
              </a:spcBef>
              <a:spcAft>
                <a:spcPct val="0"/>
              </a:spcAft>
              <a:tabLst>
                <a:tab pos="357188" algn="l"/>
              </a:tabLst>
              <a:defRPr sz="1600">
                <a:solidFill>
                  <a:schemeClr val="tx1"/>
                </a:solidFill>
                <a:latin typeface="Arial" charset="0"/>
                <a:cs typeface="Arial" charset="0"/>
              </a:defRPr>
            </a:lvl8pPr>
            <a:lvl9pPr marL="3886200" indent="-228600" defTabSz="895350" fontAlgn="base">
              <a:spcBef>
                <a:spcPct val="0"/>
              </a:spcBef>
              <a:spcAft>
                <a:spcPct val="0"/>
              </a:spcAft>
              <a:tabLst>
                <a:tab pos="357188" algn="l"/>
              </a:tabLst>
              <a:defRPr sz="1600">
                <a:solidFill>
                  <a:schemeClr val="tx1"/>
                </a:solidFill>
                <a:latin typeface="Arial" charset="0"/>
                <a:cs typeface="Arial" charset="0"/>
              </a:defRPr>
            </a:lvl9pPr>
          </a:lstStyle>
          <a:p>
            <a:r>
              <a:rPr lang="fr-FR" altLang="fr-FR" sz="1900" b="1" dirty="0" smtClean="0">
                <a:solidFill>
                  <a:schemeClr val="tx2"/>
                </a:solidFill>
              </a:rPr>
              <a:t>Quelles données concernées ?</a:t>
            </a:r>
            <a:endParaRPr lang="fr-FR" altLang="fr-FR" sz="1900" b="1" dirty="0">
              <a:solidFill>
                <a:schemeClr val="tx2"/>
              </a:solidFill>
            </a:endParaRPr>
          </a:p>
        </p:txBody>
      </p:sp>
      <p:sp>
        <p:nvSpPr>
          <p:cNvPr id="2" name="Rectangle 1"/>
          <p:cNvSpPr/>
          <p:nvPr/>
        </p:nvSpPr>
        <p:spPr>
          <a:xfrm>
            <a:off x="95002" y="1279525"/>
            <a:ext cx="8699109" cy="1819935"/>
          </a:xfrm>
          <a:prstGeom prst="rect">
            <a:avLst/>
          </a:prstGeom>
          <a:solidFill>
            <a:schemeClr val="bg1">
              <a:lumMod val="95000"/>
            </a:schemeClr>
          </a:solidFill>
          <a:ln w="19050">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err="1" smtClean="0">
              <a:solidFill>
                <a:schemeClr val="tx1"/>
              </a:solidFill>
            </a:endParaRPr>
          </a:p>
        </p:txBody>
      </p:sp>
      <p:sp>
        <p:nvSpPr>
          <p:cNvPr id="74757" name="Text Box 5"/>
          <p:cNvSpPr txBox="1">
            <a:spLocks noChangeArrowheads="1"/>
          </p:cNvSpPr>
          <p:nvPr/>
        </p:nvSpPr>
        <p:spPr bwMode="auto">
          <a:xfrm>
            <a:off x="166252" y="1764659"/>
            <a:ext cx="8603034" cy="1452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spcBef>
                <a:spcPct val="45000"/>
              </a:spcBef>
              <a:buFontTx/>
              <a:buChar char="-"/>
            </a:pPr>
            <a:r>
              <a:rPr lang="fr-FR" altLang="fr-FR" sz="1300" dirty="0">
                <a:latin typeface="Calibri" pitchFamily="34" charset="0"/>
              </a:rPr>
              <a:t>D</a:t>
            </a:r>
            <a:r>
              <a:rPr lang="fr-FR" altLang="fr-FR" sz="1300" dirty="0" smtClean="0">
                <a:latin typeface="Calibri" pitchFamily="34" charset="0"/>
              </a:rPr>
              <a:t>onnées </a:t>
            </a:r>
            <a:r>
              <a:rPr lang="fr-FR" altLang="fr-FR" sz="1300" dirty="0" err="1">
                <a:latin typeface="Calibri" pitchFamily="34" charset="0"/>
              </a:rPr>
              <a:t>anonymisées</a:t>
            </a:r>
            <a:r>
              <a:rPr lang="fr-FR" altLang="fr-FR" sz="1300" dirty="0">
                <a:latin typeface="Calibri" pitchFamily="34" charset="0"/>
              </a:rPr>
              <a:t> relatives aux prescriptions et actes médicaux réalisés (médecine de ville et </a:t>
            </a:r>
            <a:r>
              <a:rPr lang="fr-FR" altLang="fr-FR" sz="1300" dirty="0" smtClean="0">
                <a:latin typeface="Calibri" pitchFamily="34" charset="0"/>
              </a:rPr>
              <a:t>établissements)</a:t>
            </a:r>
          </a:p>
          <a:p>
            <a:pPr marL="285750" indent="-285750">
              <a:spcBef>
                <a:spcPct val="45000"/>
              </a:spcBef>
              <a:buFontTx/>
              <a:buChar char="-"/>
            </a:pPr>
            <a:r>
              <a:rPr lang="fr-FR" altLang="fr-FR" sz="1300" dirty="0">
                <a:latin typeface="Calibri" pitchFamily="34" charset="0"/>
              </a:rPr>
              <a:t>C</a:t>
            </a:r>
            <a:r>
              <a:rPr lang="fr-FR" altLang="fr-FR" sz="1300" dirty="0" smtClean="0">
                <a:latin typeface="Calibri" pitchFamily="34" charset="0"/>
              </a:rPr>
              <a:t>onsommation </a:t>
            </a:r>
            <a:r>
              <a:rPr lang="fr-FR" altLang="fr-FR" sz="1300" dirty="0">
                <a:latin typeface="Calibri" pitchFamily="34" charset="0"/>
              </a:rPr>
              <a:t>de médicaments </a:t>
            </a:r>
            <a:r>
              <a:rPr lang="fr-FR" altLang="fr-FR" sz="1300" dirty="0" smtClean="0">
                <a:latin typeface="Calibri" pitchFamily="34" charset="0"/>
              </a:rPr>
              <a:t>et équipement médical</a:t>
            </a:r>
          </a:p>
          <a:p>
            <a:pPr marL="285750" indent="-285750">
              <a:spcBef>
                <a:spcPct val="45000"/>
              </a:spcBef>
              <a:buFontTx/>
              <a:buChar char="-"/>
            </a:pPr>
            <a:r>
              <a:rPr lang="fr-FR" altLang="fr-FR" sz="1300" dirty="0">
                <a:latin typeface="Calibri" pitchFamily="34" charset="0"/>
              </a:rPr>
              <a:t>D</a:t>
            </a:r>
            <a:r>
              <a:rPr lang="fr-FR" altLang="fr-FR" sz="1300" dirty="0" smtClean="0">
                <a:latin typeface="Calibri" pitchFamily="34" charset="0"/>
              </a:rPr>
              <a:t>onnées </a:t>
            </a:r>
            <a:r>
              <a:rPr lang="fr-FR" altLang="fr-FR" sz="1300" dirty="0" err="1" smtClean="0">
                <a:latin typeface="Calibri" pitchFamily="34" charset="0"/>
              </a:rPr>
              <a:t>anonymisées</a:t>
            </a:r>
            <a:r>
              <a:rPr lang="fr-FR" altLang="fr-FR" sz="1300" dirty="0" smtClean="0">
                <a:latin typeface="Calibri" pitchFamily="34" charset="0"/>
              </a:rPr>
              <a:t> et agrégées  </a:t>
            </a:r>
            <a:r>
              <a:rPr lang="fr-FR" altLang="fr-FR" sz="1300" dirty="0">
                <a:latin typeface="Calibri" pitchFamily="34" charset="0"/>
              </a:rPr>
              <a:t>issues du SNIIRAM-PMSI, enquêtes et statistiques</a:t>
            </a:r>
            <a:r>
              <a:rPr lang="fr-FR" altLang="fr-FR" sz="1300" dirty="0" smtClean="0">
                <a:latin typeface="Calibri" pitchFamily="34" charset="0"/>
              </a:rPr>
              <a:t>…</a:t>
            </a:r>
          </a:p>
          <a:p>
            <a:pPr marL="285750" indent="-285750">
              <a:spcBef>
                <a:spcPct val="45000"/>
              </a:spcBef>
              <a:buFontTx/>
              <a:buChar char="-"/>
            </a:pPr>
            <a:r>
              <a:rPr lang="fr-FR" altLang="fr-FR" sz="1300" dirty="0" smtClean="0">
                <a:latin typeface="Calibri" pitchFamily="34" charset="0"/>
              </a:rPr>
              <a:t>Données d’enquêtes réalisées sur la consommation de soin</a:t>
            </a:r>
          </a:p>
          <a:p>
            <a:pPr>
              <a:spcBef>
                <a:spcPct val="45000"/>
              </a:spcBef>
            </a:pPr>
            <a:endParaRPr lang="fr-FR" altLang="fr-FR" sz="1300" dirty="0">
              <a:latin typeface="Calibri" pitchFamily="34" charset="0"/>
            </a:endParaRPr>
          </a:p>
        </p:txBody>
      </p:sp>
      <p:sp>
        <p:nvSpPr>
          <p:cNvPr id="6" name="Text Box 5"/>
          <p:cNvSpPr txBox="1">
            <a:spLocks noChangeArrowheads="1"/>
          </p:cNvSpPr>
          <p:nvPr/>
        </p:nvSpPr>
        <p:spPr bwMode="auto">
          <a:xfrm>
            <a:off x="166252" y="1329000"/>
            <a:ext cx="8603034"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45000"/>
              </a:spcBef>
            </a:pPr>
            <a:r>
              <a:rPr lang="fr-FR" altLang="fr-FR" sz="1300" dirty="0">
                <a:solidFill>
                  <a:schemeClr val="accent3"/>
                </a:solidFill>
                <a:latin typeface="Calibri" pitchFamily="34" charset="0"/>
              </a:rPr>
              <a:t>Atelier </a:t>
            </a:r>
            <a:r>
              <a:rPr lang="fr-FR" altLang="fr-FR" sz="1300" dirty="0" smtClean="0">
                <a:solidFill>
                  <a:schemeClr val="accent3"/>
                </a:solidFill>
                <a:latin typeface="Calibri" pitchFamily="34" charset="0"/>
              </a:rPr>
              <a:t>1 : consommation </a:t>
            </a:r>
            <a:r>
              <a:rPr lang="fr-FR" altLang="fr-FR" sz="1300" dirty="0">
                <a:solidFill>
                  <a:schemeClr val="accent3"/>
                </a:solidFill>
                <a:latin typeface="Calibri" pitchFamily="34" charset="0"/>
              </a:rPr>
              <a:t>de soins, médicaments et équipement médical </a:t>
            </a:r>
            <a:endParaRPr lang="fr-FR" altLang="fr-FR" sz="1300" dirty="0" smtClean="0">
              <a:solidFill>
                <a:schemeClr val="accent3"/>
              </a:solidFill>
              <a:latin typeface="Calibri" pitchFamily="34" charset="0"/>
            </a:endParaRPr>
          </a:p>
        </p:txBody>
      </p:sp>
      <p:cxnSp>
        <p:nvCxnSpPr>
          <p:cNvPr id="4" name="Connecteur droit 3"/>
          <p:cNvCxnSpPr/>
          <p:nvPr/>
        </p:nvCxnSpPr>
        <p:spPr>
          <a:xfrm>
            <a:off x="166252" y="1573888"/>
            <a:ext cx="8244000" cy="0"/>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95002" y="3251105"/>
            <a:ext cx="8699109" cy="2615305"/>
          </a:xfrm>
          <a:prstGeom prst="rect">
            <a:avLst/>
          </a:prstGeom>
          <a:solidFill>
            <a:schemeClr val="bg1">
              <a:lumMod val="75000"/>
            </a:schemeClr>
          </a:solidFill>
          <a:ln w="19050">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err="1">
              <a:solidFill>
                <a:schemeClr val="tx1"/>
              </a:solidFill>
            </a:endParaRPr>
          </a:p>
        </p:txBody>
      </p:sp>
      <p:sp>
        <p:nvSpPr>
          <p:cNvPr id="11" name="Text Box 5"/>
          <p:cNvSpPr txBox="1">
            <a:spLocks noChangeArrowheads="1"/>
          </p:cNvSpPr>
          <p:nvPr/>
        </p:nvSpPr>
        <p:spPr bwMode="auto">
          <a:xfrm>
            <a:off x="154377" y="3759989"/>
            <a:ext cx="8603034" cy="1942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spcBef>
                <a:spcPct val="45000"/>
              </a:spcBef>
              <a:buFontTx/>
              <a:buChar char="-"/>
            </a:pPr>
            <a:r>
              <a:rPr lang="fr-FR" altLang="fr-FR" sz="1300" b="1" dirty="0" smtClean="0">
                <a:latin typeface="Calibri" pitchFamily="34" charset="0"/>
              </a:rPr>
              <a:t>Référentiels, répertoires et annuaires</a:t>
            </a:r>
          </a:p>
          <a:p>
            <a:pPr marL="285750" indent="-285750">
              <a:spcBef>
                <a:spcPct val="45000"/>
              </a:spcBef>
              <a:buFontTx/>
              <a:buChar char="-"/>
            </a:pPr>
            <a:r>
              <a:rPr lang="fr-FR" altLang="fr-FR" sz="1300" b="1" dirty="0" smtClean="0">
                <a:latin typeface="Calibri" pitchFamily="34" charset="0"/>
              </a:rPr>
              <a:t>Tarifs, honoraire et calcul du reste à charge</a:t>
            </a:r>
          </a:p>
          <a:p>
            <a:pPr marL="285750" indent="-285750">
              <a:spcBef>
                <a:spcPct val="45000"/>
              </a:spcBef>
              <a:buFontTx/>
              <a:buChar char="-"/>
            </a:pPr>
            <a:r>
              <a:rPr lang="fr-FR" altLang="fr-FR" sz="1300" b="1" dirty="0" smtClean="0">
                <a:latin typeface="Calibri" pitchFamily="34" charset="0"/>
              </a:rPr>
              <a:t>Activité </a:t>
            </a:r>
            <a:r>
              <a:rPr lang="fr-FR" altLang="fr-FR" sz="1300" b="1" dirty="0">
                <a:latin typeface="Calibri" pitchFamily="34" charset="0"/>
              </a:rPr>
              <a:t>et spécialités disponibles en médecine de ville et en </a:t>
            </a:r>
            <a:r>
              <a:rPr lang="fr-FR" altLang="fr-FR" sz="1300" b="1" dirty="0" smtClean="0">
                <a:latin typeface="Calibri" pitchFamily="34" charset="0"/>
              </a:rPr>
              <a:t>établissement</a:t>
            </a:r>
          </a:p>
          <a:p>
            <a:pPr marL="285750" indent="-285750">
              <a:spcBef>
                <a:spcPct val="45000"/>
              </a:spcBef>
              <a:buFontTx/>
              <a:buChar char="-"/>
            </a:pPr>
            <a:r>
              <a:rPr lang="fr-FR" altLang="fr-FR" sz="1300" b="1" dirty="0">
                <a:latin typeface="Calibri" pitchFamily="34" charset="0"/>
              </a:rPr>
              <a:t>I</a:t>
            </a:r>
            <a:r>
              <a:rPr lang="fr-FR" altLang="fr-FR" sz="1300" b="1" dirty="0" smtClean="0">
                <a:latin typeface="Calibri" pitchFamily="34" charset="0"/>
              </a:rPr>
              <a:t>ndicateurs </a:t>
            </a:r>
            <a:r>
              <a:rPr lang="fr-FR" altLang="fr-FR" sz="1300" b="1" dirty="0">
                <a:latin typeface="Calibri" pitchFamily="34" charset="0"/>
              </a:rPr>
              <a:t>issus des démarches qualité engagées (médecine de ville et établissements</a:t>
            </a:r>
            <a:r>
              <a:rPr lang="fr-FR" altLang="fr-FR" sz="1300" b="1" dirty="0" smtClean="0">
                <a:latin typeface="Calibri" pitchFamily="34" charset="0"/>
              </a:rPr>
              <a:t>)</a:t>
            </a:r>
          </a:p>
          <a:p>
            <a:pPr marL="285750" indent="-285750">
              <a:spcBef>
                <a:spcPct val="45000"/>
              </a:spcBef>
              <a:buFontTx/>
              <a:buChar char="-"/>
            </a:pPr>
            <a:endParaRPr lang="fr-FR" altLang="fr-FR" sz="1300" b="1" i="1" dirty="0">
              <a:latin typeface="Calibri" pitchFamily="34" charset="0"/>
            </a:endParaRPr>
          </a:p>
          <a:p>
            <a:pPr>
              <a:spcBef>
                <a:spcPct val="45000"/>
              </a:spcBef>
            </a:pPr>
            <a:r>
              <a:rPr lang="fr-FR" altLang="fr-FR" sz="1300" b="1" i="1" dirty="0" smtClean="0">
                <a:latin typeface="Calibri" pitchFamily="34" charset="0"/>
              </a:rPr>
              <a:t>Les jeux de données abordés dans les précédents ateliers ne seront pas revu dans cet atelier : données opérationnelles des hôpitaux, données de consommation de soin, données d’enquêtes</a:t>
            </a:r>
            <a:endParaRPr lang="fr-FR" altLang="fr-FR" sz="1300" b="1" i="1" dirty="0">
              <a:latin typeface="Calibri" pitchFamily="34" charset="0"/>
            </a:endParaRPr>
          </a:p>
        </p:txBody>
      </p:sp>
      <p:sp>
        <p:nvSpPr>
          <p:cNvPr id="12" name="Text Box 5"/>
          <p:cNvSpPr txBox="1">
            <a:spLocks noChangeArrowheads="1"/>
          </p:cNvSpPr>
          <p:nvPr/>
        </p:nvSpPr>
        <p:spPr bwMode="auto">
          <a:xfrm>
            <a:off x="154377" y="3324330"/>
            <a:ext cx="8603034"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45000"/>
              </a:spcBef>
            </a:pPr>
            <a:r>
              <a:rPr lang="fr-FR" altLang="fr-FR" sz="1300" b="1" dirty="0" smtClean="0">
                <a:solidFill>
                  <a:schemeClr val="accent3"/>
                </a:solidFill>
                <a:latin typeface="Calibri" pitchFamily="34" charset="0"/>
              </a:rPr>
              <a:t>Atelier 2 : Offre </a:t>
            </a:r>
            <a:r>
              <a:rPr lang="fr-FR" altLang="fr-FR" sz="1300" b="1" dirty="0">
                <a:solidFill>
                  <a:schemeClr val="accent3"/>
                </a:solidFill>
                <a:latin typeface="Calibri" pitchFamily="34" charset="0"/>
              </a:rPr>
              <a:t>de soins, tarifs, honoraires et calcul du reste à charge </a:t>
            </a:r>
            <a:r>
              <a:rPr lang="fr-FR" altLang="fr-FR" sz="1300" b="1" dirty="0" smtClean="0">
                <a:solidFill>
                  <a:schemeClr val="accent3"/>
                </a:solidFill>
                <a:latin typeface="Calibri" pitchFamily="34" charset="0"/>
              </a:rPr>
              <a:t> </a:t>
            </a:r>
            <a:r>
              <a:rPr lang="fr-FR" altLang="fr-FR" sz="1300" b="1" dirty="0">
                <a:solidFill>
                  <a:schemeClr val="accent3"/>
                </a:solidFill>
                <a:latin typeface="Calibri" pitchFamily="34" charset="0"/>
              </a:rPr>
              <a:t>(</a:t>
            </a:r>
            <a:r>
              <a:rPr lang="fr-FR" altLang="fr-FR" sz="1300" b="1" dirty="0" smtClean="0">
                <a:solidFill>
                  <a:schemeClr val="accent3"/>
                </a:solidFill>
                <a:latin typeface="Calibri" pitchFamily="34" charset="0"/>
              </a:rPr>
              <a:t>mardi 22 avril de 14h30 à 17h)</a:t>
            </a:r>
          </a:p>
        </p:txBody>
      </p:sp>
      <p:cxnSp>
        <p:nvCxnSpPr>
          <p:cNvPr id="13" name="Connecteur droit 12"/>
          <p:cNvCxnSpPr/>
          <p:nvPr/>
        </p:nvCxnSpPr>
        <p:spPr>
          <a:xfrm>
            <a:off x="142502" y="3569218"/>
            <a:ext cx="8244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419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7"/>
          <p:cNvSpPr>
            <a:spLocks noChangeArrowheads="1"/>
          </p:cNvSpPr>
          <p:nvPr/>
        </p:nvSpPr>
        <p:spPr bwMode="gray">
          <a:xfrm>
            <a:off x="814279" y="1227428"/>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Répertoire Partagé des Professionnels de Santé (</a:t>
            </a:r>
            <a:r>
              <a:rPr lang="fr-FR" sz="900" b="1" dirty="0" err="1">
                <a:solidFill>
                  <a:schemeClr val="accent3"/>
                </a:solidFill>
                <a:latin typeface="+mn-lt"/>
                <a:cs typeface="+mn-cs"/>
              </a:rPr>
              <a:t>RPPS</a:t>
            </a:r>
            <a:r>
              <a:rPr lang="fr-FR" sz="900" b="1" dirty="0">
                <a:solidFill>
                  <a:schemeClr val="accent3"/>
                </a:solidFill>
                <a:latin typeface="+mn-lt"/>
                <a:cs typeface="+mn-cs"/>
              </a:rPr>
              <a:t>)</a:t>
            </a:r>
          </a:p>
        </p:txBody>
      </p:sp>
      <p:sp>
        <p:nvSpPr>
          <p:cNvPr id="17" name="Rectangle 3"/>
          <p:cNvSpPr txBox="1">
            <a:spLocks/>
          </p:cNvSpPr>
          <p:nvPr/>
        </p:nvSpPr>
        <p:spPr>
          <a:xfrm>
            <a:off x="68066" y="1227428"/>
            <a:ext cx="636588" cy="576565"/>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err="1"/>
              <a:t>ASIP</a:t>
            </a:r>
            <a:endParaRPr lang="fr-FR" dirty="0"/>
          </a:p>
        </p:txBody>
      </p:sp>
      <p:pic>
        <p:nvPicPr>
          <p:cNvPr id="26" name="Picture 6" descr="http://www.actualites-pharmacie.com/wp-content/uploads/2011/10/asip-sante-logo1.jpg"/>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253" y="1375025"/>
            <a:ext cx="432000" cy="217328"/>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27"/>
          <p:cNvSpPr>
            <a:spLocks noChangeArrowheads="1"/>
          </p:cNvSpPr>
          <p:nvPr/>
        </p:nvSpPr>
        <p:spPr bwMode="gray">
          <a:xfrm>
            <a:off x="814279" y="1551993"/>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Référentiel des Acteurs Santé Sociaux (RASS)</a:t>
            </a:r>
          </a:p>
        </p:txBody>
      </p:sp>
      <p:sp>
        <p:nvSpPr>
          <p:cNvPr id="30" name="Rectangle 3"/>
          <p:cNvSpPr txBox="1">
            <a:spLocks/>
          </p:cNvSpPr>
          <p:nvPr/>
        </p:nvSpPr>
        <p:spPr>
          <a:xfrm>
            <a:off x="68066" y="1866713"/>
            <a:ext cx="636588" cy="909915"/>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ATIH</a:t>
            </a:r>
            <a:endParaRPr lang="fr-FR" sz="900" dirty="0">
              <a:cs typeface="+mn-cs"/>
            </a:endParaRPr>
          </a:p>
        </p:txBody>
      </p:sp>
      <p:sp>
        <p:nvSpPr>
          <p:cNvPr id="31" name="Rectangle 27"/>
          <p:cNvSpPr>
            <a:spLocks noChangeArrowheads="1"/>
          </p:cNvSpPr>
          <p:nvPr/>
        </p:nvSpPr>
        <p:spPr bwMode="gray">
          <a:xfrm>
            <a:off x="814279" y="1876558"/>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Base de l'outil national d’inventaire et de pilotage du patrimoine hospitalier (OPHELIE)</a:t>
            </a:r>
          </a:p>
        </p:txBody>
      </p:sp>
      <p:sp>
        <p:nvSpPr>
          <p:cNvPr id="32" name="Rectangle 27"/>
          <p:cNvSpPr>
            <a:spLocks noChangeArrowheads="1"/>
          </p:cNvSpPr>
          <p:nvPr/>
        </p:nvSpPr>
        <p:spPr bwMode="gray">
          <a:xfrm>
            <a:off x="814279" y="2201123"/>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chemeClr val="accent3"/>
                </a:solidFill>
                <a:latin typeface="+mn-lt"/>
                <a:cs typeface="+mn-cs"/>
              </a:rPr>
              <a:t>DIPI</a:t>
            </a:r>
            <a:endParaRPr lang="fr-FR" sz="900" b="1" dirty="0">
              <a:solidFill>
                <a:schemeClr val="accent3"/>
              </a:solidFill>
              <a:latin typeface="+mn-lt"/>
              <a:cs typeface="+mn-cs"/>
            </a:endParaRPr>
          </a:p>
        </p:txBody>
      </p:sp>
      <p:sp>
        <p:nvSpPr>
          <p:cNvPr id="33" name="Rectangle 27"/>
          <p:cNvSpPr>
            <a:spLocks noChangeArrowheads="1"/>
          </p:cNvSpPr>
          <p:nvPr/>
        </p:nvSpPr>
        <p:spPr bwMode="gray">
          <a:xfrm>
            <a:off x="814279" y="2525688"/>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chemeClr val="accent3"/>
                </a:solidFill>
                <a:latin typeface="+mn-lt"/>
                <a:cs typeface="+mn-cs"/>
              </a:rPr>
              <a:t>DIPISI</a:t>
            </a:r>
            <a:endParaRPr lang="fr-FR" sz="900" b="1" dirty="0">
              <a:solidFill>
                <a:schemeClr val="accent3"/>
              </a:solidFill>
              <a:latin typeface="+mn-lt"/>
              <a:cs typeface="+mn-cs"/>
            </a:endParaRPr>
          </a:p>
        </p:txBody>
      </p:sp>
      <p:sp>
        <p:nvSpPr>
          <p:cNvPr id="42" name="Rectangle 41"/>
          <p:cNvSpPr>
            <a:spLocks/>
          </p:cNvSpPr>
          <p:nvPr/>
        </p:nvSpPr>
        <p:spPr>
          <a:xfrm>
            <a:off x="3919661" y="1199653"/>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Données d’identification des médecins : par ex. spécialité </a:t>
            </a:r>
            <a:r>
              <a:rPr lang="fr-FR" altLang="fr-FR" sz="900" dirty="0" smtClean="0"/>
              <a:t>exercée / un certain nombre de données personnelles des médecins sont en accès restreints</a:t>
            </a:r>
            <a:endParaRPr lang="fr-FR" altLang="fr-FR" sz="900" dirty="0"/>
          </a:p>
        </p:txBody>
      </p:sp>
      <p:pic>
        <p:nvPicPr>
          <p:cNvPr id="43" name="Picture 2" descr="Check Mark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35253" y="1253853"/>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Rectangle 49"/>
          <p:cNvSpPr>
            <a:spLocks/>
          </p:cNvSpPr>
          <p:nvPr/>
        </p:nvSpPr>
        <p:spPr>
          <a:xfrm>
            <a:off x="3919661" y="1572928"/>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Données de description des </a:t>
            </a:r>
            <a:r>
              <a:rPr lang="fr-FR" altLang="fr-FR" sz="900" dirty="0" smtClean="0"/>
              <a:t>PS </a:t>
            </a:r>
            <a:r>
              <a:rPr lang="fr-FR" altLang="fr-FR" sz="900" dirty="0"/>
              <a:t>enregistrés dans le RPPS </a:t>
            </a:r>
            <a:r>
              <a:rPr lang="fr-FR" altLang="fr-FR" sz="900" dirty="0" smtClean="0"/>
              <a:t>;  </a:t>
            </a:r>
            <a:r>
              <a:rPr lang="fr-FR" altLang="fr-FR" sz="900" dirty="0"/>
              <a:t>données d’identification des établissements dans lesquels ces professionnels de santé exercent</a:t>
            </a:r>
          </a:p>
        </p:txBody>
      </p:sp>
      <p:sp>
        <p:nvSpPr>
          <p:cNvPr id="51" name="LegendRectangle3"/>
          <p:cNvSpPr>
            <a:spLocks noChangeArrowheads="1"/>
          </p:cNvSpPr>
          <p:nvPr/>
        </p:nvSpPr>
        <p:spPr bwMode="auto">
          <a:xfrm>
            <a:off x="8753532" y="1570235"/>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2" name="Rectangle 51"/>
          <p:cNvSpPr>
            <a:spLocks/>
          </p:cNvSpPr>
          <p:nvPr/>
        </p:nvSpPr>
        <p:spPr>
          <a:xfrm>
            <a:off x="3919661" y="1850578"/>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Inventaire du patrimoine hospitalier des établissements de santé</a:t>
            </a:r>
          </a:p>
        </p:txBody>
      </p:sp>
      <p:sp>
        <p:nvSpPr>
          <p:cNvPr id="53" name="Rectangle 52"/>
          <p:cNvSpPr>
            <a:spLocks/>
          </p:cNvSpPr>
          <p:nvPr/>
        </p:nvSpPr>
        <p:spPr>
          <a:xfrm>
            <a:off x="3919661" y="2187603"/>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Données sur le suivi des dossiers d’instruction des projets d’investissement immobilier</a:t>
            </a:r>
          </a:p>
        </p:txBody>
      </p:sp>
      <p:sp>
        <p:nvSpPr>
          <p:cNvPr id="54" name="Rectangle 53"/>
          <p:cNvSpPr>
            <a:spLocks/>
          </p:cNvSpPr>
          <p:nvPr/>
        </p:nvSpPr>
        <p:spPr>
          <a:xfrm>
            <a:off x="3919661" y="2524628"/>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Dossier d’instruction des projets d’investissement en système d’information dans le cadre du projet Hôpital Numérique</a:t>
            </a:r>
          </a:p>
        </p:txBody>
      </p:sp>
      <p:sp>
        <p:nvSpPr>
          <p:cNvPr id="55" name="LegendRectangle3"/>
          <p:cNvSpPr>
            <a:spLocks noChangeArrowheads="1"/>
          </p:cNvSpPr>
          <p:nvPr/>
        </p:nvSpPr>
        <p:spPr bwMode="auto">
          <a:xfrm>
            <a:off x="8753532" y="1897267"/>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6" name="LegendRectangle3"/>
          <p:cNvSpPr>
            <a:spLocks noChangeArrowheads="1"/>
          </p:cNvSpPr>
          <p:nvPr/>
        </p:nvSpPr>
        <p:spPr bwMode="auto">
          <a:xfrm>
            <a:off x="8753532" y="2224299"/>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8" name="Rectangle 3"/>
          <p:cNvSpPr txBox="1">
            <a:spLocks/>
          </p:cNvSpPr>
          <p:nvPr/>
        </p:nvSpPr>
        <p:spPr>
          <a:xfrm>
            <a:off x="68066" y="2878363"/>
            <a:ext cx="636588" cy="86184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ANSM</a:t>
            </a:r>
            <a:endParaRPr lang="fr-FR" dirty="0"/>
          </a:p>
        </p:txBody>
      </p:sp>
      <p:sp>
        <p:nvSpPr>
          <p:cNvPr id="59" name="Rectangle 27"/>
          <p:cNvSpPr>
            <a:spLocks noChangeArrowheads="1"/>
          </p:cNvSpPr>
          <p:nvPr/>
        </p:nvSpPr>
        <p:spPr bwMode="gray">
          <a:xfrm>
            <a:off x="814279" y="2850253"/>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E-</a:t>
            </a:r>
            <a:r>
              <a:rPr lang="fr-FR" sz="900" b="1" dirty="0" err="1">
                <a:solidFill>
                  <a:schemeClr val="accent3"/>
                </a:solidFill>
                <a:latin typeface="+mn-lt"/>
                <a:cs typeface="+mn-cs"/>
              </a:rPr>
              <a:t>Fides</a:t>
            </a:r>
            <a:r>
              <a:rPr lang="fr-FR" sz="900" b="1" dirty="0">
                <a:solidFill>
                  <a:schemeClr val="accent3"/>
                </a:solidFill>
                <a:latin typeface="+mn-lt"/>
                <a:cs typeface="+mn-cs"/>
              </a:rPr>
              <a:t> - déclaration des intérêts  des professionnels de santé couverts par le </a:t>
            </a:r>
            <a:r>
              <a:rPr lang="fr-FR" sz="900" b="1" dirty="0" err="1">
                <a:solidFill>
                  <a:schemeClr val="accent3"/>
                </a:solidFill>
                <a:latin typeface="+mn-lt"/>
                <a:cs typeface="+mn-cs"/>
              </a:rPr>
              <a:t>Sunshine</a:t>
            </a:r>
            <a:r>
              <a:rPr lang="fr-FR" sz="900" b="1" dirty="0">
                <a:solidFill>
                  <a:schemeClr val="accent3"/>
                </a:solidFill>
                <a:latin typeface="+mn-lt"/>
                <a:cs typeface="+mn-cs"/>
              </a:rPr>
              <a:t> </a:t>
            </a:r>
            <a:r>
              <a:rPr lang="fr-FR" sz="900" b="1" dirty="0" err="1">
                <a:solidFill>
                  <a:schemeClr val="accent3"/>
                </a:solidFill>
                <a:latin typeface="+mn-lt"/>
                <a:cs typeface="+mn-cs"/>
              </a:rPr>
              <a:t>Act</a:t>
            </a:r>
            <a:endParaRPr lang="fr-FR" sz="900" b="1" dirty="0">
              <a:solidFill>
                <a:schemeClr val="accent3"/>
              </a:solidFill>
              <a:latin typeface="+mn-lt"/>
              <a:cs typeface="+mn-cs"/>
            </a:endParaRPr>
          </a:p>
        </p:txBody>
      </p:sp>
      <p:sp>
        <p:nvSpPr>
          <p:cNvPr id="60" name="Rectangle 59"/>
          <p:cNvSpPr>
            <a:spLocks/>
          </p:cNvSpPr>
          <p:nvPr/>
        </p:nvSpPr>
        <p:spPr>
          <a:xfrm>
            <a:off x="3919661" y="2861653"/>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Déclarations d'intérêt des professionnels de santé</a:t>
            </a:r>
          </a:p>
        </p:txBody>
      </p:sp>
      <p:sp>
        <p:nvSpPr>
          <p:cNvPr id="61" name="LegendRectangle3"/>
          <p:cNvSpPr>
            <a:spLocks noChangeArrowheads="1"/>
          </p:cNvSpPr>
          <p:nvPr/>
        </p:nvSpPr>
        <p:spPr bwMode="auto">
          <a:xfrm>
            <a:off x="8753532" y="2878363"/>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endParaRPr lang="fr-FR" sz="900" b="1" dirty="0">
              <a:solidFill>
                <a:schemeClr val="bg1"/>
              </a:solidFill>
              <a:latin typeface="+mj-lt"/>
              <a:cs typeface="+mn-cs"/>
            </a:endParaRPr>
          </a:p>
        </p:txBody>
      </p:sp>
      <p:sp>
        <p:nvSpPr>
          <p:cNvPr id="68" name="Rectangle 27"/>
          <p:cNvSpPr>
            <a:spLocks noChangeArrowheads="1"/>
          </p:cNvSpPr>
          <p:nvPr/>
        </p:nvSpPr>
        <p:spPr bwMode="gray">
          <a:xfrm>
            <a:off x="814279" y="3174818"/>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Répertoire des établissements pharmaceutiques </a:t>
            </a:r>
          </a:p>
        </p:txBody>
      </p:sp>
      <p:sp>
        <p:nvSpPr>
          <p:cNvPr id="69" name="Rectangle 68"/>
          <p:cNvSpPr>
            <a:spLocks/>
          </p:cNvSpPr>
          <p:nvPr/>
        </p:nvSpPr>
        <p:spPr>
          <a:xfrm>
            <a:off x="3919661" y="3174928"/>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Liste des fabricants, importateurs et distributeurs en gros de médicaments avec leur adresse, activité, et, sauf exception, le nom du pharmacien responsable</a:t>
            </a:r>
          </a:p>
        </p:txBody>
      </p:sp>
      <p:sp>
        <p:nvSpPr>
          <p:cNvPr id="94" name="Rectangle 27"/>
          <p:cNvSpPr>
            <a:spLocks noChangeArrowheads="1"/>
          </p:cNvSpPr>
          <p:nvPr/>
        </p:nvSpPr>
        <p:spPr bwMode="gray">
          <a:xfrm>
            <a:off x="814279" y="3499383"/>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Répertoire des dispositifs médicaux</a:t>
            </a:r>
          </a:p>
        </p:txBody>
      </p:sp>
      <p:sp>
        <p:nvSpPr>
          <p:cNvPr id="95" name="Rectangle 94"/>
          <p:cNvSpPr>
            <a:spLocks/>
          </p:cNvSpPr>
          <p:nvPr/>
        </p:nvSpPr>
        <p:spPr>
          <a:xfrm>
            <a:off x="3919661" y="3488203"/>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Liste de certains dispositifs médicaux, par fabricants</a:t>
            </a:r>
          </a:p>
        </p:txBody>
      </p:sp>
      <p:sp>
        <p:nvSpPr>
          <p:cNvPr id="96" name="LegendRectangle3"/>
          <p:cNvSpPr>
            <a:spLocks noChangeArrowheads="1"/>
          </p:cNvSpPr>
          <p:nvPr/>
        </p:nvSpPr>
        <p:spPr bwMode="auto">
          <a:xfrm>
            <a:off x="8753532" y="3205395"/>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endParaRPr lang="fr-FR" sz="900" b="1" dirty="0">
              <a:solidFill>
                <a:schemeClr val="bg1"/>
              </a:solidFill>
              <a:latin typeface="+mj-lt"/>
              <a:cs typeface="+mn-cs"/>
            </a:endParaRPr>
          </a:p>
        </p:txBody>
      </p:sp>
      <p:sp>
        <p:nvSpPr>
          <p:cNvPr id="97" name="LegendRectangle3"/>
          <p:cNvSpPr>
            <a:spLocks noChangeArrowheads="1"/>
          </p:cNvSpPr>
          <p:nvPr/>
        </p:nvSpPr>
        <p:spPr bwMode="auto">
          <a:xfrm>
            <a:off x="8753532" y="3532427"/>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endParaRPr lang="fr-FR" sz="900" b="1" dirty="0">
              <a:solidFill>
                <a:schemeClr val="bg1"/>
              </a:solidFill>
              <a:latin typeface="+mj-lt"/>
              <a:cs typeface="+mn-cs"/>
            </a:endParaRPr>
          </a:p>
        </p:txBody>
      </p:sp>
      <p:sp>
        <p:nvSpPr>
          <p:cNvPr id="108" name="Rectangle 3"/>
          <p:cNvSpPr txBox="1">
            <a:spLocks/>
          </p:cNvSpPr>
          <p:nvPr/>
        </p:nvSpPr>
        <p:spPr>
          <a:xfrm>
            <a:off x="68066" y="3823948"/>
            <a:ext cx="636588" cy="25328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CNHIM*</a:t>
            </a:r>
            <a:endParaRPr lang="fr-FR" dirty="0"/>
          </a:p>
        </p:txBody>
      </p:sp>
      <p:sp>
        <p:nvSpPr>
          <p:cNvPr id="109" name="Rectangle 108"/>
          <p:cNvSpPr>
            <a:spLocks/>
          </p:cNvSpPr>
          <p:nvPr/>
        </p:nvSpPr>
        <p:spPr>
          <a:xfrm>
            <a:off x="49039" y="6412655"/>
            <a:ext cx="29791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587" lvl="1" defTabSz="895350">
              <a:spcBef>
                <a:spcPct val="20000"/>
              </a:spcBef>
              <a:buClr>
                <a:schemeClr val="tx2"/>
              </a:buClr>
              <a:buSzPct val="125000"/>
            </a:pPr>
            <a:r>
              <a:rPr lang="fr-FR" altLang="fr-FR" sz="900" dirty="0" smtClean="0">
                <a:latin typeface="+mn-lt"/>
              </a:rPr>
              <a:t>*</a:t>
            </a:r>
            <a:r>
              <a:rPr lang="fr-FR" altLang="fr-FR" sz="900" dirty="0">
                <a:latin typeface="+mn-lt"/>
              </a:rPr>
              <a:t> </a:t>
            </a:r>
            <a:r>
              <a:rPr lang="fr-FR" altLang="fr-FR" sz="900" dirty="0" smtClean="0">
                <a:latin typeface="+mn-lt"/>
              </a:rPr>
              <a:t>Centre </a:t>
            </a:r>
            <a:r>
              <a:rPr lang="fr-FR" altLang="fr-FR" sz="900" dirty="0">
                <a:latin typeface="+mn-lt"/>
              </a:rPr>
              <a:t>National Hospitalier d’Information sur le Médicament </a:t>
            </a:r>
          </a:p>
        </p:txBody>
      </p:sp>
      <p:sp>
        <p:nvSpPr>
          <p:cNvPr id="110" name="Rectangle 27"/>
          <p:cNvSpPr>
            <a:spLocks noChangeArrowheads="1"/>
          </p:cNvSpPr>
          <p:nvPr/>
        </p:nvSpPr>
        <p:spPr bwMode="gray">
          <a:xfrm>
            <a:off x="814279" y="3823948"/>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Thériaque</a:t>
            </a:r>
          </a:p>
        </p:txBody>
      </p:sp>
      <p:sp>
        <p:nvSpPr>
          <p:cNvPr id="111" name="Rectangle 110"/>
          <p:cNvSpPr>
            <a:spLocks/>
          </p:cNvSpPr>
          <p:nvPr/>
        </p:nvSpPr>
        <p:spPr>
          <a:xfrm>
            <a:off x="3919661" y="3825228"/>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Par </a:t>
            </a:r>
            <a:r>
              <a:rPr lang="fr-FR" altLang="fr-FR" sz="900" dirty="0">
                <a:latin typeface="+mn-lt"/>
              </a:rPr>
              <a:t>médicaments : composition et voie d'administration, renseignements administratifs et techniques, génériques, </a:t>
            </a:r>
            <a:r>
              <a:rPr lang="fr-FR" altLang="fr-FR" sz="900" dirty="0" smtClean="0">
                <a:latin typeface="+mn-lt"/>
              </a:rPr>
              <a:t>interactions médicamenteuses</a:t>
            </a:r>
            <a:r>
              <a:rPr lang="fr-FR" altLang="fr-FR" sz="900" dirty="0">
                <a:latin typeface="+mn-lt"/>
              </a:rPr>
              <a:t>, </a:t>
            </a:r>
            <a:r>
              <a:rPr lang="fr-FR" altLang="fr-FR" sz="900" dirty="0" smtClean="0">
                <a:latin typeface="+mn-lt"/>
              </a:rPr>
              <a:t>…</a:t>
            </a:r>
            <a:endParaRPr lang="fr-FR" altLang="fr-FR" sz="900" dirty="0">
              <a:latin typeface="+mn-lt"/>
            </a:endParaRPr>
          </a:p>
        </p:txBody>
      </p:sp>
      <p:sp>
        <p:nvSpPr>
          <p:cNvPr id="112" name="LegendRectangle3"/>
          <p:cNvSpPr>
            <a:spLocks noChangeArrowheads="1"/>
          </p:cNvSpPr>
          <p:nvPr/>
        </p:nvSpPr>
        <p:spPr bwMode="auto">
          <a:xfrm>
            <a:off x="8753532" y="3859459"/>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endParaRPr lang="fr-FR" sz="900" b="1" dirty="0">
              <a:solidFill>
                <a:schemeClr val="bg1"/>
              </a:solidFill>
              <a:latin typeface="+mj-lt"/>
              <a:cs typeface="+mn-cs"/>
            </a:endParaRPr>
          </a:p>
        </p:txBody>
      </p:sp>
      <p:sp>
        <p:nvSpPr>
          <p:cNvPr id="133" name="Rectangle 3"/>
          <p:cNvSpPr txBox="1">
            <a:spLocks/>
          </p:cNvSpPr>
          <p:nvPr/>
        </p:nvSpPr>
        <p:spPr>
          <a:xfrm>
            <a:off x="68066" y="4148513"/>
            <a:ext cx="636588" cy="1225695"/>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DGOS</a:t>
            </a:r>
            <a:endParaRPr lang="fr-FR" dirty="0"/>
          </a:p>
        </p:txBody>
      </p:sp>
      <p:sp>
        <p:nvSpPr>
          <p:cNvPr id="134" name="Rectangle 133"/>
          <p:cNvSpPr>
            <a:spLocks/>
          </p:cNvSpPr>
          <p:nvPr/>
        </p:nvSpPr>
        <p:spPr>
          <a:xfrm>
            <a:off x="3919661" y="4150378"/>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Au travers des 200 questions, l’établissement décrit globalement son système d’information hospitalier </a:t>
            </a:r>
          </a:p>
        </p:txBody>
      </p:sp>
      <p:sp>
        <p:nvSpPr>
          <p:cNvPr id="135" name="Rectangle 27"/>
          <p:cNvSpPr>
            <a:spLocks noChangeArrowheads="1"/>
          </p:cNvSpPr>
          <p:nvPr/>
        </p:nvSpPr>
        <p:spPr bwMode="gray">
          <a:xfrm>
            <a:off x="814279" y="4148513"/>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de l'observatoire des services d'information en santé (</a:t>
            </a:r>
            <a:r>
              <a:rPr lang="fr-FR" sz="900" b="1" dirty="0" err="1">
                <a:solidFill>
                  <a:schemeClr val="accent3"/>
                </a:solidFill>
                <a:latin typeface="+mn-lt"/>
                <a:cs typeface="+mn-cs"/>
              </a:rPr>
              <a:t>Osis</a:t>
            </a:r>
            <a:r>
              <a:rPr lang="fr-FR" sz="900" b="1" dirty="0" smtClean="0">
                <a:solidFill>
                  <a:schemeClr val="accent3"/>
                </a:solidFill>
                <a:latin typeface="+mn-lt"/>
                <a:cs typeface="+mn-cs"/>
              </a:rPr>
              <a:t>)</a:t>
            </a:r>
            <a:endParaRPr lang="fr-FR" sz="900" b="1" dirty="0">
              <a:solidFill>
                <a:schemeClr val="accent3"/>
              </a:solidFill>
              <a:latin typeface="+mn-lt"/>
              <a:cs typeface="+mn-cs"/>
            </a:endParaRPr>
          </a:p>
        </p:txBody>
      </p:sp>
      <p:sp>
        <p:nvSpPr>
          <p:cNvPr id="136" name="Rectangle 27"/>
          <p:cNvSpPr>
            <a:spLocks noChangeArrowheads="1"/>
          </p:cNvSpPr>
          <p:nvPr/>
        </p:nvSpPr>
        <p:spPr bwMode="gray">
          <a:xfrm>
            <a:off x="814279" y="4473078"/>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a:t>
            </a:r>
            <a:r>
              <a:rPr lang="fr-FR" sz="900" b="1" dirty="0" smtClean="0">
                <a:solidFill>
                  <a:schemeClr val="accent3"/>
                </a:solidFill>
                <a:latin typeface="+mn-lt"/>
                <a:cs typeface="+mn-cs"/>
              </a:rPr>
              <a:t>RELIMS</a:t>
            </a:r>
            <a:endParaRPr lang="fr-FR" sz="900" b="1" dirty="0">
              <a:solidFill>
                <a:schemeClr val="accent3"/>
              </a:solidFill>
              <a:latin typeface="+mn-lt"/>
              <a:cs typeface="+mn-cs"/>
            </a:endParaRPr>
          </a:p>
        </p:txBody>
      </p:sp>
      <p:sp>
        <p:nvSpPr>
          <p:cNvPr id="137" name="Rectangle 136"/>
          <p:cNvSpPr>
            <a:spLocks/>
          </p:cNvSpPr>
          <p:nvPr/>
        </p:nvSpPr>
        <p:spPr>
          <a:xfrm>
            <a:off x="3919661" y="4475528"/>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sz="900" dirty="0">
                <a:latin typeface="+mn-lt"/>
              </a:rPr>
              <a:t>Base de l'observatoire du Référencement des Editeurs de Logiciels et des Intégrateurs du Monde de la Santé  </a:t>
            </a:r>
            <a:endParaRPr lang="fr-FR" altLang="fr-FR" sz="900" dirty="0">
              <a:latin typeface="+mn-lt"/>
            </a:endParaRPr>
          </a:p>
        </p:txBody>
      </p:sp>
      <p:sp>
        <p:nvSpPr>
          <p:cNvPr id="138" name="LegendRectangle3"/>
          <p:cNvSpPr>
            <a:spLocks noChangeArrowheads="1"/>
          </p:cNvSpPr>
          <p:nvPr/>
        </p:nvSpPr>
        <p:spPr bwMode="auto">
          <a:xfrm>
            <a:off x="8753532" y="4186491"/>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endParaRPr lang="fr-FR" sz="900" b="1" dirty="0">
              <a:solidFill>
                <a:schemeClr val="bg1"/>
              </a:solidFill>
              <a:latin typeface="+mj-lt"/>
              <a:cs typeface="+mn-cs"/>
            </a:endParaRPr>
          </a:p>
        </p:txBody>
      </p:sp>
      <p:sp>
        <p:nvSpPr>
          <p:cNvPr id="139" name="LegendRectangle3"/>
          <p:cNvSpPr>
            <a:spLocks noChangeArrowheads="1"/>
          </p:cNvSpPr>
          <p:nvPr/>
        </p:nvSpPr>
        <p:spPr bwMode="auto">
          <a:xfrm>
            <a:off x="8753532" y="4513523"/>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endParaRPr lang="fr-FR" sz="900" b="1" dirty="0">
              <a:solidFill>
                <a:schemeClr val="bg1"/>
              </a:solidFill>
              <a:latin typeface="+mj-lt"/>
              <a:cs typeface="+mn-cs"/>
            </a:endParaRPr>
          </a:p>
        </p:txBody>
      </p:sp>
      <p:sp>
        <p:nvSpPr>
          <p:cNvPr id="140" name="Rectangle 27"/>
          <p:cNvSpPr>
            <a:spLocks noChangeArrowheads="1"/>
          </p:cNvSpPr>
          <p:nvPr/>
        </p:nvSpPr>
        <p:spPr bwMode="gray">
          <a:xfrm>
            <a:off x="814279" y="4797643"/>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de l'observatoire du Référencement des Base </a:t>
            </a:r>
            <a:r>
              <a:rPr lang="fr-FR" sz="900" b="1" dirty="0" err="1">
                <a:solidFill>
                  <a:schemeClr val="accent3"/>
                </a:solidFill>
                <a:latin typeface="+mn-lt"/>
                <a:cs typeface="+mn-cs"/>
              </a:rPr>
              <a:t>Medline</a:t>
            </a:r>
            <a:r>
              <a:rPr lang="fr-FR" sz="900" b="1" dirty="0">
                <a:solidFill>
                  <a:schemeClr val="accent3"/>
                </a:solidFill>
                <a:latin typeface="+mn-lt"/>
                <a:cs typeface="+mn-cs"/>
              </a:rPr>
              <a:t> SIGAPS</a:t>
            </a:r>
          </a:p>
        </p:txBody>
      </p:sp>
      <p:sp>
        <p:nvSpPr>
          <p:cNvPr id="141" name="Rectangle 140"/>
          <p:cNvSpPr>
            <a:spLocks/>
          </p:cNvSpPr>
          <p:nvPr/>
        </p:nvSpPr>
        <p:spPr>
          <a:xfrm>
            <a:off x="3919661" y="4800678"/>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 Recensement, évaluation et valorisation des publications scientifiques d'un établissement ayant des activités de recherche médicale</a:t>
            </a:r>
          </a:p>
        </p:txBody>
      </p:sp>
      <p:sp>
        <p:nvSpPr>
          <p:cNvPr id="142" name="Rectangle 27"/>
          <p:cNvSpPr>
            <a:spLocks noChangeArrowheads="1"/>
          </p:cNvSpPr>
          <p:nvPr/>
        </p:nvSpPr>
        <p:spPr bwMode="gray">
          <a:xfrm>
            <a:off x="814279" y="5122208"/>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Tableau de Bord des Infections Nosocomiales (TBIN)</a:t>
            </a:r>
          </a:p>
        </p:txBody>
      </p:sp>
      <p:sp>
        <p:nvSpPr>
          <p:cNvPr id="143" name="Rectangle 142"/>
          <p:cNvSpPr>
            <a:spLocks/>
          </p:cNvSpPr>
          <p:nvPr/>
        </p:nvSpPr>
        <p:spPr>
          <a:xfrm>
            <a:off x="3919661" y="5102078"/>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7 indicateurs sur le niveau d’engagement dans la prévention des infections nosocomiales</a:t>
            </a:r>
          </a:p>
        </p:txBody>
      </p:sp>
      <p:pic>
        <p:nvPicPr>
          <p:cNvPr id="144" name="Picture 2" descr="Check Mark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35253" y="5167587"/>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5" name="Rectangle 6"/>
          <p:cNvSpPr txBox="1">
            <a:spLocks/>
          </p:cNvSpPr>
          <p:nvPr/>
        </p:nvSpPr>
        <p:spPr bwMode="gray">
          <a:xfrm>
            <a:off x="8753532" y="4840555"/>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6" name="AutoShape 250"/>
          <p:cNvSpPr>
            <a:spLocks noChangeArrowheads="1"/>
          </p:cNvSpPr>
          <p:nvPr/>
        </p:nvSpPr>
        <p:spPr bwMode="auto">
          <a:xfrm>
            <a:off x="814279" y="876488"/>
            <a:ext cx="3924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Principaux jeux de données</a:t>
            </a:r>
          </a:p>
        </p:txBody>
      </p:sp>
      <p:sp>
        <p:nvSpPr>
          <p:cNvPr id="147" name="AutoShape 250"/>
          <p:cNvSpPr>
            <a:spLocks noChangeArrowheads="1"/>
          </p:cNvSpPr>
          <p:nvPr/>
        </p:nvSpPr>
        <p:spPr bwMode="auto">
          <a:xfrm>
            <a:off x="3919661" y="876488"/>
            <a:ext cx="3816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a:solidFill>
                  <a:schemeClr val="tx2"/>
                </a:solidFill>
              </a:rPr>
              <a:t>Contenu</a:t>
            </a:r>
          </a:p>
        </p:txBody>
      </p:sp>
      <p:sp>
        <p:nvSpPr>
          <p:cNvPr id="148" name="Title 1"/>
          <p:cNvSpPr>
            <a:spLocks noGrp="1"/>
          </p:cNvSpPr>
          <p:nvPr>
            <p:ph type="title"/>
          </p:nvPr>
        </p:nvSpPr>
        <p:spPr>
          <a:xfrm>
            <a:off x="219075" y="256888"/>
            <a:ext cx="8523288" cy="584775"/>
          </a:xfrm>
        </p:spPr>
        <p:txBody>
          <a:bodyPr/>
          <a:lstStyle/>
          <a:p>
            <a:r>
              <a:rPr lang="fr-FR" altLang="fr-FR" dirty="0"/>
              <a:t>Principaux jeux de</a:t>
            </a:r>
            <a:br>
              <a:rPr lang="fr-FR" altLang="fr-FR" dirty="0"/>
            </a:br>
            <a:r>
              <a:rPr lang="fr-FR" altLang="fr-FR" dirty="0"/>
              <a:t>données </a:t>
            </a:r>
            <a:r>
              <a:rPr lang="fr-FR" altLang="fr-FR" dirty="0" smtClean="0"/>
              <a:t>d’offre de soins</a:t>
            </a:r>
          </a:p>
        </p:txBody>
      </p:sp>
      <p:sp>
        <p:nvSpPr>
          <p:cNvPr id="150" name="AutoShape 250"/>
          <p:cNvSpPr>
            <a:spLocks noChangeArrowheads="1"/>
          </p:cNvSpPr>
          <p:nvPr/>
        </p:nvSpPr>
        <p:spPr bwMode="auto">
          <a:xfrm>
            <a:off x="3622675" y="160338"/>
            <a:ext cx="1176338" cy="141287"/>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Statut d’ouverture :</a:t>
            </a:r>
          </a:p>
        </p:txBody>
      </p:sp>
      <p:grpSp>
        <p:nvGrpSpPr>
          <p:cNvPr id="151" name="Group 1"/>
          <p:cNvGrpSpPr>
            <a:grpSpLocks/>
          </p:cNvGrpSpPr>
          <p:nvPr/>
        </p:nvGrpSpPr>
        <p:grpSpPr bwMode="auto">
          <a:xfrm>
            <a:off x="4889500" y="339725"/>
            <a:ext cx="3359150" cy="139700"/>
            <a:chOff x="5080381" y="289531"/>
            <a:chExt cx="3358586" cy="138499"/>
          </a:xfrm>
        </p:grpSpPr>
        <p:sp>
          <p:nvSpPr>
            <p:cNvPr id="152" name="Legend1"/>
            <p:cNvSpPr>
              <a:spLocks noChangeArrowheads="1"/>
            </p:cNvSpPr>
            <p:nvPr/>
          </p:nvSpPr>
          <p:spPr bwMode="auto">
            <a:xfrm>
              <a:off x="5323228" y="289531"/>
              <a:ext cx="3115739" cy="138499"/>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Jeu de données téléchargeable, exploitable et ouvert à </a:t>
              </a:r>
              <a:r>
                <a:rPr lang="fr-FR" sz="900" dirty="0" smtClean="0">
                  <a:latin typeface="+mn-lt"/>
                  <a:cs typeface="+mn-cs"/>
                </a:rPr>
                <a:t>tous</a:t>
              </a:r>
              <a:endParaRPr lang="fr-FR" sz="900" dirty="0">
                <a:latin typeface="+mn-lt"/>
                <a:cs typeface="+mn-cs"/>
              </a:endParaRPr>
            </a:p>
          </p:txBody>
        </p:sp>
        <p:sp>
          <p:nvSpPr>
            <p:cNvPr id="153" name="LegendRectangle1"/>
            <p:cNvSpPr>
              <a:spLocks noChangeArrowheads="1"/>
            </p:cNvSpPr>
            <p:nvPr/>
          </p:nvSpPr>
          <p:spPr bwMode="auto">
            <a:xfrm>
              <a:off x="5080381" y="297401"/>
              <a:ext cx="157137" cy="12276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grpSp>
      <p:sp>
        <p:nvSpPr>
          <p:cNvPr id="154" name="Legend2"/>
          <p:cNvSpPr>
            <a:spLocks noChangeArrowheads="1"/>
          </p:cNvSpPr>
          <p:nvPr/>
        </p:nvSpPr>
        <p:spPr bwMode="auto">
          <a:xfrm>
            <a:off x="5132388" y="503238"/>
            <a:ext cx="3468687"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consultable mais non téléchargeable ou exploitable</a:t>
            </a:r>
          </a:p>
        </p:txBody>
      </p:sp>
      <p:sp>
        <p:nvSpPr>
          <p:cNvPr id="155" name="LegendRectangle2"/>
          <p:cNvSpPr>
            <a:spLocks noChangeArrowheads="1"/>
          </p:cNvSpPr>
          <p:nvPr/>
        </p:nvSpPr>
        <p:spPr bwMode="auto">
          <a:xfrm>
            <a:off x="4889500" y="511175"/>
            <a:ext cx="157163" cy="123825"/>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56" name="Legend3"/>
          <p:cNvSpPr>
            <a:spLocks noChangeArrowheads="1"/>
          </p:cNvSpPr>
          <p:nvPr/>
        </p:nvSpPr>
        <p:spPr bwMode="auto">
          <a:xfrm>
            <a:off x="5131862" y="666750"/>
            <a:ext cx="2827863"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téléchargeable mais en accès restreint</a:t>
            </a:r>
          </a:p>
        </p:txBody>
      </p:sp>
      <p:sp>
        <p:nvSpPr>
          <p:cNvPr id="157" name="LegendRectangle3"/>
          <p:cNvSpPr>
            <a:spLocks noChangeArrowheads="1"/>
          </p:cNvSpPr>
          <p:nvPr/>
        </p:nvSpPr>
        <p:spPr bwMode="auto">
          <a:xfrm>
            <a:off x="4889500" y="674688"/>
            <a:ext cx="157163" cy="122237"/>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58" name="Legend3"/>
          <p:cNvSpPr>
            <a:spLocks noChangeArrowheads="1"/>
          </p:cNvSpPr>
          <p:nvPr/>
        </p:nvSpPr>
        <p:spPr bwMode="auto">
          <a:xfrm>
            <a:off x="5132388" y="836613"/>
            <a:ext cx="3667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non ouvert, disponible qu’au producteur et gestionnaire</a:t>
            </a:r>
          </a:p>
        </p:txBody>
      </p:sp>
      <p:sp>
        <p:nvSpPr>
          <p:cNvPr id="159" name="LegendRectangle3"/>
          <p:cNvSpPr>
            <a:spLocks noChangeArrowheads="1"/>
          </p:cNvSpPr>
          <p:nvPr/>
        </p:nvSpPr>
        <p:spPr bwMode="auto">
          <a:xfrm>
            <a:off x="4889500" y="844550"/>
            <a:ext cx="157163" cy="12382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pic>
        <p:nvPicPr>
          <p:cNvPr id="160" name="Picture 2" descr="Check Mark Clip 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89500" y="127000"/>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1" name="Legend1"/>
          <p:cNvSpPr>
            <a:spLocks noChangeArrowheads="1"/>
          </p:cNvSpPr>
          <p:nvPr/>
        </p:nvSpPr>
        <p:spPr bwMode="auto">
          <a:xfrm>
            <a:off x="5135563" y="157163"/>
            <a:ext cx="687387" cy="138112"/>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En open data</a:t>
            </a:r>
          </a:p>
        </p:txBody>
      </p:sp>
      <p:cxnSp>
        <p:nvCxnSpPr>
          <p:cNvPr id="162" name="AutoShape 249"/>
          <p:cNvCxnSpPr>
            <a:cxnSpLocks noChangeShapeType="1"/>
          </p:cNvCxnSpPr>
          <p:nvPr/>
        </p:nvCxnSpPr>
        <p:spPr bwMode="auto">
          <a:xfrm>
            <a:off x="814279" y="1140013"/>
            <a:ext cx="3024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cxnSp>
        <p:nvCxnSpPr>
          <p:cNvPr id="163" name="AutoShape 249"/>
          <p:cNvCxnSpPr>
            <a:cxnSpLocks noChangeShapeType="1"/>
          </p:cNvCxnSpPr>
          <p:nvPr/>
        </p:nvCxnSpPr>
        <p:spPr bwMode="auto">
          <a:xfrm>
            <a:off x="3919661" y="1140013"/>
            <a:ext cx="4608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70" name="Rectangle 169"/>
          <p:cNvSpPr/>
          <p:nvPr/>
        </p:nvSpPr>
        <p:spPr>
          <a:xfrm>
            <a:off x="7229390" y="32740"/>
            <a:ext cx="1650670" cy="207695"/>
          </a:xfrm>
          <a:prstGeom prst="rect">
            <a:avLst/>
          </a:prstGeom>
          <a:solidFill>
            <a:srgbClr val="FFFF00"/>
          </a:solidFill>
          <a:ln w="95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Pour discussion</a:t>
            </a:r>
          </a:p>
        </p:txBody>
      </p:sp>
      <p:pic>
        <p:nvPicPr>
          <p:cNvPr id="174" name="Picture 39" descr="http://www.alliance-maladies-rares.org/wp-content/uploads/2014/02/logo-ansm.pn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2654" y="3095933"/>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76" name="Picture 127"/>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3253" y="2100714"/>
            <a:ext cx="396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0" name="Straight Connector 3"/>
          <p:cNvCxnSpPr>
            <a:cxnSpLocks/>
          </p:cNvCxnSpPr>
          <p:nvPr/>
        </p:nvCxnSpPr>
        <p:spPr>
          <a:xfrm>
            <a:off x="869907" y="411291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2" name="Straight Connector 3"/>
          <p:cNvCxnSpPr>
            <a:cxnSpLocks/>
          </p:cNvCxnSpPr>
          <p:nvPr/>
        </p:nvCxnSpPr>
        <p:spPr>
          <a:xfrm>
            <a:off x="869907" y="378966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3" name="Straight Connector 3"/>
          <p:cNvCxnSpPr>
            <a:cxnSpLocks/>
          </p:cNvCxnSpPr>
          <p:nvPr/>
        </p:nvCxnSpPr>
        <p:spPr>
          <a:xfrm>
            <a:off x="869907" y="217336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4" name="Straight Connector 3"/>
          <p:cNvCxnSpPr>
            <a:cxnSpLocks/>
          </p:cNvCxnSpPr>
          <p:nvPr/>
        </p:nvCxnSpPr>
        <p:spPr>
          <a:xfrm>
            <a:off x="869907" y="249662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5" name="Straight Connector 3"/>
          <p:cNvCxnSpPr>
            <a:cxnSpLocks/>
          </p:cNvCxnSpPr>
          <p:nvPr/>
        </p:nvCxnSpPr>
        <p:spPr>
          <a:xfrm>
            <a:off x="869907" y="1850106"/>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6" name="Straight Connector 3"/>
          <p:cNvCxnSpPr>
            <a:cxnSpLocks/>
          </p:cNvCxnSpPr>
          <p:nvPr/>
        </p:nvCxnSpPr>
        <p:spPr>
          <a:xfrm>
            <a:off x="869907" y="281988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3"/>
          <p:cNvCxnSpPr>
            <a:cxnSpLocks/>
          </p:cNvCxnSpPr>
          <p:nvPr/>
        </p:nvCxnSpPr>
        <p:spPr>
          <a:xfrm>
            <a:off x="869907" y="314314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Connector 3"/>
          <p:cNvCxnSpPr>
            <a:cxnSpLocks/>
          </p:cNvCxnSpPr>
          <p:nvPr/>
        </p:nvCxnSpPr>
        <p:spPr>
          <a:xfrm>
            <a:off x="869907" y="346640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9" name="Straight Connector 3"/>
          <p:cNvCxnSpPr>
            <a:cxnSpLocks/>
          </p:cNvCxnSpPr>
          <p:nvPr/>
        </p:nvCxnSpPr>
        <p:spPr>
          <a:xfrm>
            <a:off x="869907" y="152684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0" name="Straight Connector 3"/>
          <p:cNvCxnSpPr>
            <a:cxnSpLocks/>
          </p:cNvCxnSpPr>
          <p:nvPr/>
        </p:nvCxnSpPr>
        <p:spPr>
          <a:xfrm>
            <a:off x="869907" y="475943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1" name="Straight Connector 3"/>
          <p:cNvCxnSpPr>
            <a:cxnSpLocks/>
          </p:cNvCxnSpPr>
          <p:nvPr/>
        </p:nvCxnSpPr>
        <p:spPr>
          <a:xfrm>
            <a:off x="869907" y="540595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3" name="Straight Connector 3"/>
          <p:cNvCxnSpPr>
            <a:cxnSpLocks/>
          </p:cNvCxnSpPr>
          <p:nvPr/>
        </p:nvCxnSpPr>
        <p:spPr>
          <a:xfrm>
            <a:off x="869907" y="5082696"/>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4" name="Straight Connector 3"/>
          <p:cNvCxnSpPr>
            <a:cxnSpLocks/>
          </p:cNvCxnSpPr>
          <p:nvPr/>
        </p:nvCxnSpPr>
        <p:spPr>
          <a:xfrm>
            <a:off x="869907" y="443617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95" name="LegendRectangle3"/>
          <p:cNvSpPr>
            <a:spLocks noChangeArrowheads="1"/>
          </p:cNvSpPr>
          <p:nvPr/>
        </p:nvSpPr>
        <p:spPr bwMode="auto">
          <a:xfrm>
            <a:off x="8753532" y="2551331"/>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1" name="Rectangle 3"/>
          <p:cNvSpPr txBox="1">
            <a:spLocks/>
          </p:cNvSpPr>
          <p:nvPr/>
        </p:nvSpPr>
        <p:spPr>
          <a:xfrm>
            <a:off x="68066" y="5438899"/>
            <a:ext cx="636588" cy="909005"/>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HAS</a:t>
            </a:r>
            <a:endParaRPr lang="fr-FR" dirty="0"/>
          </a:p>
        </p:txBody>
      </p:sp>
      <p:sp>
        <p:nvSpPr>
          <p:cNvPr id="82" name="Rectangle 27"/>
          <p:cNvSpPr>
            <a:spLocks noChangeArrowheads="1"/>
          </p:cNvSpPr>
          <p:nvPr/>
        </p:nvSpPr>
        <p:spPr bwMode="gray">
          <a:xfrm>
            <a:off x="814279" y="5446773"/>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Protocoles nationaux de diagnostic et de soins (PNDS)</a:t>
            </a:r>
          </a:p>
        </p:txBody>
      </p:sp>
      <p:sp>
        <p:nvSpPr>
          <p:cNvPr id="83" name="Rectangle 82"/>
          <p:cNvSpPr>
            <a:spLocks/>
          </p:cNvSpPr>
          <p:nvPr/>
        </p:nvSpPr>
        <p:spPr>
          <a:xfrm>
            <a:off x="3919661" y="5486603"/>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PNDS par </a:t>
            </a:r>
            <a:r>
              <a:rPr lang="fr-FR" altLang="fr-FR" sz="900" dirty="0" smtClean="0">
                <a:latin typeface="+mn-lt"/>
              </a:rPr>
              <a:t>syndrome</a:t>
            </a:r>
            <a:endParaRPr lang="fr-FR" altLang="fr-FR" sz="900" dirty="0">
              <a:latin typeface="+mn-lt"/>
            </a:endParaRPr>
          </a:p>
        </p:txBody>
      </p:sp>
      <p:sp>
        <p:nvSpPr>
          <p:cNvPr id="84" name="LegendRectangle3"/>
          <p:cNvSpPr>
            <a:spLocks noChangeArrowheads="1"/>
          </p:cNvSpPr>
          <p:nvPr/>
        </p:nvSpPr>
        <p:spPr bwMode="auto">
          <a:xfrm>
            <a:off x="8753532" y="5483969"/>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5" name="Rectangle 27"/>
          <p:cNvSpPr>
            <a:spLocks noChangeArrowheads="1"/>
          </p:cNvSpPr>
          <p:nvPr/>
        </p:nvSpPr>
        <p:spPr bwMode="gray">
          <a:xfrm>
            <a:off x="814279" y="5771338"/>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Tableaux d'évidence utilisés pour la fixation des SMR et ASMR de la commission de </a:t>
            </a:r>
            <a:r>
              <a:rPr lang="fr-FR" sz="900" b="1" dirty="0" smtClean="0">
                <a:solidFill>
                  <a:schemeClr val="accent3"/>
                </a:solidFill>
                <a:latin typeface="+mn-lt"/>
                <a:cs typeface="+mn-cs"/>
              </a:rPr>
              <a:t>transparence</a:t>
            </a:r>
            <a:endParaRPr lang="fr-FR" sz="900" b="1" dirty="0">
              <a:solidFill>
                <a:schemeClr val="accent3"/>
              </a:solidFill>
              <a:latin typeface="+mn-lt"/>
              <a:cs typeface="+mn-cs"/>
            </a:endParaRPr>
          </a:p>
        </p:txBody>
      </p:sp>
      <p:sp>
        <p:nvSpPr>
          <p:cNvPr id="86" name="Rectangle 85"/>
          <p:cNvSpPr>
            <a:spLocks/>
          </p:cNvSpPr>
          <p:nvPr/>
        </p:nvSpPr>
        <p:spPr>
          <a:xfrm>
            <a:off x="3919661" y="578137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Détail des caractéristiques et résultats des études cliniques présentés dans le dossier de demande de SMR ASMR</a:t>
            </a:r>
          </a:p>
        </p:txBody>
      </p:sp>
      <p:sp>
        <p:nvSpPr>
          <p:cNvPr id="87" name="Rectangle 27"/>
          <p:cNvSpPr>
            <a:spLocks noChangeArrowheads="1"/>
          </p:cNvSpPr>
          <p:nvPr/>
        </p:nvSpPr>
        <p:spPr bwMode="gray">
          <a:xfrm>
            <a:off x="814279" y="6095904"/>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du sondage « perception de la sécurité des soins auprès des professionnels de santé » </a:t>
            </a:r>
          </a:p>
        </p:txBody>
      </p:sp>
      <p:sp>
        <p:nvSpPr>
          <p:cNvPr id="88" name="Rectangle 87"/>
          <p:cNvSpPr>
            <a:spLocks/>
          </p:cNvSpPr>
          <p:nvPr/>
        </p:nvSpPr>
        <p:spPr>
          <a:xfrm>
            <a:off x="3919661" y="6143404"/>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Indicateurs de perception de sécurité des soins des professionnels de santé</a:t>
            </a:r>
          </a:p>
        </p:txBody>
      </p:sp>
      <p:sp>
        <p:nvSpPr>
          <p:cNvPr id="91" name="LegendRectangle3"/>
          <p:cNvSpPr>
            <a:spLocks noChangeArrowheads="1"/>
          </p:cNvSpPr>
          <p:nvPr/>
        </p:nvSpPr>
        <p:spPr bwMode="auto">
          <a:xfrm>
            <a:off x="8753532" y="6138029"/>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92" name="LegendRectangle3"/>
          <p:cNvSpPr>
            <a:spLocks noChangeArrowheads="1"/>
          </p:cNvSpPr>
          <p:nvPr/>
        </p:nvSpPr>
        <p:spPr bwMode="auto">
          <a:xfrm>
            <a:off x="8753532" y="5811001"/>
            <a:ext cx="144000" cy="144000"/>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cxnSp>
        <p:nvCxnSpPr>
          <p:cNvPr id="93" name="Straight Connector 3"/>
          <p:cNvCxnSpPr>
            <a:cxnSpLocks/>
          </p:cNvCxnSpPr>
          <p:nvPr/>
        </p:nvCxnSpPr>
        <p:spPr>
          <a:xfrm>
            <a:off x="869907" y="572921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8" name="Straight Connector 3"/>
          <p:cNvCxnSpPr>
            <a:cxnSpLocks/>
          </p:cNvCxnSpPr>
          <p:nvPr/>
        </p:nvCxnSpPr>
        <p:spPr>
          <a:xfrm>
            <a:off x="869907" y="605247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9" name="Straight Connector 3"/>
          <p:cNvCxnSpPr>
            <a:cxnSpLocks/>
          </p:cNvCxnSpPr>
          <p:nvPr/>
        </p:nvCxnSpPr>
        <p:spPr>
          <a:xfrm>
            <a:off x="869907" y="637573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pic>
        <p:nvPicPr>
          <p:cNvPr id="100" name="Picture 2" descr="bandeau hopital"/>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a:stretch/>
        </p:blipFill>
        <p:spPr bwMode="auto">
          <a:xfrm>
            <a:off x="312994" y="4332226"/>
            <a:ext cx="356259" cy="303697"/>
          </a:xfrm>
          <a:prstGeom prst="rect">
            <a:avLst/>
          </a:prstGeom>
          <a:noFill/>
          <a:extLst>
            <a:ext uri="{909E8E84-426E-40DD-AFC4-6F175D3DCCD1}">
              <a14:hiddenFill xmlns:a14="http://schemas.microsoft.com/office/drawing/2010/main">
                <a:solidFill>
                  <a:srgbClr val="FFFFFF"/>
                </a:solidFill>
              </a14:hiddenFill>
            </a:ext>
          </a:extLst>
        </p:spPr>
      </p:pic>
      <p:pic>
        <p:nvPicPr>
          <p:cNvPr id="174082" name="Picture 2" descr="http://www.has-sante.fr/portail/plugins/ModuleHAS2012/images/logo.jpg"/>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172723" y="5653312"/>
            <a:ext cx="504000" cy="201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640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7"/>
          <p:cNvSpPr>
            <a:spLocks noChangeArrowheads="1"/>
          </p:cNvSpPr>
          <p:nvPr/>
        </p:nvSpPr>
        <p:spPr bwMode="gray">
          <a:xfrm>
            <a:off x="793049" y="4262506"/>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a:t>
            </a:r>
            <a:r>
              <a:rPr lang="fr-FR" sz="900" b="1" dirty="0" smtClean="0">
                <a:solidFill>
                  <a:schemeClr val="accent3"/>
                </a:solidFill>
                <a:latin typeface="+mn-lt"/>
                <a:cs typeface="+mn-cs"/>
              </a:rPr>
              <a:t>« offre </a:t>
            </a:r>
            <a:r>
              <a:rPr lang="fr-FR" sz="900" b="1" dirty="0">
                <a:solidFill>
                  <a:schemeClr val="accent3"/>
                </a:solidFill>
                <a:latin typeface="+mn-lt"/>
                <a:cs typeface="+mn-cs"/>
              </a:rPr>
              <a:t>de soins </a:t>
            </a:r>
            <a:r>
              <a:rPr lang="fr-FR" sz="900" b="1" dirty="0" smtClean="0">
                <a:solidFill>
                  <a:schemeClr val="accent3"/>
                </a:solidFill>
                <a:latin typeface="+mn-lt"/>
                <a:cs typeface="+mn-cs"/>
              </a:rPr>
              <a:t>libéraux » du </a:t>
            </a:r>
            <a:r>
              <a:rPr lang="fr-FR" sz="900" b="1" dirty="0" err="1">
                <a:solidFill>
                  <a:schemeClr val="accent3"/>
                </a:solidFill>
                <a:latin typeface="+mn-lt"/>
                <a:cs typeface="+mn-cs"/>
              </a:rPr>
              <a:t>SNIIRAM</a:t>
            </a:r>
            <a:endParaRPr lang="fr-FR" sz="900" b="1" dirty="0">
              <a:solidFill>
                <a:schemeClr val="accent3"/>
              </a:solidFill>
              <a:latin typeface="+mn-lt"/>
              <a:cs typeface="+mn-cs"/>
            </a:endParaRPr>
          </a:p>
        </p:txBody>
      </p:sp>
      <p:sp>
        <p:nvSpPr>
          <p:cNvPr id="9" name="Rectangle 27"/>
          <p:cNvSpPr>
            <a:spLocks noChangeArrowheads="1"/>
          </p:cNvSpPr>
          <p:nvPr/>
        </p:nvSpPr>
        <p:spPr bwMode="gray">
          <a:xfrm>
            <a:off x="793049" y="3673578"/>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Tableau « démographie </a:t>
            </a:r>
            <a:r>
              <a:rPr lang="fr-FR" sz="900" b="1" dirty="0">
                <a:solidFill>
                  <a:schemeClr val="accent3"/>
                </a:solidFill>
                <a:latin typeface="+mn-lt"/>
                <a:cs typeface="+mn-cs"/>
              </a:rPr>
              <a:t>des professionnels de </a:t>
            </a:r>
            <a:r>
              <a:rPr lang="fr-FR" sz="900" b="1" dirty="0" smtClean="0">
                <a:solidFill>
                  <a:schemeClr val="accent3"/>
                </a:solidFill>
                <a:latin typeface="+mn-lt"/>
                <a:cs typeface="+mn-cs"/>
              </a:rPr>
              <a:t>santé »</a:t>
            </a:r>
            <a:endParaRPr lang="fr-FR" sz="900" b="1" dirty="0">
              <a:solidFill>
                <a:schemeClr val="accent3"/>
              </a:solidFill>
              <a:latin typeface="+mn-lt"/>
              <a:cs typeface="+mn-cs"/>
            </a:endParaRPr>
          </a:p>
        </p:txBody>
      </p:sp>
      <p:sp>
        <p:nvSpPr>
          <p:cNvPr id="10" name="Rectangle 27"/>
          <p:cNvSpPr>
            <a:spLocks noChangeArrowheads="1"/>
          </p:cNvSpPr>
          <p:nvPr/>
        </p:nvSpPr>
        <p:spPr bwMode="gray">
          <a:xfrm>
            <a:off x="793049" y="4590184"/>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a:t>
            </a:r>
            <a:r>
              <a:rPr lang="fr-FR" sz="900" b="1" dirty="0" smtClean="0">
                <a:solidFill>
                  <a:schemeClr val="accent3"/>
                </a:solidFill>
                <a:latin typeface="+mn-lt"/>
                <a:cs typeface="+mn-cs"/>
              </a:rPr>
              <a:t>« tableaux </a:t>
            </a:r>
            <a:r>
              <a:rPr lang="fr-FR" sz="900" b="1" dirty="0">
                <a:solidFill>
                  <a:schemeClr val="accent3"/>
                </a:solidFill>
                <a:latin typeface="+mn-lt"/>
                <a:cs typeface="+mn-cs"/>
              </a:rPr>
              <a:t>du </a:t>
            </a:r>
            <a:r>
              <a:rPr lang="fr-FR" sz="900" b="1" dirty="0" err="1" smtClean="0">
                <a:solidFill>
                  <a:schemeClr val="accent3"/>
                </a:solidFill>
                <a:latin typeface="+mn-lt"/>
                <a:cs typeface="+mn-cs"/>
              </a:rPr>
              <a:t>SNIR</a:t>
            </a:r>
            <a:r>
              <a:rPr lang="fr-FR" sz="900" b="1" dirty="0" smtClean="0">
                <a:solidFill>
                  <a:schemeClr val="accent3"/>
                </a:solidFill>
                <a:latin typeface="+mn-lt"/>
                <a:cs typeface="+mn-cs"/>
              </a:rPr>
              <a:t> » </a:t>
            </a:r>
            <a:r>
              <a:rPr lang="fr-FR" sz="900" b="1" dirty="0">
                <a:solidFill>
                  <a:schemeClr val="accent3"/>
                </a:solidFill>
                <a:latin typeface="+mn-lt"/>
                <a:cs typeface="+mn-cs"/>
              </a:rPr>
              <a:t>du </a:t>
            </a:r>
            <a:r>
              <a:rPr lang="fr-FR" sz="900" b="1" dirty="0" err="1">
                <a:solidFill>
                  <a:schemeClr val="accent3"/>
                </a:solidFill>
                <a:latin typeface="+mn-lt"/>
                <a:cs typeface="+mn-cs"/>
              </a:rPr>
              <a:t>SNIIRAM</a:t>
            </a:r>
            <a:endParaRPr lang="fr-FR" sz="900" b="1" dirty="0">
              <a:solidFill>
                <a:schemeClr val="accent3"/>
              </a:solidFill>
              <a:latin typeface="+mn-lt"/>
              <a:cs typeface="+mn-cs"/>
            </a:endParaRPr>
          </a:p>
        </p:txBody>
      </p:sp>
      <p:sp>
        <p:nvSpPr>
          <p:cNvPr id="11" name="Rectangle 3"/>
          <p:cNvSpPr txBox="1">
            <a:spLocks/>
          </p:cNvSpPr>
          <p:nvPr/>
        </p:nvSpPr>
        <p:spPr>
          <a:xfrm>
            <a:off x="131651" y="3673578"/>
            <a:ext cx="636588" cy="2818864"/>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err="1" smtClean="0">
                <a:cs typeface="+mn-cs"/>
              </a:rPr>
              <a:t>CNAMTS</a:t>
            </a:r>
            <a:endParaRPr lang="fr-FR" sz="900" dirty="0">
              <a:cs typeface="+mn-cs"/>
            </a:endParaRPr>
          </a:p>
        </p:txBody>
      </p:sp>
      <p:pic>
        <p:nvPicPr>
          <p:cNvPr id="12" name="Picture 37" descr="http://www.anesthesiologistesliberaux.org/actualite/images/logo_cnamts.gif"/>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142" y="4548123"/>
            <a:ext cx="432000" cy="2160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27"/>
          <p:cNvSpPr>
            <a:spLocks noChangeArrowheads="1"/>
          </p:cNvSpPr>
          <p:nvPr/>
        </p:nvSpPr>
        <p:spPr bwMode="gray">
          <a:xfrm>
            <a:off x="793049" y="5245540"/>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BERF</a:t>
            </a:r>
          </a:p>
        </p:txBody>
      </p:sp>
      <p:sp>
        <p:nvSpPr>
          <p:cNvPr id="14" name="Rectangle 13"/>
          <p:cNvSpPr>
            <a:spLocks/>
          </p:cNvSpPr>
          <p:nvPr/>
        </p:nvSpPr>
        <p:spPr>
          <a:xfrm>
            <a:off x="3912855" y="4602585"/>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Données sur les professionnels de santé et les bénéficiaires</a:t>
            </a:r>
          </a:p>
        </p:txBody>
      </p:sp>
      <p:sp>
        <p:nvSpPr>
          <p:cNvPr id="15" name="Rectangle 14"/>
          <p:cNvSpPr>
            <a:spLocks/>
          </p:cNvSpPr>
          <p:nvPr/>
        </p:nvSpPr>
        <p:spPr>
          <a:xfrm>
            <a:off x="3907989" y="4273487"/>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Données professionnelles </a:t>
            </a:r>
            <a:r>
              <a:rPr lang="fr-FR" altLang="fr-FR" sz="900" dirty="0" smtClean="0"/>
              <a:t>: par </a:t>
            </a:r>
            <a:r>
              <a:rPr lang="fr-FR" altLang="fr-FR" sz="900" dirty="0"/>
              <a:t>ex. </a:t>
            </a:r>
            <a:r>
              <a:rPr lang="fr-FR" altLang="fr-FR" sz="900" dirty="0" smtClean="0"/>
              <a:t>conventionnement, spécialité</a:t>
            </a:r>
            <a:endParaRPr lang="fr-FR" altLang="fr-FR" sz="900" dirty="0"/>
          </a:p>
        </p:txBody>
      </p:sp>
      <p:sp>
        <p:nvSpPr>
          <p:cNvPr id="16" name="Rectangle 15"/>
          <p:cNvSpPr>
            <a:spLocks/>
          </p:cNvSpPr>
          <p:nvPr/>
        </p:nvSpPr>
        <p:spPr>
          <a:xfrm>
            <a:off x="3912855" y="3657941"/>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Effectifs, densité par département et par région</a:t>
            </a:r>
          </a:p>
        </p:txBody>
      </p:sp>
      <p:sp>
        <p:nvSpPr>
          <p:cNvPr id="17" name="LegendRectangle3"/>
          <p:cNvSpPr>
            <a:spLocks noChangeArrowheads="1"/>
          </p:cNvSpPr>
          <p:nvPr/>
        </p:nvSpPr>
        <p:spPr bwMode="auto">
          <a:xfrm>
            <a:off x="8743057" y="4584123"/>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endParaRPr lang="fr-FR" sz="900" b="1" dirty="0">
              <a:solidFill>
                <a:schemeClr val="bg1"/>
              </a:solidFill>
              <a:latin typeface="+mj-lt"/>
              <a:cs typeface="+mn-cs"/>
            </a:endParaRPr>
          </a:p>
        </p:txBody>
      </p:sp>
      <p:sp>
        <p:nvSpPr>
          <p:cNvPr id="18" name="Rectangle 6"/>
          <p:cNvSpPr txBox="1">
            <a:spLocks/>
          </p:cNvSpPr>
          <p:nvPr/>
        </p:nvSpPr>
        <p:spPr bwMode="gray">
          <a:xfrm>
            <a:off x="8743057" y="4273486"/>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9" name="LegendRectangle3"/>
          <p:cNvSpPr>
            <a:spLocks noChangeArrowheads="1"/>
          </p:cNvSpPr>
          <p:nvPr/>
        </p:nvSpPr>
        <p:spPr bwMode="auto">
          <a:xfrm>
            <a:off x="8743057" y="3728662"/>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endParaRPr lang="fr-FR" sz="900" b="1" dirty="0">
              <a:solidFill>
                <a:schemeClr val="bg1"/>
              </a:solidFill>
              <a:latin typeface="+mj-lt"/>
              <a:cs typeface="+mn-cs"/>
            </a:endParaRPr>
          </a:p>
        </p:txBody>
      </p:sp>
      <p:sp>
        <p:nvSpPr>
          <p:cNvPr id="20" name="Rectangle 27"/>
          <p:cNvSpPr>
            <a:spLocks noChangeArrowheads="1"/>
          </p:cNvSpPr>
          <p:nvPr/>
        </p:nvSpPr>
        <p:spPr bwMode="gray">
          <a:xfrm>
            <a:off x="793049" y="4917862"/>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Etablissements privés</a:t>
            </a:r>
          </a:p>
        </p:txBody>
      </p:sp>
      <p:sp>
        <p:nvSpPr>
          <p:cNvPr id="21" name="Rectangle 20"/>
          <p:cNvSpPr>
            <a:spLocks/>
          </p:cNvSpPr>
          <p:nvPr/>
        </p:nvSpPr>
        <p:spPr>
          <a:xfrm>
            <a:off x="3912855" y="4915907"/>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Exemples de données : données sur les bénéficiaires et les exécutants des prestations</a:t>
            </a:r>
          </a:p>
        </p:txBody>
      </p:sp>
      <p:sp>
        <p:nvSpPr>
          <p:cNvPr id="22" name="LegendRectangle3"/>
          <p:cNvSpPr>
            <a:spLocks noChangeArrowheads="1"/>
          </p:cNvSpPr>
          <p:nvPr/>
        </p:nvSpPr>
        <p:spPr bwMode="auto">
          <a:xfrm>
            <a:off x="8743057" y="4915907"/>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endParaRPr lang="fr-FR" sz="900" b="1" dirty="0">
              <a:solidFill>
                <a:schemeClr val="bg1"/>
              </a:solidFill>
              <a:latin typeface="+mj-lt"/>
              <a:cs typeface="+mn-cs"/>
            </a:endParaRPr>
          </a:p>
        </p:txBody>
      </p:sp>
      <p:sp>
        <p:nvSpPr>
          <p:cNvPr id="23" name="Rectangle 22"/>
          <p:cNvSpPr>
            <a:spLocks/>
          </p:cNvSpPr>
          <p:nvPr/>
        </p:nvSpPr>
        <p:spPr>
          <a:xfrm>
            <a:off x="3912855" y="5252979"/>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Exemples de données  : données d'identification de l'établissement, disciplines de prestation, équipement, coefficients de tarification à l'activité</a:t>
            </a:r>
          </a:p>
        </p:txBody>
      </p:sp>
      <p:sp>
        <p:nvSpPr>
          <p:cNvPr id="24" name="LegendRectangle3"/>
          <p:cNvSpPr>
            <a:spLocks noChangeArrowheads="1"/>
          </p:cNvSpPr>
          <p:nvPr/>
        </p:nvSpPr>
        <p:spPr bwMode="auto">
          <a:xfrm>
            <a:off x="8743057" y="5348766"/>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endParaRPr lang="fr-FR" sz="900" b="1" dirty="0">
              <a:solidFill>
                <a:schemeClr val="bg1"/>
              </a:solidFill>
              <a:latin typeface="+mj-lt"/>
              <a:cs typeface="+mn-cs"/>
            </a:endParaRPr>
          </a:p>
        </p:txBody>
      </p:sp>
      <p:sp>
        <p:nvSpPr>
          <p:cNvPr id="25" name="Rectangle 27"/>
          <p:cNvSpPr>
            <a:spLocks noChangeArrowheads="1"/>
          </p:cNvSpPr>
          <p:nvPr/>
        </p:nvSpPr>
        <p:spPr bwMode="gray">
          <a:xfrm>
            <a:off x="793049" y="6240442"/>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a:t>
            </a:r>
            <a:r>
              <a:rPr lang="fr-FR" sz="900" b="1" dirty="0" smtClean="0">
                <a:solidFill>
                  <a:schemeClr val="accent3"/>
                </a:solidFill>
                <a:latin typeface="+mn-lt"/>
                <a:cs typeface="+mn-cs"/>
              </a:rPr>
              <a:t>« offre </a:t>
            </a:r>
            <a:r>
              <a:rPr lang="fr-FR" sz="900" b="1" dirty="0">
                <a:solidFill>
                  <a:schemeClr val="accent3"/>
                </a:solidFill>
                <a:latin typeface="+mn-lt"/>
                <a:cs typeface="+mn-cs"/>
              </a:rPr>
              <a:t>de soins </a:t>
            </a:r>
            <a:r>
              <a:rPr lang="fr-FR" sz="900" b="1" dirty="0" smtClean="0">
                <a:solidFill>
                  <a:schemeClr val="accent3"/>
                </a:solidFill>
                <a:latin typeface="+mn-lt"/>
                <a:cs typeface="+mn-cs"/>
              </a:rPr>
              <a:t>libéraux » </a:t>
            </a:r>
            <a:r>
              <a:rPr lang="fr-FR" sz="900" b="1" dirty="0">
                <a:solidFill>
                  <a:schemeClr val="accent3"/>
                </a:solidFill>
                <a:latin typeface="+mn-lt"/>
                <a:cs typeface="+mn-cs"/>
              </a:rPr>
              <a:t>du </a:t>
            </a:r>
            <a:r>
              <a:rPr lang="fr-FR" sz="900" b="1" dirty="0" err="1">
                <a:solidFill>
                  <a:schemeClr val="accent3"/>
                </a:solidFill>
                <a:latin typeface="+mn-lt"/>
                <a:cs typeface="+mn-cs"/>
              </a:rPr>
              <a:t>SNIIRAM</a:t>
            </a:r>
            <a:endParaRPr lang="fr-FR" sz="900" b="1" dirty="0">
              <a:solidFill>
                <a:schemeClr val="accent3"/>
              </a:solidFill>
              <a:latin typeface="+mn-lt"/>
              <a:cs typeface="+mn-cs"/>
            </a:endParaRPr>
          </a:p>
        </p:txBody>
      </p:sp>
      <p:sp>
        <p:nvSpPr>
          <p:cNvPr id="26" name="Rectangle 25"/>
          <p:cNvSpPr>
            <a:spLocks/>
          </p:cNvSpPr>
          <p:nvPr/>
        </p:nvSpPr>
        <p:spPr>
          <a:xfrm>
            <a:off x="3912855" y="6240442"/>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Données sur les dépenses et tarifs issues des feuilles de soins</a:t>
            </a:r>
          </a:p>
        </p:txBody>
      </p:sp>
      <p:sp>
        <p:nvSpPr>
          <p:cNvPr id="27" name="Rectangle 27"/>
          <p:cNvSpPr>
            <a:spLocks noChangeArrowheads="1"/>
          </p:cNvSpPr>
          <p:nvPr/>
        </p:nvSpPr>
        <p:spPr bwMode="gray">
          <a:xfrm>
            <a:off x="793049" y="5900896"/>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de données </a:t>
            </a:r>
            <a:r>
              <a:rPr lang="fr-FR" sz="900" b="1" dirty="0" smtClean="0">
                <a:solidFill>
                  <a:schemeClr val="accent3"/>
                </a:solidFill>
                <a:latin typeface="+mn-lt"/>
                <a:cs typeface="+mn-cs"/>
              </a:rPr>
              <a:t>« </a:t>
            </a:r>
            <a:r>
              <a:rPr lang="fr-FR" sz="900" b="1" dirty="0" err="1" smtClean="0">
                <a:solidFill>
                  <a:schemeClr val="accent3"/>
                </a:solidFill>
                <a:latin typeface="+mn-lt"/>
                <a:cs typeface="+mn-cs"/>
              </a:rPr>
              <a:t>Améli</a:t>
            </a:r>
            <a:r>
              <a:rPr lang="fr-FR" sz="900" b="1" dirty="0" smtClean="0">
                <a:solidFill>
                  <a:schemeClr val="accent3"/>
                </a:solidFill>
                <a:latin typeface="+mn-lt"/>
                <a:cs typeface="+mn-cs"/>
              </a:rPr>
              <a:t> direct »</a:t>
            </a:r>
            <a:endParaRPr lang="fr-FR" sz="900" b="1" dirty="0">
              <a:solidFill>
                <a:schemeClr val="accent3"/>
              </a:solidFill>
              <a:latin typeface="+mn-lt"/>
              <a:cs typeface="+mn-cs"/>
            </a:endParaRPr>
          </a:p>
        </p:txBody>
      </p:sp>
      <p:sp>
        <p:nvSpPr>
          <p:cNvPr id="28" name="Rectangle 27"/>
          <p:cNvSpPr>
            <a:spLocks noChangeArrowheads="1"/>
          </p:cNvSpPr>
          <p:nvPr/>
        </p:nvSpPr>
        <p:spPr bwMode="gray">
          <a:xfrm>
            <a:off x="793049" y="5573218"/>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Tableaux </a:t>
            </a:r>
            <a:r>
              <a:rPr lang="fr-FR" sz="900" b="1" dirty="0" smtClean="0">
                <a:solidFill>
                  <a:schemeClr val="accent3"/>
                </a:solidFill>
                <a:latin typeface="+mn-lt"/>
                <a:cs typeface="+mn-cs"/>
              </a:rPr>
              <a:t>« honoraires </a:t>
            </a:r>
            <a:r>
              <a:rPr lang="fr-FR" sz="900" b="1" dirty="0">
                <a:solidFill>
                  <a:schemeClr val="accent3"/>
                </a:solidFill>
                <a:latin typeface="+mn-lt"/>
                <a:cs typeface="+mn-cs"/>
              </a:rPr>
              <a:t>des professionnels de </a:t>
            </a:r>
            <a:r>
              <a:rPr lang="fr-FR" sz="900" b="1" dirty="0" smtClean="0">
                <a:solidFill>
                  <a:schemeClr val="accent3"/>
                </a:solidFill>
                <a:latin typeface="+mn-lt"/>
                <a:cs typeface="+mn-cs"/>
              </a:rPr>
              <a:t>santé »</a:t>
            </a:r>
            <a:endParaRPr lang="fr-FR" sz="900" b="1" dirty="0">
              <a:solidFill>
                <a:schemeClr val="accent3"/>
              </a:solidFill>
              <a:latin typeface="+mn-lt"/>
              <a:cs typeface="+mn-cs"/>
            </a:endParaRPr>
          </a:p>
        </p:txBody>
      </p:sp>
      <p:sp>
        <p:nvSpPr>
          <p:cNvPr id="29" name="Rectangle 28"/>
          <p:cNvSpPr>
            <a:spLocks/>
          </p:cNvSpPr>
          <p:nvPr/>
        </p:nvSpPr>
        <p:spPr>
          <a:xfrm>
            <a:off x="3912855" y="5578176"/>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H</a:t>
            </a:r>
            <a:r>
              <a:rPr lang="fr-FR" altLang="fr-FR" sz="900" dirty="0" smtClean="0">
                <a:latin typeface="+mn-lt"/>
              </a:rPr>
              <a:t>onoraires </a:t>
            </a:r>
            <a:r>
              <a:rPr lang="fr-FR" altLang="fr-FR" sz="900" dirty="0">
                <a:latin typeface="+mn-lt"/>
              </a:rPr>
              <a:t>et </a:t>
            </a:r>
            <a:r>
              <a:rPr lang="fr-FR" altLang="fr-FR" sz="900" dirty="0" smtClean="0">
                <a:latin typeface="+mn-lt"/>
              </a:rPr>
              <a:t>dépassements d’honoraires par </a:t>
            </a:r>
            <a:r>
              <a:rPr lang="fr-FR" altLang="fr-FR" sz="900" dirty="0">
                <a:latin typeface="+mn-lt"/>
              </a:rPr>
              <a:t>département</a:t>
            </a:r>
          </a:p>
        </p:txBody>
      </p:sp>
      <p:sp>
        <p:nvSpPr>
          <p:cNvPr id="30" name="Rectangle 29"/>
          <p:cNvSpPr>
            <a:spLocks/>
          </p:cNvSpPr>
          <p:nvPr/>
        </p:nvSpPr>
        <p:spPr>
          <a:xfrm>
            <a:off x="3912855" y="5867748"/>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d’identification, coordonnées, mode de conventionnement, tarification des offreurs de soins</a:t>
            </a:r>
            <a:endParaRPr lang="fr-FR" altLang="fr-FR" sz="900" dirty="0">
              <a:latin typeface="+mn-lt"/>
            </a:endParaRPr>
          </a:p>
        </p:txBody>
      </p:sp>
      <p:sp>
        <p:nvSpPr>
          <p:cNvPr id="31" name="Rectangle 6"/>
          <p:cNvSpPr txBox="1">
            <a:spLocks/>
          </p:cNvSpPr>
          <p:nvPr/>
        </p:nvSpPr>
        <p:spPr bwMode="gray">
          <a:xfrm>
            <a:off x="8743057" y="5928134"/>
            <a:ext cx="144000" cy="144000"/>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sz="1050" dirty="0"/>
          </a:p>
        </p:txBody>
      </p:sp>
      <p:sp>
        <p:nvSpPr>
          <p:cNvPr id="32" name="LegendRectangle3"/>
          <p:cNvSpPr>
            <a:spLocks noChangeArrowheads="1"/>
          </p:cNvSpPr>
          <p:nvPr/>
        </p:nvSpPr>
        <p:spPr bwMode="auto">
          <a:xfrm>
            <a:off x="8743057" y="5656263"/>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endParaRPr lang="fr-FR" sz="1050" b="1" dirty="0">
              <a:solidFill>
                <a:schemeClr val="bg1"/>
              </a:solidFill>
              <a:latin typeface="+mj-lt"/>
              <a:cs typeface="+mn-cs"/>
            </a:endParaRPr>
          </a:p>
        </p:txBody>
      </p:sp>
      <p:sp>
        <p:nvSpPr>
          <p:cNvPr id="33" name="Rectangle 6"/>
          <p:cNvSpPr txBox="1">
            <a:spLocks/>
          </p:cNvSpPr>
          <p:nvPr/>
        </p:nvSpPr>
        <p:spPr bwMode="gray">
          <a:xfrm>
            <a:off x="8743057" y="6295004"/>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sz="1050" dirty="0"/>
          </a:p>
        </p:txBody>
      </p:sp>
      <p:sp>
        <p:nvSpPr>
          <p:cNvPr id="47" name="Rectangle 3"/>
          <p:cNvSpPr txBox="1">
            <a:spLocks/>
          </p:cNvSpPr>
          <p:nvPr/>
        </p:nvSpPr>
        <p:spPr>
          <a:xfrm>
            <a:off x="119124" y="1264760"/>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DGS</a:t>
            </a:r>
            <a:endParaRPr lang="fr-FR" dirty="0"/>
          </a:p>
        </p:txBody>
      </p:sp>
      <p:sp>
        <p:nvSpPr>
          <p:cNvPr id="48" name="Rectangle 27"/>
          <p:cNvSpPr>
            <a:spLocks noChangeArrowheads="1"/>
          </p:cNvSpPr>
          <p:nvPr/>
        </p:nvSpPr>
        <p:spPr bwMode="gray">
          <a:xfrm>
            <a:off x="793049" y="1264760"/>
            <a:ext cx="3024000" cy="324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de données relatives à la transparence des avantages accordés aux professionnels de </a:t>
            </a:r>
            <a:r>
              <a:rPr lang="fr-FR" sz="900" b="1" dirty="0" smtClean="0">
                <a:solidFill>
                  <a:schemeClr val="accent3"/>
                </a:solidFill>
                <a:latin typeface="+mn-lt"/>
                <a:cs typeface="+mn-cs"/>
              </a:rPr>
              <a:t>santé</a:t>
            </a:r>
            <a:endParaRPr lang="fr-FR" sz="900" b="1" dirty="0">
              <a:solidFill>
                <a:schemeClr val="accent3"/>
              </a:solidFill>
              <a:latin typeface="+mn-lt"/>
              <a:cs typeface="+mn-cs"/>
            </a:endParaRPr>
          </a:p>
        </p:txBody>
      </p:sp>
      <p:sp>
        <p:nvSpPr>
          <p:cNvPr id="49" name="Rectangle 48"/>
          <p:cNvSpPr>
            <a:spLocks/>
          </p:cNvSpPr>
          <p:nvPr/>
        </p:nvSpPr>
        <p:spPr>
          <a:xfrm>
            <a:off x="3912855" y="1264759"/>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Avantages </a:t>
            </a:r>
            <a:r>
              <a:rPr lang="fr-FR" altLang="fr-FR" sz="900" dirty="0">
                <a:latin typeface="+mn-lt"/>
              </a:rPr>
              <a:t>accordés aux professionnels de santé, par les entreprises produisant ou commercialisant des produits à finalité sanitaire et cosmétique destinés à l'homme</a:t>
            </a:r>
          </a:p>
        </p:txBody>
      </p:sp>
      <p:sp>
        <p:nvSpPr>
          <p:cNvPr id="51" name="Rectangle 27"/>
          <p:cNvSpPr>
            <a:spLocks noChangeArrowheads="1"/>
          </p:cNvSpPr>
          <p:nvPr/>
        </p:nvSpPr>
        <p:spPr bwMode="gray">
          <a:xfrm>
            <a:off x="793049" y="2511294"/>
            <a:ext cx="3024000" cy="360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Tableaux </a:t>
            </a:r>
            <a:r>
              <a:rPr lang="fr-FR" sz="900" b="1" dirty="0">
                <a:solidFill>
                  <a:schemeClr val="accent3"/>
                </a:solidFill>
                <a:latin typeface="+mn-lt"/>
                <a:cs typeface="+mn-cs"/>
              </a:rPr>
              <a:t>de </a:t>
            </a:r>
            <a:r>
              <a:rPr lang="fr-FR" sz="900" b="1" dirty="0" smtClean="0">
                <a:solidFill>
                  <a:schemeClr val="accent3"/>
                </a:solidFill>
                <a:latin typeface="+mn-lt"/>
                <a:cs typeface="+mn-cs"/>
              </a:rPr>
              <a:t>bord</a:t>
            </a:r>
            <a:r>
              <a:rPr lang="fr-FR" sz="900" b="1" dirty="0">
                <a:solidFill>
                  <a:schemeClr val="accent3"/>
                </a:solidFill>
                <a:latin typeface="+mn-lt"/>
                <a:cs typeface="+mn-cs"/>
              </a:rPr>
              <a:t> : analyse de la démographie et de l’activité libérale des médecins</a:t>
            </a:r>
            <a:r>
              <a:rPr lang="fr-FR" sz="900" b="1" dirty="0" smtClean="0">
                <a:solidFill>
                  <a:schemeClr val="accent3"/>
                </a:solidFill>
                <a:latin typeface="+mn-lt"/>
                <a:cs typeface="+mn-cs"/>
              </a:rPr>
              <a:t>, </a:t>
            </a:r>
            <a:r>
              <a:rPr lang="fr-FR" sz="900" b="1" dirty="0">
                <a:solidFill>
                  <a:schemeClr val="accent3"/>
                </a:solidFill>
                <a:latin typeface="+mn-lt"/>
                <a:cs typeface="+mn-cs"/>
              </a:rPr>
              <a:t>dentistes </a:t>
            </a:r>
            <a:r>
              <a:rPr lang="fr-FR" sz="900" b="1" dirty="0" smtClean="0">
                <a:solidFill>
                  <a:schemeClr val="accent3"/>
                </a:solidFill>
                <a:latin typeface="+mn-lt"/>
                <a:cs typeface="+mn-cs"/>
              </a:rPr>
              <a:t>et </a:t>
            </a:r>
            <a:r>
              <a:rPr lang="fr-FR" sz="900" b="1" dirty="0">
                <a:solidFill>
                  <a:schemeClr val="accent3"/>
                </a:solidFill>
                <a:latin typeface="+mn-lt"/>
                <a:cs typeface="+mn-cs"/>
              </a:rPr>
              <a:t>auxiliaires médicaux</a:t>
            </a:r>
          </a:p>
        </p:txBody>
      </p:sp>
      <p:sp>
        <p:nvSpPr>
          <p:cNvPr id="52" name="Rectangle 51"/>
          <p:cNvSpPr>
            <a:spLocks/>
          </p:cNvSpPr>
          <p:nvPr/>
        </p:nvSpPr>
        <p:spPr>
          <a:xfrm>
            <a:off x="3912855" y="2565294"/>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Effectifs des professionnels de santé libéraux par région et par département</a:t>
            </a:r>
            <a:endParaRPr lang="fr-FR" altLang="fr-FR" sz="900" dirty="0">
              <a:latin typeface="+mn-lt"/>
            </a:endParaRPr>
          </a:p>
        </p:txBody>
      </p:sp>
      <p:sp>
        <p:nvSpPr>
          <p:cNvPr id="53" name="Rectangle 6"/>
          <p:cNvSpPr txBox="1">
            <a:spLocks/>
          </p:cNvSpPr>
          <p:nvPr/>
        </p:nvSpPr>
        <p:spPr bwMode="gray">
          <a:xfrm>
            <a:off x="8743057" y="2615840"/>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54" name="Rectangle 3"/>
          <p:cNvSpPr txBox="1">
            <a:spLocks/>
          </p:cNvSpPr>
          <p:nvPr/>
        </p:nvSpPr>
        <p:spPr>
          <a:xfrm>
            <a:off x="122554" y="2511294"/>
            <a:ext cx="636588" cy="1050981"/>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IDS</a:t>
            </a:r>
            <a:endParaRPr lang="fr-FR" dirty="0"/>
          </a:p>
        </p:txBody>
      </p:sp>
      <p:cxnSp>
        <p:nvCxnSpPr>
          <p:cNvPr id="55" name="Straight Connector 3"/>
          <p:cNvCxnSpPr>
            <a:cxnSpLocks/>
          </p:cNvCxnSpPr>
          <p:nvPr/>
        </p:nvCxnSpPr>
        <p:spPr>
          <a:xfrm>
            <a:off x="581914" y="3305863"/>
            <a:ext cx="8280400" cy="0"/>
          </a:xfrm>
          <a:prstGeom prst="line">
            <a:avLst/>
          </a:prstGeom>
        </p:spPr>
      </p:cxnSp>
      <p:sp>
        <p:nvSpPr>
          <p:cNvPr id="56" name="Rectangle 27"/>
          <p:cNvSpPr>
            <a:spLocks noChangeArrowheads="1"/>
          </p:cNvSpPr>
          <p:nvPr/>
        </p:nvSpPr>
        <p:spPr bwMode="gray">
          <a:xfrm>
            <a:off x="793049" y="3310275"/>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chemeClr val="accent3"/>
                </a:solidFill>
                <a:latin typeface="+mn-lt"/>
                <a:cs typeface="+mn-cs"/>
              </a:rPr>
              <a:t>Tableaux </a:t>
            </a:r>
            <a:r>
              <a:rPr lang="fr-FR" sz="900" b="1" dirty="0">
                <a:solidFill>
                  <a:schemeClr val="accent3"/>
                </a:solidFill>
                <a:latin typeface="+mn-lt"/>
                <a:cs typeface="+mn-cs"/>
              </a:rPr>
              <a:t>de </a:t>
            </a:r>
            <a:r>
              <a:rPr lang="fr-FR" sz="900" b="1" dirty="0" smtClean="0">
                <a:solidFill>
                  <a:schemeClr val="accent3"/>
                </a:solidFill>
                <a:latin typeface="+mn-lt"/>
                <a:cs typeface="+mn-cs"/>
              </a:rPr>
              <a:t>bord</a:t>
            </a:r>
            <a:r>
              <a:rPr lang="fr-FR" sz="900" b="1" dirty="0">
                <a:solidFill>
                  <a:schemeClr val="accent3"/>
                </a:solidFill>
                <a:latin typeface="+mn-lt"/>
                <a:cs typeface="+mn-cs"/>
              </a:rPr>
              <a:t> : </a:t>
            </a:r>
            <a:r>
              <a:rPr lang="fr-FR" sz="900" b="1" dirty="0" smtClean="0">
                <a:solidFill>
                  <a:schemeClr val="accent3"/>
                </a:solidFill>
                <a:latin typeface="+mn-lt"/>
                <a:cs typeface="+mn-cs"/>
              </a:rPr>
              <a:t>suivi des dépassements d’honoraires et des restes à charge</a:t>
            </a:r>
            <a:endParaRPr lang="fr-FR" sz="900" b="1" dirty="0">
              <a:solidFill>
                <a:schemeClr val="accent3"/>
              </a:solidFill>
              <a:latin typeface="+mn-lt"/>
              <a:cs typeface="+mn-cs"/>
            </a:endParaRPr>
          </a:p>
        </p:txBody>
      </p:sp>
      <p:sp>
        <p:nvSpPr>
          <p:cNvPr id="57" name="Rectangle 27"/>
          <p:cNvSpPr>
            <a:spLocks noChangeArrowheads="1"/>
          </p:cNvSpPr>
          <p:nvPr/>
        </p:nvSpPr>
        <p:spPr bwMode="gray">
          <a:xfrm>
            <a:off x="793049" y="2946972"/>
            <a:ext cx="3024000" cy="252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Tableau de bord : suivi </a:t>
            </a:r>
            <a:r>
              <a:rPr lang="fr-FR" sz="900" b="1" dirty="0">
                <a:solidFill>
                  <a:schemeClr val="accent3"/>
                </a:solidFill>
                <a:latin typeface="+mn-lt"/>
                <a:cs typeface="+mn-cs"/>
              </a:rPr>
              <a:t>des honoraires des médecins par spécialité et lieu </a:t>
            </a:r>
            <a:r>
              <a:rPr lang="fr-FR" sz="900" b="1" dirty="0" smtClean="0">
                <a:solidFill>
                  <a:schemeClr val="accent3"/>
                </a:solidFill>
                <a:latin typeface="+mn-lt"/>
                <a:cs typeface="+mn-cs"/>
              </a:rPr>
              <a:t>d‘exécution</a:t>
            </a:r>
            <a:endParaRPr lang="fr-FR" sz="900" b="1" dirty="0">
              <a:solidFill>
                <a:schemeClr val="accent3"/>
              </a:solidFill>
              <a:latin typeface="+mn-lt"/>
              <a:cs typeface="+mn-cs"/>
            </a:endParaRPr>
          </a:p>
        </p:txBody>
      </p:sp>
      <p:sp>
        <p:nvSpPr>
          <p:cNvPr id="58" name="Rectangle 57"/>
          <p:cNvSpPr>
            <a:spLocks/>
          </p:cNvSpPr>
          <p:nvPr/>
        </p:nvSpPr>
        <p:spPr>
          <a:xfrm>
            <a:off x="3912855" y="2912547"/>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Montant des dépenses remboursables et présentées au remboursement</a:t>
            </a:r>
            <a:endParaRPr lang="fr-FR" altLang="fr-FR" sz="900" dirty="0">
              <a:latin typeface="+mn-lt"/>
            </a:endParaRPr>
          </a:p>
        </p:txBody>
      </p:sp>
      <p:sp>
        <p:nvSpPr>
          <p:cNvPr id="59" name="Rectangle 58"/>
          <p:cNvSpPr>
            <a:spLocks/>
          </p:cNvSpPr>
          <p:nvPr/>
        </p:nvSpPr>
        <p:spPr>
          <a:xfrm>
            <a:off x="3912855" y="3314795"/>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Montant moyen de dépassement d’honoraires par professionnel de santé et par </a:t>
            </a:r>
            <a:r>
              <a:rPr lang="fr-FR" altLang="fr-FR" sz="900" dirty="0" smtClean="0"/>
              <a:t>acte, p</a:t>
            </a:r>
            <a:r>
              <a:rPr lang="fr-FR" altLang="fr-FR" sz="900" dirty="0" smtClean="0">
                <a:latin typeface="+mn-lt"/>
              </a:rPr>
              <a:t>art des dépassements d’honoraires dans les restes à charge, etc</a:t>
            </a:r>
            <a:r>
              <a:rPr lang="fr-FR" altLang="fr-FR" sz="900" dirty="0">
                <a:latin typeface="+mn-lt"/>
              </a:rPr>
              <a:t>.</a:t>
            </a:r>
          </a:p>
        </p:txBody>
      </p:sp>
      <p:sp>
        <p:nvSpPr>
          <p:cNvPr id="60" name="Rectangle 6"/>
          <p:cNvSpPr txBox="1">
            <a:spLocks/>
          </p:cNvSpPr>
          <p:nvPr/>
        </p:nvSpPr>
        <p:spPr bwMode="gray">
          <a:xfrm>
            <a:off x="8743057" y="2953526"/>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61" name="Rectangle 6"/>
          <p:cNvSpPr txBox="1">
            <a:spLocks/>
          </p:cNvSpPr>
          <p:nvPr/>
        </p:nvSpPr>
        <p:spPr bwMode="gray">
          <a:xfrm>
            <a:off x="8743057" y="3368562"/>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pic>
        <p:nvPicPr>
          <p:cNvPr id="62" name="Picture 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7153" y="2745294"/>
            <a:ext cx="545583"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 name="AutoShape 250"/>
          <p:cNvSpPr>
            <a:spLocks noChangeArrowheads="1"/>
          </p:cNvSpPr>
          <p:nvPr/>
        </p:nvSpPr>
        <p:spPr bwMode="auto">
          <a:xfrm>
            <a:off x="814279" y="912113"/>
            <a:ext cx="3924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Principaux jeux de données</a:t>
            </a:r>
          </a:p>
        </p:txBody>
      </p:sp>
      <p:sp>
        <p:nvSpPr>
          <p:cNvPr id="64" name="AutoShape 250"/>
          <p:cNvSpPr>
            <a:spLocks noChangeArrowheads="1"/>
          </p:cNvSpPr>
          <p:nvPr/>
        </p:nvSpPr>
        <p:spPr bwMode="auto">
          <a:xfrm>
            <a:off x="3912855" y="912113"/>
            <a:ext cx="3816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Contenu</a:t>
            </a:r>
          </a:p>
        </p:txBody>
      </p:sp>
      <p:sp>
        <p:nvSpPr>
          <p:cNvPr id="65" name="Title 1"/>
          <p:cNvSpPr>
            <a:spLocks noGrp="1"/>
          </p:cNvSpPr>
          <p:nvPr>
            <p:ph type="title"/>
          </p:nvPr>
        </p:nvSpPr>
        <p:spPr>
          <a:xfrm>
            <a:off x="219075" y="256888"/>
            <a:ext cx="8523288" cy="584775"/>
          </a:xfrm>
        </p:spPr>
        <p:txBody>
          <a:bodyPr/>
          <a:lstStyle/>
          <a:p>
            <a:r>
              <a:rPr lang="fr-FR" altLang="fr-FR" dirty="0"/>
              <a:t>Principaux jeux de</a:t>
            </a:r>
            <a:br>
              <a:rPr lang="fr-FR" altLang="fr-FR" dirty="0"/>
            </a:br>
            <a:r>
              <a:rPr lang="fr-FR" altLang="fr-FR" dirty="0"/>
              <a:t>données </a:t>
            </a:r>
            <a:r>
              <a:rPr lang="fr-FR" altLang="fr-FR" dirty="0" smtClean="0"/>
              <a:t>d’offre de soins</a:t>
            </a:r>
          </a:p>
        </p:txBody>
      </p:sp>
      <p:sp>
        <p:nvSpPr>
          <p:cNvPr id="66" name="AutoShape 250"/>
          <p:cNvSpPr>
            <a:spLocks noChangeArrowheads="1"/>
          </p:cNvSpPr>
          <p:nvPr/>
        </p:nvSpPr>
        <p:spPr bwMode="auto">
          <a:xfrm>
            <a:off x="3622675" y="160338"/>
            <a:ext cx="1176338" cy="141287"/>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Statut d’ouverture :</a:t>
            </a:r>
          </a:p>
        </p:txBody>
      </p:sp>
      <p:grpSp>
        <p:nvGrpSpPr>
          <p:cNvPr id="67" name="Group 1"/>
          <p:cNvGrpSpPr>
            <a:grpSpLocks/>
          </p:cNvGrpSpPr>
          <p:nvPr/>
        </p:nvGrpSpPr>
        <p:grpSpPr bwMode="auto">
          <a:xfrm>
            <a:off x="4889500" y="339725"/>
            <a:ext cx="3359150" cy="139700"/>
            <a:chOff x="5080381" y="289531"/>
            <a:chExt cx="3358586" cy="138499"/>
          </a:xfrm>
        </p:grpSpPr>
        <p:sp>
          <p:nvSpPr>
            <p:cNvPr id="68" name="Legend1"/>
            <p:cNvSpPr>
              <a:spLocks noChangeArrowheads="1"/>
            </p:cNvSpPr>
            <p:nvPr/>
          </p:nvSpPr>
          <p:spPr bwMode="auto">
            <a:xfrm>
              <a:off x="5323228" y="289531"/>
              <a:ext cx="3115739" cy="138499"/>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Jeu de données téléchargeable, exploitable et ouvert à </a:t>
              </a:r>
              <a:r>
                <a:rPr lang="fr-FR" sz="900" dirty="0" smtClean="0">
                  <a:latin typeface="+mn-lt"/>
                  <a:cs typeface="+mn-cs"/>
                </a:rPr>
                <a:t>tous</a:t>
              </a:r>
              <a:endParaRPr lang="fr-FR" sz="900" dirty="0">
                <a:latin typeface="+mn-lt"/>
                <a:cs typeface="+mn-cs"/>
              </a:endParaRPr>
            </a:p>
          </p:txBody>
        </p:sp>
        <p:sp>
          <p:nvSpPr>
            <p:cNvPr id="69" name="LegendRectangle1"/>
            <p:cNvSpPr>
              <a:spLocks noChangeArrowheads="1"/>
            </p:cNvSpPr>
            <p:nvPr/>
          </p:nvSpPr>
          <p:spPr bwMode="auto">
            <a:xfrm>
              <a:off x="5080381" y="297401"/>
              <a:ext cx="157137" cy="12276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grpSp>
      <p:sp>
        <p:nvSpPr>
          <p:cNvPr id="70" name="Legend2"/>
          <p:cNvSpPr>
            <a:spLocks noChangeArrowheads="1"/>
          </p:cNvSpPr>
          <p:nvPr/>
        </p:nvSpPr>
        <p:spPr bwMode="auto">
          <a:xfrm>
            <a:off x="5132388" y="503238"/>
            <a:ext cx="3468687"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consultable mais non téléchargeable ou exploitable</a:t>
            </a:r>
          </a:p>
        </p:txBody>
      </p:sp>
      <p:sp>
        <p:nvSpPr>
          <p:cNvPr id="71" name="LegendRectangle2"/>
          <p:cNvSpPr>
            <a:spLocks noChangeArrowheads="1"/>
          </p:cNvSpPr>
          <p:nvPr/>
        </p:nvSpPr>
        <p:spPr bwMode="auto">
          <a:xfrm>
            <a:off x="4889500" y="511175"/>
            <a:ext cx="157163" cy="123825"/>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2" name="Legend3"/>
          <p:cNvSpPr>
            <a:spLocks noChangeArrowheads="1"/>
          </p:cNvSpPr>
          <p:nvPr/>
        </p:nvSpPr>
        <p:spPr bwMode="auto">
          <a:xfrm>
            <a:off x="5131862" y="666750"/>
            <a:ext cx="2827863"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téléchargeable mais en accès restreint</a:t>
            </a:r>
          </a:p>
        </p:txBody>
      </p:sp>
      <p:sp>
        <p:nvSpPr>
          <p:cNvPr id="73" name="LegendRectangle3"/>
          <p:cNvSpPr>
            <a:spLocks noChangeArrowheads="1"/>
          </p:cNvSpPr>
          <p:nvPr/>
        </p:nvSpPr>
        <p:spPr bwMode="auto">
          <a:xfrm>
            <a:off x="4889500" y="674688"/>
            <a:ext cx="157163" cy="122237"/>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4" name="Legend3"/>
          <p:cNvSpPr>
            <a:spLocks noChangeArrowheads="1"/>
          </p:cNvSpPr>
          <p:nvPr/>
        </p:nvSpPr>
        <p:spPr bwMode="auto">
          <a:xfrm>
            <a:off x="5132388" y="836613"/>
            <a:ext cx="3667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non ouvert, disponible qu’au producteur et gestionnaire</a:t>
            </a:r>
          </a:p>
        </p:txBody>
      </p:sp>
      <p:sp>
        <p:nvSpPr>
          <p:cNvPr id="75" name="LegendRectangle3"/>
          <p:cNvSpPr>
            <a:spLocks noChangeArrowheads="1"/>
          </p:cNvSpPr>
          <p:nvPr/>
        </p:nvSpPr>
        <p:spPr bwMode="auto">
          <a:xfrm>
            <a:off x="4889500" y="844550"/>
            <a:ext cx="157163" cy="12382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pic>
        <p:nvPicPr>
          <p:cNvPr id="76" name="Picture 2" descr="Check Mark Clip 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89500" y="127000"/>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 name="Legend1"/>
          <p:cNvSpPr>
            <a:spLocks noChangeArrowheads="1"/>
          </p:cNvSpPr>
          <p:nvPr/>
        </p:nvSpPr>
        <p:spPr bwMode="auto">
          <a:xfrm>
            <a:off x="5135563" y="157163"/>
            <a:ext cx="687387" cy="138112"/>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En open data</a:t>
            </a:r>
          </a:p>
        </p:txBody>
      </p:sp>
      <p:cxnSp>
        <p:nvCxnSpPr>
          <p:cNvPr id="78" name="AutoShape 249"/>
          <p:cNvCxnSpPr>
            <a:cxnSpLocks noChangeShapeType="1"/>
          </p:cNvCxnSpPr>
          <p:nvPr/>
        </p:nvCxnSpPr>
        <p:spPr bwMode="auto">
          <a:xfrm>
            <a:off x="814279" y="1187513"/>
            <a:ext cx="2988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cxnSp>
        <p:nvCxnSpPr>
          <p:cNvPr id="79" name="AutoShape 249"/>
          <p:cNvCxnSpPr>
            <a:cxnSpLocks noChangeShapeType="1"/>
          </p:cNvCxnSpPr>
          <p:nvPr/>
        </p:nvCxnSpPr>
        <p:spPr bwMode="auto">
          <a:xfrm>
            <a:off x="3912855" y="1187513"/>
            <a:ext cx="4896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80" name="Rectangle 79"/>
          <p:cNvSpPr/>
          <p:nvPr/>
        </p:nvSpPr>
        <p:spPr>
          <a:xfrm>
            <a:off x="7229390" y="32740"/>
            <a:ext cx="1650670" cy="207695"/>
          </a:xfrm>
          <a:prstGeom prst="rect">
            <a:avLst/>
          </a:prstGeom>
          <a:solidFill>
            <a:srgbClr val="FFFF00"/>
          </a:solidFill>
          <a:ln w="95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Pour discussion</a:t>
            </a:r>
          </a:p>
        </p:txBody>
      </p:sp>
      <p:sp>
        <p:nvSpPr>
          <p:cNvPr id="81" name="Rectangle 3"/>
          <p:cNvSpPr txBox="1">
            <a:spLocks/>
          </p:cNvSpPr>
          <p:nvPr/>
        </p:nvSpPr>
        <p:spPr>
          <a:xfrm>
            <a:off x="110452" y="1676313"/>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en-US" dirty="0" smtClean="0"/>
              <a:t>Multiple </a:t>
            </a:r>
            <a:r>
              <a:rPr lang="en-US" dirty="0" err="1" smtClean="0"/>
              <a:t>acteurs</a:t>
            </a:r>
            <a:r>
              <a:rPr lang="en-US" dirty="0" smtClean="0"/>
              <a:t>*</a:t>
            </a:r>
            <a:endParaRPr lang="fr-FR" dirty="0"/>
          </a:p>
        </p:txBody>
      </p:sp>
      <p:sp>
        <p:nvSpPr>
          <p:cNvPr id="82" name="Rectangle 3"/>
          <p:cNvSpPr txBox="1">
            <a:spLocks/>
          </p:cNvSpPr>
          <p:nvPr/>
        </p:nvSpPr>
        <p:spPr>
          <a:xfrm>
            <a:off x="120341" y="2075991"/>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DREES</a:t>
            </a:r>
            <a:endParaRPr lang="fr-FR" dirty="0"/>
          </a:p>
        </p:txBody>
      </p:sp>
      <p:sp>
        <p:nvSpPr>
          <p:cNvPr id="83" name="Rectangle 27"/>
          <p:cNvSpPr>
            <a:spLocks noChangeArrowheads="1"/>
          </p:cNvSpPr>
          <p:nvPr/>
        </p:nvSpPr>
        <p:spPr bwMode="gray">
          <a:xfrm>
            <a:off x="813904" y="1676313"/>
            <a:ext cx="3024000" cy="324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Enquête nationale sur les évènements indésirables liés aux soins (ENEIS)</a:t>
            </a:r>
          </a:p>
        </p:txBody>
      </p:sp>
      <p:sp>
        <p:nvSpPr>
          <p:cNvPr id="84" name="Rectangle 83"/>
          <p:cNvSpPr>
            <a:spLocks/>
          </p:cNvSpPr>
          <p:nvPr/>
        </p:nvSpPr>
        <p:spPr>
          <a:xfrm>
            <a:off x="3912855" y="1739706"/>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Evaluation de l’importance des événements indésirables graves rencontrés dans les établissements de santé.</a:t>
            </a:r>
          </a:p>
        </p:txBody>
      </p:sp>
      <p:sp>
        <p:nvSpPr>
          <p:cNvPr id="85" name="Rectangle 27"/>
          <p:cNvSpPr>
            <a:spLocks noChangeArrowheads="1"/>
          </p:cNvSpPr>
          <p:nvPr/>
        </p:nvSpPr>
        <p:spPr bwMode="gray">
          <a:xfrm>
            <a:off x="816454" y="2075991"/>
            <a:ext cx="3024000" cy="324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Enquête nationale sur les structures des urgences hospitalières</a:t>
            </a:r>
          </a:p>
        </p:txBody>
      </p:sp>
      <p:sp>
        <p:nvSpPr>
          <p:cNvPr id="86" name="Rectangle 85"/>
          <p:cNvSpPr>
            <a:spLocks/>
          </p:cNvSpPr>
          <p:nvPr/>
        </p:nvSpPr>
        <p:spPr>
          <a:xfrm>
            <a:off x="3912855" y="2111991"/>
            <a:ext cx="4680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Ex de questions : </a:t>
            </a:r>
            <a:r>
              <a:rPr lang="fr-FR" altLang="fr-FR" sz="900" dirty="0">
                <a:latin typeface="+mn-lt"/>
              </a:rPr>
              <a:t>interrogation des patients sur les difficultés éventuelles rencontrées lors des passages aux urgences : temps d'attente sur un brancard</a:t>
            </a:r>
            <a:r>
              <a:rPr lang="fr-FR" altLang="fr-FR" sz="900" dirty="0" smtClean="0">
                <a:latin typeface="+mn-lt"/>
              </a:rPr>
              <a:t>,…</a:t>
            </a:r>
            <a:endParaRPr lang="fr-FR" altLang="fr-FR" sz="900" dirty="0">
              <a:latin typeface="+mn-lt"/>
            </a:endParaRPr>
          </a:p>
        </p:txBody>
      </p:sp>
      <p:sp>
        <p:nvSpPr>
          <p:cNvPr id="87" name="Rectangle 86"/>
          <p:cNvSpPr>
            <a:spLocks/>
          </p:cNvSpPr>
          <p:nvPr/>
        </p:nvSpPr>
        <p:spPr>
          <a:xfrm>
            <a:off x="71161" y="6582976"/>
            <a:ext cx="471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587" lvl="1" defTabSz="895350">
              <a:spcBef>
                <a:spcPct val="20000"/>
              </a:spcBef>
              <a:buClr>
                <a:schemeClr val="tx2"/>
              </a:buClr>
              <a:buSzPct val="125000"/>
            </a:pPr>
            <a:r>
              <a:rPr lang="fr-FR" altLang="fr-FR" sz="900" dirty="0" smtClean="0">
                <a:latin typeface="+mn-lt"/>
              </a:rPr>
              <a:t>* </a:t>
            </a:r>
            <a:r>
              <a:rPr lang="en-US" altLang="fr-FR" sz="900" dirty="0">
                <a:latin typeface="+mn-lt"/>
              </a:rPr>
              <a:t>DREES, DGS, DHOS, HAS, AFFSAPS, </a:t>
            </a:r>
            <a:r>
              <a:rPr lang="en-US" altLang="fr-FR" sz="900" dirty="0" err="1">
                <a:latin typeface="+mn-lt"/>
              </a:rPr>
              <a:t>InVS</a:t>
            </a:r>
            <a:endParaRPr lang="fr-FR" altLang="fr-FR" sz="900" dirty="0">
              <a:latin typeface="+mn-lt"/>
            </a:endParaRPr>
          </a:p>
        </p:txBody>
      </p:sp>
      <p:sp>
        <p:nvSpPr>
          <p:cNvPr id="89" name="LegendRectangle2"/>
          <p:cNvSpPr>
            <a:spLocks noChangeArrowheads="1"/>
          </p:cNvSpPr>
          <p:nvPr/>
        </p:nvSpPr>
        <p:spPr bwMode="auto">
          <a:xfrm>
            <a:off x="8743057" y="1697900"/>
            <a:ext cx="144000" cy="144000"/>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90" name="LegendRectangle2"/>
          <p:cNvSpPr>
            <a:spLocks noChangeArrowheads="1"/>
          </p:cNvSpPr>
          <p:nvPr/>
        </p:nvSpPr>
        <p:spPr bwMode="auto">
          <a:xfrm>
            <a:off x="8743057" y="2127110"/>
            <a:ext cx="144000" cy="144000"/>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pic>
        <p:nvPicPr>
          <p:cNvPr id="91" name="Picture 2" descr="Santé et protection sociale"/>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84738" b="23148"/>
          <a:stretch/>
        </p:blipFill>
        <p:spPr bwMode="auto">
          <a:xfrm>
            <a:off x="533127" y="2203069"/>
            <a:ext cx="226015" cy="239911"/>
          </a:xfrm>
          <a:prstGeom prst="rect">
            <a:avLst/>
          </a:prstGeom>
          <a:noFill/>
          <a:extLst>
            <a:ext uri="{909E8E84-426E-40DD-AFC4-6F175D3DCCD1}">
              <a14:hiddenFill xmlns:a14="http://schemas.microsoft.com/office/drawing/2010/main">
                <a:solidFill>
                  <a:srgbClr val="FFFFFF"/>
                </a:solidFill>
              </a14:hiddenFill>
            </a:ext>
          </a:extLst>
        </p:spPr>
      </p:pic>
      <p:cxnSp>
        <p:nvCxnSpPr>
          <p:cNvPr id="92" name="Straight Connector 3"/>
          <p:cNvCxnSpPr>
            <a:cxnSpLocks/>
          </p:cNvCxnSpPr>
          <p:nvPr/>
        </p:nvCxnSpPr>
        <p:spPr>
          <a:xfrm>
            <a:off x="869907" y="521169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3"/>
          <p:cNvCxnSpPr>
            <a:cxnSpLocks/>
          </p:cNvCxnSpPr>
          <p:nvPr/>
        </p:nvCxnSpPr>
        <p:spPr>
          <a:xfrm>
            <a:off x="869907" y="488915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3"/>
          <p:cNvCxnSpPr>
            <a:cxnSpLocks/>
          </p:cNvCxnSpPr>
          <p:nvPr/>
        </p:nvCxnSpPr>
        <p:spPr>
          <a:xfrm>
            <a:off x="869907" y="245519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5" name="Straight Connector 3"/>
          <p:cNvCxnSpPr>
            <a:cxnSpLocks/>
          </p:cNvCxnSpPr>
          <p:nvPr/>
        </p:nvCxnSpPr>
        <p:spPr>
          <a:xfrm>
            <a:off x="869907" y="292023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6" name="Straight Connector 3"/>
          <p:cNvCxnSpPr>
            <a:cxnSpLocks/>
          </p:cNvCxnSpPr>
          <p:nvPr/>
        </p:nvCxnSpPr>
        <p:spPr>
          <a:xfrm>
            <a:off x="869907" y="201391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3"/>
          <p:cNvCxnSpPr>
            <a:cxnSpLocks/>
          </p:cNvCxnSpPr>
          <p:nvPr/>
        </p:nvCxnSpPr>
        <p:spPr>
          <a:xfrm>
            <a:off x="869907" y="325464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8" name="Straight Connector 3"/>
          <p:cNvCxnSpPr>
            <a:cxnSpLocks/>
          </p:cNvCxnSpPr>
          <p:nvPr/>
        </p:nvCxnSpPr>
        <p:spPr>
          <a:xfrm>
            <a:off x="823057" y="364553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9" name="Straight Connector 3"/>
          <p:cNvCxnSpPr>
            <a:cxnSpLocks/>
          </p:cNvCxnSpPr>
          <p:nvPr/>
        </p:nvCxnSpPr>
        <p:spPr>
          <a:xfrm>
            <a:off x="869907" y="455474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0" name="Straight Connector 3"/>
          <p:cNvCxnSpPr>
            <a:cxnSpLocks/>
          </p:cNvCxnSpPr>
          <p:nvPr/>
        </p:nvCxnSpPr>
        <p:spPr>
          <a:xfrm>
            <a:off x="869907" y="163200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1" name="Straight Connector 3"/>
          <p:cNvCxnSpPr>
            <a:cxnSpLocks/>
          </p:cNvCxnSpPr>
          <p:nvPr/>
        </p:nvCxnSpPr>
        <p:spPr>
          <a:xfrm>
            <a:off x="869907" y="588051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2" name="Straight Connector 3"/>
          <p:cNvCxnSpPr>
            <a:cxnSpLocks/>
          </p:cNvCxnSpPr>
          <p:nvPr/>
        </p:nvCxnSpPr>
        <p:spPr>
          <a:xfrm>
            <a:off x="869907" y="657307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3"/>
          <p:cNvCxnSpPr>
            <a:cxnSpLocks/>
          </p:cNvCxnSpPr>
          <p:nvPr/>
        </p:nvCxnSpPr>
        <p:spPr>
          <a:xfrm>
            <a:off x="869907" y="620304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4" name="Straight Connector 3"/>
          <p:cNvCxnSpPr>
            <a:cxnSpLocks/>
          </p:cNvCxnSpPr>
          <p:nvPr/>
        </p:nvCxnSpPr>
        <p:spPr>
          <a:xfrm>
            <a:off x="869907" y="554610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5" name="Straight Connector 3"/>
          <p:cNvCxnSpPr>
            <a:cxnSpLocks/>
          </p:cNvCxnSpPr>
          <p:nvPr/>
        </p:nvCxnSpPr>
        <p:spPr>
          <a:xfrm>
            <a:off x="869907" y="422033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88" name="Rectangle 27"/>
          <p:cNvSpPr>
            <a:spLocks noChangeArrowheads="1"/>
          </p:cNvSpPr>
          <p:nvPr/>
        </p:nvSpPr>
        <p:spPr bwMode="gray">
          <a:xfrm>
            <a:off x="814279" y="4002477"/>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ROSP</a:t>
            </a:r>
            <a:endParaRPr lang="fr-FR" sz="900" b="1" dirty="0">
              <a:solidFill>
                <a:schemeClr val="accent3"/>
              </a:solidFill>
              <a:latin typeface="+mn-lt"/>
              <a:cs typeface="+mn-cs"/>
            </a:endParaRPr>
          </a:p>
        </p:txBody>
      </p:sp>
      <p:sp>
        <p:nvSpPr>
          <p:cNvPr id="106" name="Rectangle 105"/>
          <p:cNvSpPr>
            <a:spLocks/>
          </p:cNvSpPr>
          <p:nvPr/>
        </p:nvSpPr>
        <p:spPr>
          <a:xfrm>
            <a:off x="3907989" y="4010506"/>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"Base" indicateurs de rémunération sur objectifs de santé publique</a:t>
            </a:r>
          </a:p>
        </p:txBody>
      </p:sp>
      <p:sp>
        <p:nvSpPr>
          <p:cNvPr id="107" name="LegendRectangle3"/>
          <p:cNvSpPr>
            <a:spLocks noChangeArrowheads="1"/>
          </p:cNvSpPr>
          <p:nvPr/>
        </p:nvSpPr>
        <p:spPr bwMode="auto">
          <a:xfrm>
            <a:off x="8743057" y="4038101"/>
            <a:ext cx="157163" cy="144000"/>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cxnSp>
        <p:nvCxnSpPr>
          <p:cNvPr id="108" name="Straight Connector 3"/>
          <p:cNvCxnSpPr>
            <a:cxnSpLocks/>
          </p:cNvCxnSpPr>
          <p:nvPr/>
        </p:nvCxnSpPr>
        <p:spPr>
          <a:xfrm>
            <a:off x="825404" y="397088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09" name="LegendRectangle3"/>
          <p:cNvSpPr>
            <a:spLocks noChangeArrowheads="1"/>
          </p:cNvSpPr>
          <p:nvPr/>
        </p:nvSpPr>
        <p:spPr bwMode="auto">
          <a:xfrm>
            <a:off x="8730273" y="1266934"/>
            <a:ext cx="157163" cy="12382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Tree>
    <p:extLst>
      <p:ext uri="{BB962C8B-B14F-4D97-AF65-F5344CB8AC3E}">
        <p14:creationId xmlns:p14="http://schemas.microsoft.com/office/powerpoint/2010/main" val="3227796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 name="Object 203" hidden="1"/>
          <p:cNvGraphicFramePr>
            <a:graphicFrameLocks noChangeAspect="1"/>
          </p:cNvGraphicFramePr>
          <p:nvPr>
            <p:custDataLst>
              <p:tags r:id="rId2"/>
            </p:custDataLst>
            <p:extLst>
              <p:ext uri="{D42A27DB-BD31-4B8C-83A1-F6EECF244321}">
                <p14:modId xmlns:p14="http://schemas.microsoft.com/office/powerpoint/2010/main" val="3202860044"/>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60843" name="think-cell Slide" r:id="rId7" imgW="360" imgH="360" progId="">
                  <p:embed/>
                </p:oleObj>
              </mc:Choice>
              <mc:Fallback>
                <p:oleObj name="think-cell Slide" r:id="rId7" imgW="360" imgH="360" progId="">
                  <p:embed/>
                  <p:pic>
                    <p:nvPicPr>
                      <p:cNvPr id="0" name="Picture 7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3" name="Rectangle 202" hidden="1"/>
          <p:cNvSpPr/>
          <p:nvPr>
            <p:custDataLst>
              <p:tags r:id="rId3"/>
            </p:custDataLst>
          </p:nvPr>
        </p:nvSpPr>
        <p:spPr bwMode="auto">
          <a:xfrm>
            <a:off x="0" y="0"/>
            <a:ext cx="158750"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fr-FR" sz="900" dirty="0" err="1" smtClean="0">
              <a:solidFill>
                <a:schemeClr val="tx1"/>
              </a:solidFill>
              <a:latin typeface="Arial"/>
              <a:sym typeface="Arial"/>
            </a:endParaRPr>
          </a:p>
        </p:txBody>
      </p:sp>
      <p:sp>
        <p:nvSpPr>
          <p:cNvPr id="65" name="Rectangle 27"/>
          <p:cNvSpPr>
            <a:spLocks noChangeArrowheads="1"/>
          </p:cNvSpPr>
          <p:nvPr/>
        </p:nvSpPr>
        <p:spPr bwMode="gray">
          <a:xfrm>
            <a:off x="6594475" y="2924499"/>
            <a:ext cx="1847850" cy="2808000"/>
          </a:xfrm>
          <a:prstGeom prst="rect">
            <a:avLst/>
          </a:prstGeom>
          <a:solidFill>
            <a:schemeClr val="bg1">
              <a:alpha val="70000"/>
            </a:schemeClr>
          </a:solidFill>
          <a:ln w="19050" algn="ctr">
            <a:solidFill>
              <a:schemeClr val="accent1"/>
            </a:solidFill>
            <a:miter lim="800000"/>
            <a:headEnd/>
            <a:tailEnd/>
          </a:ln>
          <a:effectLst/>
          <a:extLst/>
        </p:spPr>
        <p:txBody>
          <a:bodyPr wrap="none" lIns="72000" tIns="54000" rIns="72000" anchor="t" anchorCtr="1">
            <a:noAutofit/>
          </a:bodyPr>
          <a:lstStyle/>
          <a:p>
            <a:pPr algn="ctr"/>
            <a:endParaRPr lang="fr-FR" sz="1000" b="1" i="1" dirty="0">
              <a:solidFill>
                <a:schemeClr val="tx2"/>
              </a:solidFill>
            </a:endParaRPr>
          </a:p>
        </p:txBody>
      </p:sp>
      <p:sp>
        <p:nvSpPr>
          <p:cNvPr id="66" name="Rectangle 232"/>
          <p:cNvSpPr txBox="1">
            <a:spLocks/>
          </p:cNvSpPr>
          <p:nvPr/>
        </p:nvSpPr>
        <p:spPr bwMode="gray">
          <a:xfrm>
            <a:off x="6641879" y="3661645"/>
            <a:ext cx="1746693" cy="18774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spcBef>
                <a:spcPct val="40000"/>
              </a:spcBef>
              <a:buClr>
                <a:schemeClr val="tx2"/>
              </a:buClr>
              <a:defRPr>
                <a:latin typeface="+mn-lt"/>
              </a:defRPr>
            </a:lvl1pPr>
            <a:lvl2pPr marL="193675" lvl="1" indent="-192088" defTabSz="895350" eaLnBrk="1" hangingPunct="1">
              <a:spcBef>
                <a:spcPct val="20000"/>
              </a:spcBef>
              <a:buClr>
                <a:schemeClr val="tx2"/>
              </a:buClr>
              <a:buSzPct val="125000"/>
              <a:buFont typeface="Arial" charset="0"/>
              <a:buChar char="▪"/>
              <a:defRPr>
                <a:latin typeface="+mn-lt"/>
              </a:defRPr>
            </a:lvl2pPr>
            <a:lvl3pPr marL="457200" lvl="2" indent="-261938" defTabSz="895350" eaLnBrk="1" hangingPunct="1">
              <a:spcBef>
                <a:spcPct val="10000"/>
              </a:spcBef>
              <a:buClr>
                <a:schemeClr val="tx2"/>
              </a:buClr>
              <a:buSzPct val="120000"/>
              <a:buFont typeface="Arial" charset="0"/>
              <a:buChar char="–"/>
              <a:defRPr>
                <a:latin typeface="+mn-lt"/>
              </a:defRPr>
            </a:lvl3pPr>
            <a:lvl4pPr marL="614363" lvl="3" indent="-155575" defTabSz="895350" eaLnBrk="1" hangingPunct="1">
              <a:spcBef>
                <a:spcPct val="5000"/>
              </a:spcBef>
              <a:buClr>
                <a:schemeClr val="tx2"/>
              </a:buClr>
              <a:buSzPct val="120000"/>
              <a:buFont typeface="Arial" charset="0"/>
              <a:buChar char="▫"/>
              <a:defRPr>
                <a:latin typeface="+mn-lt"/>
              </a:defRPr>
            </a:lvl4pPr>
            <a:lvl5pPr marL="749808" lvl="4" indent="-130175" defTabSz="895350" eaLnBrk="1" hangingPunct="1">
              <a:spcBef>
                <a:spcPct val="2000"/>
              </a:spcBef>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marL="95250" lvl="1" indent="-93663"/>
            <a:r>
              <a:rPr lang="fr-FR" sz="1000" b="1" dirty="0" smtClean="0">
                <a:solidFill>
                  <a:schemeClr val="tx2"/>
                </a:solidFill>
              </a:rPr>
              <a:t>Développement et compétitivité de la recherche biomédicale</a:t>
            </a:r>
            <a:r>
              <a:rPr lang="fr-FR" sz="1000" dirty="0" smtClean="0"/>
              <a:t> : permettre à la recherche biomédicale d’exploiter la pleine richesse des données</a:t>
            </a:r>
          </a:p>
          <a:p>
            <a:pPr marL="95250" lvl="1" indent="-93663"/>
            <a:r>
              <a:rPr lang="fr-FR" sz="1000" b="1" dirty="0" smtClean="0">
                <a:solidFill>
                  <a:schemeClr val="tx2"/>
                </a:solidFill>
              </a:rPr>
              <a:t>Emergence </a:t>
            </a:r>
            <a:r>
              <a:rPr lang="fr-FR" sz="1000" b="1" dirty="0">
                <a:solidFill>
                  <a:schemeClr val="tx2"/>
                </a:solidFill>
              </a:rPr>
              <a:t>de services </a:t>
            </a:r>
            <a:r>
              <a:rPr lang="fr-FR" sz="1000" b="1" dirty="0" smtClean="0">
                <a:solidFill>
                  <a:schemeClr val="tx2"/>
                </a:solidFill>
              </a:rPr>
              <a:t>économiques et sociaux innovants : </a:t>
            </a:r>
            <a:r>
              <a:rPr lang="fr-FR" sz="1000" dirty="0" smtClean="0"/>
              <a:t>favoriser la créativité des acteurs </a:t>
            </a:r>
            <a:r>
              <a:rPr lang="fr-FR" sz="1000" dirty="0"/>
              <a:t>historiques de la santé </a:t>
            </a:r>
            <a:r>
              <a:rPr lang="fr-FR" sz="1000" dirty="0" smtClean="0"/>
              <a:t>et des startups</a:t>
            </a:r>
          </a:p>
        </p:txBody>
      </p:sp>
      <p:sp>
        <p:nvSpPr>
          <p:cNvPr id="63" name="Rectangle 27"/>
          <p:cNvSpPr>
            <a:spLocks noChangeArrowheads="1"/>
          </p:cNvSpPr>
          <p:nvPr/>
        </p:nvSpPr>
        <p:spPr bwMode="gray">
          <a:xfrm>
            <a:off x="4573587" y="2924499"/>
            <a:ext cx="1847850" cy="2808000"/>
          </a:xfrm>
          <a:prstGeom prst="rect">
            <a:avLst/>
          </a:prstGeom>
          <a:solidFill>
            <a:schemeClr val="bg1">
              <a:alpha val="70000"/>
            </a:schemeClr>
          </a:solidFill>
          <a:ln w="19050" algn="ctr">
            <a:solidFill>
              <a:schemeClr val="accent1"/>
            </a:solidFill>
            <a:miter lim="800000"/>
            <a:headEnd/>
            <a:tailEnd/>
          </a:ln>
          <a:effectLst/>
          <a:extLst/>
        </p:spPr>
        <p:txBody>
          <a:bodyPr wrap="none" lIns="72000" tIns="54000" rIns="72000" anchor="t" anchorCtr="1">
            <a:noAutofit/>
          </a:bodyPr>
          <a:lstStyle/>
          <a:p>
            <a:pPr algn="ctr"/>
            <a:endParaRPr lang="fr-FR" sz="1000" b="1" i="1" dirty="0">
              <a:solidFill>
                <a:schemeClr val="tx2"/>
              </a:solidFill>
            </a:endParaRPr>
          </a:p>
        </p:txBody>
      </p:sp>
      <p:sp>
        <p:nvSpPr>
          <p:cNvPr id="64" name="Rectangle 232"/>
          <p:cNvSpPr txBox="1">
            <a:spLocks/>
          </p:cNvSpPr>
          <p:nvPr/>
        </p:nvSpPr>
        <p:spPr bwMode="gray">
          <a:xfrm>
            <a:off x="4622579" y="3661645"/>
            <a:ext cx="1746693" cy="156966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spcBef>
                <a:spcPct val="40000"/>
              </a:spcBef>
              <a:buClr>
                <a:schemeClr val="tx2"/>
              </a:buClr>
              <a:defRPr>
                <a:latin typeface="+mn-lt"/>
              </a:defRPr>
            </a:lvl1pPr>
            <a:lvl2pPr marL="193675" lvl="1" indent="-192088" defTabSz="895350" eaLnBrk="1" hangingPunct="1">
              <a:spcBef>
                <a:spcPct val="20000"/>
              </a:spcBef>
              <a:buClr>
                <a:schemeClr val="tx2"/>
              </a:buClr>
              <a:buSzPct val="125000"/>
              <a:buFont typeface="Arial" charset="0"/>
              <a:buChar char="▪"/>
              <a:defRPr>
                <a:latin typeface="+mn-lt"/>
              </a:defRPr>
            </a:lvl2pPr>
            <a:lvl3pPr marL="457200" lvl="2" indent="-261938" defTabSz="895350" eaLnBrk="1" hangingPunct="1">
              <a:spcBef>
                <a:spcPct val="10000"/>
              </a:spcBef>
              <a:buClr>
                <a:schemeClr val="tx2"/>
              </a:buClr>
              <a:buSzPct val="120000"/>
              <a:buFont typeface="Arial" charset="0"/>
              <a:buChar char="–"/>
              <a:defRPr>
                <a:latin typeface="+mn-lt"/>
              </a:defRPr>
            </a:lvl3pPr>
            <a:lvl4pPr marL="614363" lvl="3" indent="-155575" defTabSz="895350" eaLnBrk="1" hangingPunct="1">
              <a:spcBef>
                <a:spcPct val="5000"/>
              </a:spcBef>
              <a:buClr>
                <a:schemeClr val="tx2"/>
              </a:buClr>
              <a:buSzPct val="120000"/>
              <a:buFont typeface="Arial" charset="0"/>
              <a:buChar char="▫"/>
              <a:defRPr>
                <a:latin typeface="+mn-lt"/>
              </a:defRPr>
            </a:lvl4pPr>
            <a:lvl5pPr marL="749808" lvl="4" indent="-130175" defTabSz="895350" eaLnBrk="1" hangingPunct="1">
              <a:spcBef>
                <a:spcPct val="2000"/>
              </a:spcBef>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marL="85725" lvl="1" indent="-84138"/>
            <a:r>
              <a:rPr lang="fr-FR" sz="1000" b="1" dirty="0" smtClean="0">
                <a:solidFill>
                  <a:schemeClr val="tx2"/>
                </a:solidFill>
              </a:rPr>
              <a:t>Accroissement de l’efficience des acteurs </a:t>
            </a:r>
            <a:r>
              <a:rPr lang="fr-FR" sz="1000" dirty="0" smtClean="0"/>
              <a:t>par la simplification des flux de données intra-administration</a:t>
            </a:r>
            <a:endParaRPr lang="fr-FR" sz="1000" b="1" dirty="0" smtClean="0">
              <a:solidFill>
                <a:schemeClr val="tx2"/>
              </a:solidFill>
            </a:endParaRPr>
          </a:p>
          <a:p>
            <a:pPr marL="85725" lvl="1" indent="-84138"/>
            <a:r>
              <a:rPr lang="fr-FR" sz="1000" b="1" dirty="0" smtClean="0">
                <a:solidFill>
                  <a:schemeClr val="tx2"/>
                </a:solidFill>
              </a:rPr>
              <a:t>Amélioration de la qualité des pratiques et maîtrise des dépenses : </a:t>
            </a:r>
            <a:r>
              <a:rPr lang="fr-FR" sz="1000" dirty="0" smtClean="0"/>
              <a:t>accroître la qualité de service et les résultats des </a:t>
            </a:r>
            <a:r>
              <a:rPr lang="fr-FR" sz="1000" dirty="0"/>
              <a:t>acteurs de la santé</a:t>
            </a:r>
          </a:p>
        </p:txBody>
      </p:sp>
      <p:sp>
        <p:nvSpPr>
          <p:cNvPr id="114" name="Rectangle 27"/>
          <p:cNvSpPr>
            <a:spLocks noChangeArrowheads="1"/>
          </p:cNvSpPr>
          <p:nvPr/>
        </p:nvSpPr>
        <p:spPr bwMode="gray">
          <a:xfrm>
            <a:off x="574105" y="2924499"/>
            <a:ext cx="1847850" cy="2808000"/>
          </a:xfrm>
          <a:prstGeom prst="rect">
            <a:avLst/>
          </a:prstGeom>
          <a:solidFill>
            <a:schemeClr val="bg1">
              <a:alpha val="70000"/>
            </a:schemeClr>
          </a:solidFill>
          <a:ln w="19050" algn="ctr">
            <a:solidFill>
              <a:schemeClr val="accent1"/>
            </a:solidFill>
            <a:miter lim="800000"/>
            <a:headEnd/>
            <a:tailEnd/>
          </a:ln>
          <a:effectLst/>
          <a:extLst/>
        </p:spPr>
        <p:txBody>
          <a:bodyPr wrap="none" lIns="72000" tIns="54000" rIns="0" anchor="t" anchorCtr="1">
            <a:noAutofit/>
          </a:bodyPr>
          <a:lstStyle/>
          <a:p>
            <a:pPr algn="r"/>
            <a:endParaRPr lang="fr-FR" sz="1000" b="1" i="1" dirty="0">
              <a:solidFill>
                <a:schemeClr val="tx2"/>
              </a:solidFill>
            </a:endParaRPr>
          </a:p>
        </p:txBody>
      </p:sp>
      <p:sp>
        <p:nvSpPr>
          <p:cNvPr id="2" name="Title 1"/>
          <p:cNvSpPr>
            <a:spLocks noGrp="1"/>
          </p:cNvSpPr>
          <p:nvPr>
            <p:ph type="title"/>
          </p:nvPr>
        </p:nvSpPr>
        <p:spPr bwMode="gray">
          <a:xfrm>
            <a:off x="219788" y="256888"/>
            <a:ext cx="8521862" cy="584775"/>
          </a:xfrm>
          <a:noFill/>
        </p:spPr>
        <p:txBody>
          <a:bodyPr/>
          <a:lstStyle/>
          <a:p>
            <a:r>
              <a:rPr lang="fr-FR" dirty="0" smtClean="0"/>
              <a:t>La France peut se fixer pour ambition de devenir à horizon 5 ans le pays de référence en matière d’Open data dans la santé</a:t>
            </a:r>
            <a:endParaRPr lang="fr-FR" dirty="0"/>
          </a:p>
        </p:txBody>
      </p:sp>
      <p:sp>
        <p:nvSpPr>
          <p:cNvPr id="216" name="McK 1. On-page tracker" hidden="1"/>
          <p:cNvSpPr>
            <a:spLocks noChangeArrowheads="1"/>
          </p:cNvSpPr>
          <p:nvPr/>
        </p:nvSpPr>
        <p:spPr bwMode="auto">
          <a:xfrm>
            <a:off x="219788" y="110967"/>
            <a:ext cx="7341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fr-FR" sz="1200" smtClean="0">
                <a:solidFill>
                  <a:srgbClr val="808080"/>
                </a:solidFill>
                <a:latin typeface="+mn-lt"/>
              </a:rPr>
              <a:t>TRACKER</a:t>
            </a:r>
            <a:endParaRPr lang="fr-FR" sz="1200" dirty="0">
              <a:solidFill>
                <a:srgbClr val="808080"/>
              </a:solidFill>
              <a:latin typeface="+mn-lt"/>
            </a:endParaRPr>
          </a:p>
        </p:txBody>
      </p:sp>
      <p:sp>
        <p:nvSpPr>
          <p:cNvPr id="71" name="Rectangle 10"/>
          <p:cNvSpPr>
            <a:spLocks noChangeArrowheads="1"/>
          </p:cNvSpPr>
          <p:nvPr/>
        </p:nvSpPr>
        <p:spPr bwMode="gray">
          <a:xfrm>
            <a:off x="127000" y="6070300"/>
            <a:ext cx="8724900" cy="39688"/>
          </a:xfrm>
          <a:prstGeom prst="rect">
            <a:avLst/>
          </a:prstGeom>
          <a:solidFill>
            <a:srgbClr val="003366"/>
          </a:solidFill>
          <a:ln w="9525">
            <a:solidFill>
              <a:srgbClr val="3366CC"/>
            </a:solidFill>
            <a:miter lim="800000"/>
            <a:headEnd type="none" w="sm" len="sm"/>
            <a:tailEnd type="none" w="sm" len="sm"/>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2" name="Rectangle 11"/>
          <p:cNvSpPr>
            <a:spLocks noChangeArrowheads="1"/>
          </p:cNvSpPr>
          <p:nvPr/>
        </p:nvSpPr>
        <p:spPr bwMode="gray">
          <a:xfrm>
            <a:off x="433388" y="5794075"/>
            <a:ext cx="8112125" cy="90488"/>
          </a:xfrm>
          <a:prstGeom prst="rect">
            <a:avLst/>
          </a:prstGeom>
          <a:solidFill>
            <a:srgbClr val="003366"/>
          </a:solidFill>
          <a:ln w="9525">
            <a:solidFill>
              <a:srgbClr val="3366CC"/>
            </a:solidFill>
            <a:miter lim="800000"/>
            <a:headEnd type="none" w="sm" len="sm"/>
            <a:tailEnd type="none" w="sm" len="sm"/>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3" name="Rectangle 12"/>
          <p:cNvSpPr>
            <a:spLocks noChangeArrowheads="1"/>
          </p:cNvSpPr>
          <p:nvPr/>
        </p:nvSpPr>
        <p:spPr bwMode="gray">
          <a:xfrm>
            <a:off x="309563" y="5922663"/>
            <a:ext cx="8359775" cy="107950"/>
          </a:xfrm>
          <a:prstGeom prst="rect">
            <a:avLst/>
          </a:prstGeom>
          <a:solidFill>
            <a:srgbClr val="003366"/>
          </a:solidFill>
          <a:ln w="9525">
            <a:solidFill>
              <a:srgbClr val="3366CC"/>
            </a:solidFill>
            <a:miter lim="800000"/>
            <a:headEnd type="none" w="sm" len="sm"/>
            <a:tailEnd type="none" w="sm" len="sm"/>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4" name="Rectangle 14"/>
          <p:cNvSpPr>
            <a:spLocks noChangeArrowheads="1"/>
          </p:cNvSpPr>
          <p:nvPr/>
        </p:nvSpPr>
        <p:spPr bwMode="gray">
          <a:xfrm>
            <a:off x="574105" y="2745321"/>
            <a:ext cx="1847850" cy="180000"/>
          </a:xfrm>
          <a:prstGeom prst="rect">
            <a:avLst/>
          </a:prstGeom>
          <a:solidFill>
            <a:srgbClr val="003366"/>
          </a:solidFill>
          <a:ln w="9525">
            <a:solidFill>
              <a:srgbClr val="3366CC"/>
            </a:solidFill>
            <a:miter lim="800000"/>
            <a:headEnd/>
            <a:tailEnd/>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6" name="Rectangle 16"/>
          <p:cNvSpPr>
            <a:spLocks noChangeArrowheads="1"/>
          </p:cNvSpPr>
          <p:nvPr/>
        </p:nvSpPr>
        <p:spPr bwMode="gray">
          <a:xfrm>
            <a:off x="4573587" y="2745321"/>
            <a:ext cx="1847850" cy="180000"/>
          </a:xfrm>
          <a:prstGeom prst="rect">
            <a:avLst/>
          </a:prstGeom>
          <a:solidFill>
            <a:srgbClr val="003366"/>
          </a:solidFill>
          <a:ln w="9525">
            <a:solidFill>
              <a:srgbClr val="3366CC"/>
            </a:solidFill>
            <a:miter lim="800000"/>
            <a:headEnd/>
            <a:tailEnd/>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7" name="Rectangle 17"/>
          <p:cNvSpPr>
            <a:spLocks noChangeArrowheads="1"/>
          </p:cNvSpPr>
          <p:nvPr/>
        </p:nvSpPr>
        <p:spPr bwMode="gray">
          <a:xfrm>
            <a:off x="6594475" y="2745321"/>
            <a:ext cx="1847850" cy="180000"/>
          </a:xfrm>
          <a:prstGeom prst="rect">
            <a:avLst/>
          </a:prstGeom>
          <a:solidFill>
            <a:srgbClr val="003366"/>
          </a:solidFill>
          <a:ln w="9525">
            <a:solidFill>
              <a:srgbClr val="3366CC"/>
            </a:solidFill>
            <a:miter lim="800000"/>
            <a:headEnd/>
            <a:tailEnd/>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8" name="Freeform 18"/>
          <p:cNvSpPr>
            <a:spLocks/>
          </p:cNvSpPr>
          <p:nvPr/>
        </p:nvSpPr>
        <p:spPr bwMode="gray">
          <a:xfrm>
            <a:off x="350839" y="1402657"/>
            <a:ext cx="8289925" cy="1236663"/>
          </a:xfrm>
          <a:custGeom>
            <a:avLst/>
            <a:gdLst>
              <a:gd name="T0" fmla="*/ 0 w 3413"/>
              <a:gd name="T1" fmla="*/ 743 h 743"/>
              <a:gd name="T2" fmla="*/ 3413 w 3413"/>
              <a:gd name="T3" fmla="*/ 743 h 743"/>
              <a:gd name="T4" fmla="*/ 1710 w 3413"/>
              <a:gd name="T5" fmla="*/ 0 h 743"/>
              <a:gd name="T6" fmla="*/ 0 w 3413"/>
              <a:gd name="T7" fmla="*/ 743 h 743"/>
            </a:gdLst>
            <a:ahLst/>
            <a:cxnLst>
              <a:cxn ang="0">
                <a:pos x="T0" y="T1"/>
              </a:cxn>
              <a:cxn ang="0">
                <a:pos x="T2" y="T3"/>
              </a:cxn>
              <a:cxn ang="0">
                <a:pos x="T4" y="T5"/>
              </a:cxn>
              <a:cxn ang="0">
                <a:pos x="T6" y="T7"/>
              </a:cxn>
            </a:cxnLst>
            <a:rect l="0" t="0" r="r" b="b"/>
            <a:pathLst>
              <a:path w="3413" h="743">
                <a:moveTo>
                  <a:pt x="0" y="743"/>
                </a:moveTo>
                <a:lnTo>
                  <a:pt x="3413" y="743"/>
                </a:lnTo>
                <a:lnTo>
                  <a:pt x="1710" y="0"/>
                </a:lnTo>
                <a:lnTo>
                  <a:pt x="0" y="743"/>
                </a:lnTo>
                <a:close/>
              </a:path>
            </a:pathLst>
          </a:custGeom>
          <a:solidFill>
            <a:srgbClr val="003366"/>
          </a:solidFill>
          <a:ln w="9525" cap="flat" cmpd="sng">
            <a:solidFill>
              <a:schemeClr val="accent1"/>
            </a:solidFill>
            <a:prstDash val="solid"/>
            <a:round/>
            <a:headEnd type="none" w="sm" len="sm"/>
            <a:tailEnd type="none" w="sm" len="sm"/>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79" name="Freeform 19"/>
          <p:cNvSpPr>
            <a:spLocks/>
          </p:cNvSpPr>
          <p:nvPr/>
        </p:nvSpPr>
        <p:spPr bwMode="gray">
          <a:xfrm>
            <a:off x="947739" y="1509020"/>
            <a:ext cx="7096125" cy="1081740"/>
          </a:xfrm>
          <a:custGeom>
            <a:avLst/>
            <a:gdLst>
              <a:gd name="T0" fmla="*/ 0 w 2921"/>
              <a:gd name="T1" fmla="*/ 628 h 628"/>
              <a:gd name="T2" fmla="*/ 2921 w 2921"/>
              <a:gd name="T3" fmla="*/ 628 h 628"/>
              <a:gd name="T4" fmla="*/ 1465 w 2921"/>
              <a:gd name="T5" fmla="*/ 0 h 628"/>
              <a:gd name="T6" fmla="*/ 0 w 2921"/>
              <a:gd name="T7" fmla="*/ 628 h 628"/>
            </a:gdLst>
            <a:ahLst/>
            <a:cxnLst>
              <a:cxn ang="0">
                <a:pos x="T0" y="T1"/>
              </a:cxn>
              <a:cxn ang="0">
                <a:pos x="T2" y="T3"/>
              </a:cxn>
              <a:cxn ang="0">
                <a:pos x="T4" y="T5"/>
              </a:cxn>
              <a:cxn ang="0">
                <a:pos x="T6" y="T7"/>
              </a:cxn>
            </a:cxnLst>
            <a:rect l="0" t="0" r="r" b="b"/>
            <a:pathLst>
              <a:path w="2921" h="628">
                <a:moveTo>
                  <a:pt x="0" y="628"/>
                </a:moveTo>
                <a:lnTo>
                  <a:pt x="2921" y="628"/>
                </a:lnTo>
                <a:lnTo>
                  <a:pt x="1465" y="0"/>
                </a:lnTo>
                <a:lnTo>
                  <a:pt x="0" y="628"/>
                </a:lnTo>
                <a:close/>
              </a:path>
            </a:pathLst>
          </a:custGeom>
          <a:solidFill>
            <a:srgbClr val="003366"/>
          </a:solidFill>
          <a:ln w="12700" cap="flat" cmpd="sng">
            <a:solidFill>
              <a:srgbClr val="3366C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rIns="36000" anchor="ctr"/>
          <a:lstStyle/>
          <a:p>
            <a:endParaRPr lang="fr-FR" sz="1000"/>
          </a:p>
        </p:txBody>
      </p:sp>
      <p:sp>
        <p:nvSpPr>
          <p:cNvPr id="80" name="Rectangle 20"/>
          <p:cNvSpPr>
            <a:spLocks noChangeArrowheads="1"/>
          </p:cNvSpPr>
          <p:nvPr/>
        </p:nvSpPr>
        <p:spPr bwMode="gray">
          <a:xfrm>
            <a:off x="284958" y="2672657"/>
            <a:ext cx="8421687" cy="71438"/>
          </a:xfrm>
          <a:prstGeom prst="rect">
            <a:avLst/>
          </a:prstGeom>
          <a:solidFill>
            <a:srgbClr val="003366"/>
          </a:solidFill>
          <a:ln w="9525">
            <a:solidFill>
              <a:srgbClr val="3366CC"/>
            </a:solidFill>
            <a:miter lim="800000"/>
            <a:headEnd type="none" w="sm" len="sm"/>
            <a:tailEnd type="none" w="sm" len="sm"/>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82" name="Rectangle 22"/>
          <p:cNvSpPr txBox="1">
            <a:spLocks noChangeArrowheads="1"/>
          </p:cNvSpPr>
          <p:nvPr>
            <p:custDataLst>
              <p:tags r:id="rId4"/>
            </p:custDataLst>
          </p:nvPr>
        </p:nvSpPr>
        <p:spPr bwMode="gray">
          <a:xfrm>
            <a:off x="139701" y="1711766"/>
            <a:ext cx="8712200" cy="76944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1" compatLnSpc="1">
            <a:prstTxWarp prst="textNoShape">
              <a:avLst/>
            </a:prstTxWarp>
            <a:spAutoFit/>
          </a:bodyPr>
          <a:lstStyle>
            <a:lvl1pPr marL="0" indent="0" algn="l" defTabSz="895350" rtl="0" eaLnBrk="1" fontAlgn="base" hangingPunct="1">
              <a:spcBef>
                <a:spcPct val="40000"/>
              </a:spcBef>
              <a:spcAft>
                <a:spcPct val="0"/>
              </a:spcAft>
              <a:buClr>
                <a:schemeClr val="tx2"/>
              </a:buClr>
              <a:defRPr sz="1600">
                <a:solidFill>
                  <a:schemeClr val="tx1"/>
                </a:solidFill>
                <a:latin typeface="+mn-lt"/>
                <a:ea typeface="+mn-ea"/>
                <a:cs typeface="+mn-cs"/>
              </a:defRPr>
            </a:lvl1pPr>
            <a:lvl2pPr marL="193675" indent="-192088" algn="l" defTabSz="895350" rtl="0" eaLnBrk="1" fontAlgn="base" hangingPunct="1">
              <a:spcBef>
                <a:spcPct val="20000"/>
              </a:spcBef>
              <a:spcAft>
                <a:spcPct val="0"/>
              </a:spcAft>
              <a:buClr>
                <a:schemeClr val="tx2"/>
              </a:buClr>
              <a:buSzPct val="125000"/>
              <a:buFont typeface="Arial" charset="0"/>
              <a:buChar char="▪"/>
              <a:defRPr sz="1600">
                <a:solidFill>
                  <a:schemeClr val="tx1"/>
                </a:solidFill>
                <a:latin typeface="+mn-lt"/>
              </a:defRPr>
            </a:lvl2pPr>
            <a:lvl3pPr marL="457200" indent="-261938" algn="l" defTabSz="895350" rtl="0" eaLnBrk="1" fontAlgn="base" hangingPunct="1">
              <a:spcBef>
                <a:spcPct val="10000"/>
              </a:spcBef>
              <a:spcAft>
                <a:spcPct val="0"/>
              </a:spcAft>
              <a:buClr>
                <a:schemeClr val="tx2"/>
              </a:buClr>
              <a:buSzPct val="120000"/>
              <a:buFont typeface="Arial" charset="0"/>
              <a:buChar char="–"/>
              <a:defRPr sz="1600">
                <a:solidFill>
                  <a:schemeClr val="tx1"/>
                </a:solidFill>
                <a:latin typeface="+mn-lt"/>
              </a:defRPr>
            </a:lvl3pPr>
            <a:lvl4pPr marL="614363" indent="-155575" algn="l" defTabSz="895350" rtl="0" eaLnBrk="1" fontAlgn="base" hangingPunct="1">
              <a:spcBef>
                <a:spcPct val="5000"/>
              </a:spcBef>
              <a:spcAft>
                <a:spcPct val="0"/>
              </a:spcAft>
              <a:buClr>
                <a:schemeClr val="tx2"/>
              </a:buClr>
              <a:buSzPct val="120000"/>
              <a:buFont typeface="Arial" charset="0"/>
              <a:buChar char="▫"/>
              <a:defRPr sz="1600">
                <a:solidFill>
                  <a:schemeClr val="tx1"/>
                </a:solidFill>
                <a:latin typeface="+mn-lt"/>
              </a:defRPr>
            </a:lvl4pPr>
            <a:lvl5pPr marL="749808" indent="-130175" algn="l" defTabSz="895350" rtl="0" eaLnBrk="1" fontAlgn="base" hangingPunct="1">
              <a:spcBef>
                <a:spcPct val="2000"/>
              </a:spcBef>
              <a:spcAft>
                <a:spcPct val="0"/>
              </a:spcAft>
              <a:buClr>
                <a:schemeClr val="tx2"/>
              </a:buClr>
              <a:buSzPct val="89000"/>
              <a:buFont typeface="Arial" charset="0"/>
              <a:buChar char="-"/>
              <a:defRPr sz="1600">
                <a:solidFill>
                  <a:schemeClr val="tx1"/>
                </a:solidFill>
                <a:latin typeface="+mn-lt"/>
              </a:defRPr>
            </a:lvl5pPr>
            <a:lvl6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49808" indent="-130175" algn="l" defTabSz="895350"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a:lstStyle>
          <a:p>
            <a:pPr algn="ctr">
              <a:spcBef>
                <a:spcPts val="0"/>
              </a:spcBef>
            </a:pPr>
            <a:r>
              <a:rPr lang="fr-FR" sz="1000" b="1" dirty="0">
                <a:solidFill>
                  <a:schemeClr val="bg1"/>
                </a:solidFill>
              </a:rPr>
              <a:t>En </a:t>
            </a:r>
            <a:r>
              <a:rPr lang="fr-FR" sz="1000" b="1" dirty="0" smtClean="0">
                <a:solidFill>
                  <a:schemeClr val="bg1"/>
                </a:solidFill>
              </a:rPr>
              <a:t>2019,</a:t>
            </a:r>
          </a:p>
          <a:p>
            <a:pPr algn="ctr">
              <a:spcBef>
                <a:spcPts val="0"/>
              </a:spcBef>
            </a:pPr>
            <a:r>
              <a:rPr lang="fr-FR" sz="1000" b="1" dirty="0" smtClean="0">
                <a:solidFill>
                  <a:schemeClr val="bg1"/>
                </a:solidFill>
              </a:rPr>
              <a:t>la </a:t>
            </a:r>
            <a:r>
              <a:rPr lang="fr-FR" sz="1000" b="1" dirty="0">
                <a:solidFill>
                  <a:schemeClr val="bg1"/>
                </a:solidFill>
              </a:rPr>
              <a:t>France est le </a:t>
            </a:r>
            <a:r>
              <a:rPr lang="fr-FR" sz="1000" b="1" dirty="0" smtClean="0">
                <a:solidFill>
                  <a:schemeClr val="bg1"/>
                </a:solidFill>
              </a:rPr>
              <a:t>pays de</a:t>
            </a:r>
          </a:p>
          <a:p>
            <a:pPr algn="ctr">
              <a:spcBef>
                <a:spcPts val="0"/>
              </a:spcBef>
            </a:pPr>
            <a:r>
              <a:rPr lang="fr-FR" sz="1000" b="1" dirty="0" smtClean="0">
                <a:solidFill>
                  <a:schemeClr val="bg1"/>
                </a:solidFill>
              </a:rPr>
              <a:t>référence </a:t>
            </a:r>
            <a:r>
              <a:rPr lang="fr-FR" sz="1000" b="1" dirty="0">
                <a:solidFill>
                  <a:schemeClr val="bg1"/>
                </a:solidFill>
              </a:rPr>
              <a:t>de la valorisation des </a:t>
            </a:r>
            <a:r>
              <a:rPr lang="fr-FR" sz="1000" b="1" dirty="0" smtClean="0">
                <a:solidFill>
                  <a:schemeClr val="bg1"/>
                </a:solidFill>
              </a:rPr>
              <a:t>données </a:t>
            </a:r>
            <a:r>
              <a:rPr lang="fr-FR" sz="1000" b="1" dirty="0">
                <a:solidFill>
                  <a:schemeClr val="bg1"/>
                </a:solidFill>
              </a:rPr>
              <a:t>de </a:t>
            </a:r>
            <a:r>
              <a:rPr lang="fr-FR" sz="1000" b="1" dirty="0" smtClean="0">
                <a:solidFill>
                  <a:schemeClr val="bg1"/>
                </a:solidFill>
              </a:rPr>
              <a:t>santé </a:t>
            </a:r>
            <a:br>
              <a:rPr lang="fr-FR" sz="1000" b="1" dirty="0" smtClean="0">
                <a:solidFill>
                  <a:schemeClr val="bg1"/>
                </a:solidFill>
              </a:rPr>
            </a:br>
            <a:r>
              <a:rPr lang="fr-FR" sz="1000" b="1" dirty="0" smtClean="0">
                <a:solidFill>
                  <a:schemeClr val="bg1"/>
                </a:solidFill>
              </a:rPr>
              <a:t>en termes d’ouverture </a:t>
            </a:r>
            <a:r>
              <a:rPr lang="fr-FR" sz="1000" b="1" dirty="0">
                <a:solidFill>
                  <a:schemeClr val="bg1"/>
                </a:solidFill>
              </a:rPr>
              <a:t>des </a:t>
            </a:r>
            <a:r>
              <a:rPr lang="fr-FR" sz="1000" b="1" dirty="0" smtClean="0">
                <a:solidFill>
                  <a:schemeClr val="bg1"/>
                </a:solidFill>
              </a:rPr>
              <a:t>informations, </a:t>
            </a:r>
            <a:r>
              <a:rPr lang="fr-FR" sz="1000" b="1" dirty="0">
                <a:solidFill>
                  <a:schemeClr val="bg1"/>
                </a:solidFill>
              </a:rPr>
              <a:t>de </a:t>
            </a:r>
            <a:r>
              <a:rPr lang="fr-FR" sz="1000" b="1" dirty="0" smtClean="0">
                <a:solidFill>
                  <a:schemeClr val="bg1"/>
                </a:solidFill>
              </a:rPr>
              <a:t>richesse </a:t>
            </a:r>
            <a:r>
              <a:rPr lang="fr-FR" sz="1000" b="1" dirty="0">
                <a:solidFill>
                  <a:schemeClr val="bg1"/>
                </a:solidFill>
              </a:rPr>
              <a:t>de </a:t>
            </a:r>
            <a:r>
              <a:rPr lang="fr-FR" sz="1000" b="1" dirty="0" smtClean="0">
                <a:solidFill>
                  <a:schemeClr val="bg1"/>
                </a:solidFill>
              </a:rPr>
              <a:t>services</a:t>
            </a:r>
          </a:p>
          <a:p>
            <a:pPr algn="ctr">
              <a:spcBef>
                <a:spcPts val="0"/>
              </a:spcBef>
            </a:pPr>
            <a:r>
              <a:rPr lang="fr-FR" sz="1000" b="1" dirty="0">
                <a:solidFill>
                  <a:schemeClr val="bg1"/>
                </a:solidFill>
              </a:rPr>
              <a:t>i</a:t>
            </a:r>
            <a:r>
              <a:rPr lang="fr-FR" sz="1000" b="1" dirty="0" smtClean="0">
                <a:solidFill>
                  <a:schemeClr val="bg1"/>
                </a:solidFill>
              </a:rPr>
              <a:t>nnovants et </a:t>
            </a:r>
            <a:r>
              <a:rPr lang="fr-FR" sz="1000" b="1" dirty="0">
                <a:solidFill>
                  <a:schemeClr val="bg1"/>
                </a:solidFill>
              </a:rPr>
              <a:t>à </a:t>
            </a:r>
            <a:r>
              <a:rPr lang="fr-FR" sz="1000" b="1" dirty="0" smtClean="0">
                <a:solidFill>
                  <a:schemeClr val="bg1"/>
                </a:solidFill>
              </a:rPr>
              <a:t>haute valeur ajoutée et </a:t>
            </a:r>
            <a:r>
              <a:rPr lang="fr-FR" sz="1000" b="1" dirty="0">
                <a:solidFill>
                  <a:schemeClr val="bg1"/>
                </a:solidFill>
              </a:rPr>
              <a:t>d’importance des effets </a:t>
            </a:r>
            <a:r>
              <a:rPr lang="fr-FR" sz="1000" b="1" dirty="0" smtClean="0">
                <a:solidFill>
                  <a:schemeClr val="bg1"/>
                </a:solidFill>
              </a:rPr>
              <a:t>induits</a:t>
            </a:r>
          </a:p>
        </p:txBody>
      </p:sp>
      <p:sp>
        <p:nvSpPr>
          <p:cNvPr id="86" name="Rectangle 27"/>
          <p:cNvSpPr>
            <a:spLocks noChangeArrowheads="1"/>
          </p:cNvSpPr>
          <p:nvPr/>
        </p:nvSpPr>
        <p:spPr bwMode="gray">
          <a:xfrm>
            <a:off x="2589816" y="2924499"/>
            <a:ext cx="1847850" cy="2808000"/>
          </a:xfrm>
          <a:prstGeom prst="rect">
            <a:avLst/>
          </a:prstGeom>
          <a:solidFill>
            <a:schemeClr val="bg1">
              <a:alpha val="70000"/>
            </a:schemeClr>
          </a:solidFill>
          <a:ln w="19050" algn="ctr">
            <a:solidFill>
              <a:schemeClr val="accent1"/>
            </a:solidFill>
            <a:miter lim="800000"/>
            <a:headEnd/>
            <a:tailEnd/>
          </a:ln>
          <a:effectLst/>
          <a:extLst/>
        </p:spPr>
        <p:txBody>
          <a:bodyPr wrap="none" lIns="72000" tIns="54000" rIns="72000" anchor="t" anchorCtr="1">
            <a:noAutofit/>
          </a:bodyPr>
          <a:lstStyle/>
          <a:p>
            <a:pPr algn="ctr"/>
            <a:endParaRPr lang="fr-FR" sz="1000" b="1" i="1" dirty="0">
              <a:solidFill>
                <a:schemeClr val="tx2"/>
              </a:solidFill>
            </a:endParaRPr>
          </a:p>
        </p:txBody>
      </p:sp>
      <p:sp>
        <p:nvSpPr>
          <p:cNvPr id="48" name="Rectangle 232"/>
          <p:cNvSpPr txBox="1">
            <a:spLocks/>
          </p:cNvSpPr>
          <p:nvPr/>
        </p:nvSpPr>
        <p:spPr bwMode="gray">
          <a:xfrm>
            <a:off x="2637220" y="3661645"/>
            <a:ext cx="1746693" cy="203132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spcBef>
                <a:spcPct val="40000"/>
              </a:spcBef>
              <a:buClr>
                <a:schemeClr val="tx2"/>
              </a:buClr>
              <a:defRPr>
                <a:latin typeface="+mn-lt"/>
              </a:defRPr>
            </a:lvl1pPr>
            <a:lvl2pPr marL="193675" lvl="1" indent="-192088" defTabSz="895350" eaLnBrk="1" hangingPunct="1">
              <a:spcBef>
                <a:spcPct val="20000"/>
              </a:spcBef>
              <a:buClr>
                <a:schemeClr val="tx2"/>
              </a:buClr>
              <a:buSzPct val="125000"/>
              <a:buFont typeface="Arial" charset="0"/>
              <a:buChar char="▪"/>
              <a:defRPr>
                <a:latin typeface="+mn-lt"/>
              </a:defRPr>
            </a:lvl2pPr>
            <a:lvl3pPr marL="457200" lvl="2" indent="-261938" defTabSz="895350" eaLnBrk="1" hangingPunct="1">
              <a:spcBef>
                <a:spcPct val="10000"/>
              </a:spcBef>
              <a:buClr>
                <a:schemeClr val="tx2"/>
              </a:buClr>
              <a:buSzPct val="120000"/>
              <a:buFont typeface="Arial" charset="0"/>
              <a:buChar char="–"/>
              <a:defRPr>
                <a:latin typeface="+mn-lt"/>
              </a:defRPr>
            </a:lvl3pPr>
            <a:lvl4pPr marL="614363" lvl="3" indent="-155575" defTabSz="895350" eaLnBrk="1" hangingPunct="1">
              <a:spcBef>
                <a:spcPct val="5000"/>
              </a:spcBef>
              <a:buClr>
                <a:schemeClr val="tx2"/>
              </a:buClr>
              <a:buSzPct val="120000"/>
              <a:buFont typeface="Arial" charset="0"/>
              <a:buChar char="▫"/>
              <a:defRPr>
                <a:latin typeface="+mn-lt"/>
              </a:defRPr>
            </a:lvl4pPr>
            <a:lvl5pPr marL="749808" lvl="4" indent="-130175" defTabSz="895350" eaLnBrk="1" hangingPunct="1">
              <a:spcBef>
                <a:spcPct val="2000"/>
              </a:spcBef>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marL="95250" lvl="1" indent="-93663"/>
            <a:r>
              <a:rPr lang="fr-FR" sz="1000" b="1" dirty="0" smtClean="0">
                <a:solidFill>
                  <a:schemeClr val="tx2"/>
                </a:solidFill>
              </a:rPr>
              <a:t>Information sur</a:t>
            </a:r>
            <a:br>
              <a:rPr lang="fr-FR" sz="1000" b="1" dirty="0" smtClean="0">
                <a:solidFill>
                  <a:schemeClr val="tx2"/>
                </a:solidFill>
              </a:rPr>
            </a:br>
            <a:r>
              <a:rPr lang="fr-FR" sz="1000" b="1" dirty="0" smtClean="0">
                <a:solidFill>
                  <a:schemeClr val="tx2"/>
                </a:solidFill>
              </a:rPr>
              <a:t>les </a:t>
            </a:r>
            <a:r>
              <a:rPr lang="fr-FR" sz="1000" b="1" dirty="0">
                <a:solidFill>
                  <a:schemeClr val="tx2"/>
                </a:solidFill>
              </a:rPr>
              <a:t>parcours de </a:t>
            </a:r>
            <a:r>
              <a:rPr lang="fr-FR" sz="1000" b="1" dirty="0" smtClean="0">
                <a:solidFill>
                  <a:schemeClr val="tx2"/>
                </a:solidFill>
              </a:rPr>
              <a:t>soins </a:t>
            </a:r>
            <a:r>
              <a:rPr lang="fr-FR" sz="1000" b="1" dirty="0">
                <a:solidFill>
                  <a:schemeClr val="tx2"/>
                </a:solidFill>
              </a:rPr>
              <a:t>: </a:t>
            </a:r>
            <a:r>
              <a:rPr lang="fr-FR" sz="1000" dirty="0"/>
              <a:t>permettre aux patients de faire des choix de parcours </a:t>
            </a:r>
            <a:r>
              <a:rPr lang="fr-FR" sz="1000" dirty="0" smtClean="0"/>
              <a:t>et de professionnels librement et rationnellement</a:t>
            </a:r>
            <a:endParaRPr lang="fr-FR" sz="1000" dirty="0"/>
          </a:p>
          <a:p>
            <a:pPr marL="95250" lvl="1" indent="-93663"/>
            <a:r>
              <a:rPr lang="fr-FR" sz="1000" b="1" dirty="0" smtClean="0">
                <a:solidFill>
                  <a:schemeClr val="tx2"/>
                </a:solidFill>
              </a:rPr>
              <a:t>Information </a:t>
            </a:r>
            <a:r>
              <a:rPr lang="fr-FR" sz="1000" b="1" dirty="0">
                <a:solidFill>
                  <a:schemeClr val="tx2"/>
                </a:solidFill>
              </a:rPr>
              <a:t>sur </a:t>
            </a:r>
            <a:br>
              <a:rPr lang="fr-FR" sz="1000" b="1" dirty="0">
                <a:solidFill>
                  <a:schemeClr val="tx2"/>
                </a:solidFill>
              </a:rPr>
            </a:br>
            <a:r>
              <a:rPr lang="fr-FR" sz="1000" b="1" dirty="0">
                <a:solidFill>
                  <a:schemeClr val="tx2"/>
                </a:solidFill>
              </a:rPr>
              <a:t>les maladies et les traitements : </a:t>
            </a:r>
            <a:r>
              <a:rPr lang="fr-FR" sz="1000" dirty="0"/>
              <a:t>permettre</a:t>
            </a:r>
            <a:br>
              <a:rPr lang="fr-FR" sz="1000" dirty="0"/>
            </a:br>
            <a:r>
              <a:rPr lang="fr-FR" sz="1000" dirty="0"/>
              <a:t>aux patients </a:t>
            </a:r>
            <a:r>
              <a:rPr lang="fr-FR" sz="1000" dirty="0" smtClean="0"/>
              <a:t>d’améliorer</a:t>
            </a:r>
            <a:r>
              <a:rPr lang="fr-FR" sz="1000" dirty="0"/>
              <a:t/>
            </a:r>
            <a:br>
              <a:rPr lang="fr-FR" sz="1000" dirty="0"/>
            </a:br>
            <a:r>
              <a:rPr lang="fr-FR" sz="1000" dirty="0" smtClean="0"/>
              <a:t>leurs connaissances et autonomie de prise en charge</a:t>
            </a:r>
            <a:endParaRPr lang="fr-FR" sz="1000" dirty="0"/>
          </a:p>
        </p:txBody>
      </p:sp>
      <p:sp>
        <p:nvSpPr>
          <p:cNvPr id="117" name="Rectangle 232"/>
          <p:cNvSpPr txBox="1">
            <a:spLocks/>
          </p:cNvSpPr>
          <p:nvPr/>
        </p:nvSpPr>
        <p:spPr bwMode="gray">
          <a:xfrm>
            <a:off x="621509" y="3661645"/>
            <a:ext cx="1746693" cy="172354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spcBef>
                <a:spcPct val="40000"/>
              </a:spcBef>
              <a:buClr>
                <a:schemeClr val="tx2"/>
              </a:buClr>
              <a:defRPr>
                <a:latin typeface="+mn-lt"/>
              </a:defRPr>
            </a:lvl1pPr>
            <a:lvl2pPr marL="193675" lvl="1" indent="-192088" defTabSz="895350" eaLnBrk="1" hangingPunct="1">
              <a:spcBef>
                <a:spcPct val="20000"/>
              </a:spcBef>
              <a:buClr>
                <a:schemeClr val="tx2"/>
              </a:buClr>
              <a:buSzPct val="125000"/>
              <a:buFont typeface="Arial" charset="0"/>
              <a:buChar char="▪"/>
              <a:defRPr>
                <a:latin typeface="+mn-lt"/>
              </a:defRPr>
            </a:lvl2pPr>
            <a:lvl3pPr marL="457200" lvl="2" indent="-261938" defTabSz="895350" eaLnBrk="1" hangingPunct="1">
              <a:spcBef>
                <a:spcPct val="10000"/>
              </a:spcBef>
              <a:buClr>
                <a:schemeClr val="tx2"/>
              </a:buClr>
              <a:buSzPct val="120000"/>
              <a:buFont typeface="Arial" charset="0"/>
              <a:buChar char="–"/>
              <a:defRPr>
                <a:latin typeface="+mn-lt"/>
              </a:defRPr>
            </a:lvl3pPr>
            <a:lvl4pPr marL="614363" lvl="3" indent="-155575" defTabSz="895350" eaLnBrk="1" hangingPunct="1">
              <a:spcBef>
                <a:spcPct val="5000"/>
              </a:spcBef>
              <a:buClr>
                <a:schemeClr val="tx2"/>
              </a:buClr>
              <a:buSzPct val="120000"/>
              <a:buFont typeface="Arial" charset="0"/>
              <a:buChar char="▫"/>
              <a:defRPr>
                <a:latin typeface="+mn-lt"/>
              </a:defRPr>
            </a:lvl4pPr>
            <a:lvl5pPr marL="749808" lvl="4" indent="-130175" defTabSz="895350" eaLnBrk="1" hangingPunct="1">
              <a:spcBef>
                <a:spcPct val="2000"/>
              </a:spcBef>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marL="95250" lvl="1" indent="-93663"/>
            <a:r>
              <a:rPr lang="fr-FR" sz="1000" b="1" dirty="0">
                <a:solidFill>
                  <a:schemeClr val="tx2"/>
                </a:solidFill>
              </a:rPr>
              <a:t>Contribution aux décisions de santé </a:t>
            </a:r>
            <a:r>
              <a:rPr lang="fr-FR" sz="1000" b="1" dirty="0" smtClean="0">
                <a:solidFill>
                  <a:schemeClr val="tx2"/>
                </a:solidFill>
              </a:rPr>
              <a:t>publique : </a:t>
            </a:r>
            <a:r>
              <a:rPr lang="fr-FR" sz="1000" dirty="0">
                <a:solidFill>
                  <a:srgbClr val="000000"/>
                </a:solidFill>
              </a:rPr>
              <a:t>permettre</a:t>
            </a:r>
            <a:r>
              <a:rPr lang="fr-FR" sz="1000" dirty="0" smtClean="0">
                <a:solidFill>
                  <a:srgbClr val="000000"/>
                </a:solidFill>
              </a:rPr>
              <a:t> aux citoyens</a:t>
            </a:r>
            <a:br>
              <a:rPr lang="fr-FR" sz="1000" dirty="0" smtClean="0">
                <a:solidFill>
                  <a:srgbClr val="000000"/>
                </a:solidFill>
              </a:rPr>
            </a:br>
            <a:r>
              <a:rPr lang="fr-FR" sz="1000" dirty="0" smtClean="0">
                <a:solidFill>
                  <a:srgbClr val="000000"/>
                </a:solidFill>
              </a:rPr>
              <a:t>de peser davantage sur les grandes orientations du système de santé</a:t>
            </a:r>
            <a:endParaRPr lang="fr-FR" sz="1000" dirty="0"/>
          </a:p>
          <a:p>
            <a:pPr marL="95250" lvl="1" indent="-93663"/>
            <a:r>
              <a:rPr lang="fr-FR" sz="1000" b="1" dirty="0">
                <a:solidFill>
                  <a:schemeClr val="tx2"/>
                </a:solidFill>
              </a:rPr>
              <a:t>Transparence et </a:t>
            </a:r>
            <a:r>
              <a:rPr lang="fr-FR" sz="1000" b="1" dirty="0" smtClean="0">
                <a:solidFill>
                  <a:schemeClr val="tx2"/>
                </a:solidFill>
              </a:rPr>
              <a:t>contrôle : </a:t>
            </a:r>
            <a:r>
              <a:rPr lang="fr-FR" sz="1000" dirty="0" smtClean="0">
                <a:solidFill>
                  <a:srgbClr val="000000"/>
                </a:solidFill>
              </a:rPr>
              <a:t>renforcer la capacité  d’évaluation propre des citoyens sur les politiques et acteurs de santé</a:t>
            </a:r>
          </a:p>
        </p:txBody>
      </p:sp>
      <p:sp>
        <p:nvSpPr>
          <p:cNvPr id="3" name="Rectangle 2"/>
          <p:cNvSpPr/>
          <p:nvPr/>
        </p:nvSpPr>
        <p:spPr>
          <a:xfrm>
            <a:off x="1253833" y="2987579"/>
            <a:ext cx="1177077" cy="307777"/>
          </a:xfrm>
          <a:prstGeom prst="rect">
            <a:avLst/>
          </a:prstGeom>
        </p:spPr>
        <p:txBody>
          <a:bodyPr wrap="square" lIns="0" tIns="0" rIns="0" bIns="0">
            <a:spAutoFit/>
          </a:bodyPr>
          <a:lstStyle/>
          <a:p>
            <a:r>
              <a:rPr lang="fr-FR" sz="1000" b="1" i="1" dirty="0" smtClean="0">
                <a:solidFill>
                  <a:schemeClr val="tx2"/>
                </a:solidFill>
              </a:rPr>
              <a:t>DEMOCRATIE</a:t>
            </a:r>
            <a:endParaRPr lang="fr-FR" sz="1000" b="1" i="1" dirty="0">
              <a:solidFill>
                <a:schemeClr val="tx2"/>
              </a:solidFill>
            </a:endParaRPr>
          </a:p>
          <a:p>
            <a:r>
              <a:rPr lang="fr-FR" sz="1000" b="1" i="1" dirty="0">
                <a:solidFill>
                  <a:schemeClr val="tx2"/>
                </a:solidFill>
              </a:rPr>
              <a:t>SANITAIRE</a:t>
            </a:r>
          </a:p>
        </p:txBody>
      </p:sp>
      <p:pic>
        <p:nvPicPr>
          <p:cNvPr id="56" name="Picture 19"/>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76706" y="2988736"/>
            <a:ext cx="540000" cy="324000"/>
          </a:xfrm>
          <a:prstGeom prst="ellipse">
            <a:avLst/>
          </a:prstGeom>
          <a:solidFill>
            <a:schemeClr val="tx2"/>
          </a:solidFill>
          <a:ln w="9525">
            <a:solidFill>
              <a:schemeClr val="bg1"/>
            </a:solidFill>
            <a:miter lim="800000"/>
            <a:headEnd/>
            <a:tailEnd/>
          </a:ln>
          <a:effectLst/>
        </p:spPr>
      </p:pic>
      <p:sp>
        <p:nvSpPr>
          <p:cNvPr id="57" name="Rectangle 56"/>
          <p:cNvSpPr/>
          <p:nvPr/>
        </p:nvSpPr>
        <p:spPr>
          <a:xfrm>
            <a:off x="3204070" y="2987579"/>
            <a:ext cx="1403269" cy="307777"/>
          </a:xfrm>
          <a:prstGeom prst="rect">
            <a:avLst/>
          </a:prstGeom>
        </p:spPr>
        <p:txBody>
          <a:bodyPr wrap="square" lIns="0" tIns="0" rIns="0" bIns="0">
            <a:spAutoFit/>
          </a:bodyPr>
          <a:lstStyle/>
          <a:p>
            <a:r>
              <a:rPr lang="fr-FR" sz="1000" b="1" i="1" dirty="0">
                <a:solidFill>
                  <a:schemeClr val="tx2"/>
                </a:solidFill>
              </a:rPr>
              <a:t>AUTONOMISATION</a:t>
            </a:r>
          </a:p>
          <a:p>
            <a:r>
              <a:rPr lang="fr-FR" sz="1000" b="1" i="1" dirty="0">
                <a:solidFill>
                  <a:schemeClr val="tx2"/>
                </a:solidFill>
              </a:rPr>
              <a:t>DU PATIENT</a:t>
            </a:r>
          </a:p>
        </p:txBody>
      </p:sp>
      <p:pic>
        <p:nvPicPr>
          <p:cNvPr id="58" name="Picture 21"/>
          <p:cNvPicPr>
            <a:picLocks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647599" y="2988736"/>
            <a:ext cx="540000" cy="324000"/>
          </a:xfrm>
          <a:prstGeom prst="ellipse">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Rectangle 58"/>
          <p:cNvSpPr/>
          <p:nvPr/>
        </p:nvSpPr>
        <p:spPr>
          <a:xfrm>
            <a:off x="5211792" y="2987579"/>
            <a:ext cx="1209645" cy="461665"/>
          </a:xfrm>
          <a:prstGeom prst="rect">
            <a:avLst/>
          </a:prstGeom>
        </p:spPr>
        <p:txBody>
          <a:bodyPr wrap="square" lIns="0" tIns="0" rIns="0" bIns="0">
            <a:spAutoFit/>
          </a:bodyPr>
          <a:lstStyle/>
          <a:p>
            <a:r>
              <a:rPr lang="fr-FR" sz="1000" b="1" i="1" dirty="0" smtClean="0">
                <a:solidFill>
                  <a:schemeClr val="tx2"/>
                </a:solidFill>
              </a:rPr>
              <a:t>EFFICACITE DE L’ACTION PUBLIQUE</a:t>
            </a:r>
            <a:endParaRPr lang="fr-FR" sz="1000" b="1" i="1" dirty="0">
              <a:solidFill>
                <a:schemeClr val="tx2"/>
              </a:solidFill>
            </a:endParaRPr>
          </a:p>
        </p:txBody>
      </p:sp>
      <p:sp>
        <p:nvSpPr>
          <p:cNvPr id="60" name="Rectangle 59"/>
          <p:cNvSpPr/>
          <p:nvPr/>
        </p:nvSpPr>
        <p:spPr>
          <a:xfrm>
            <a:off x="7249530" y="2987579"/>
            <a:ext cx="1192795" cy="615553"/>
          </a:xfrm>
          <a:prstGeom prst="rect">
            <a:avLst/>
          </a:prstGeom>
        </p:spPr>
        <p:txBody>
          <a:bodyPr wrap="square" lIns="0" tIns="0" rIns="0" bIns="0">
            <a:spAutoFit/>
          </a:bodyPr>
          <a:lstStyle/>
          <a:p>
            <a:r>
              <a:rPr lang="fr-FR" sz="1000" b="1" i="1" dirty="0">
                <a:solidFill>
                  <a:schemeClr val="tx2"/>
                </a:solidFill>
              </a:rPr>
              <a:t>STIMULATION</a:t>
            </a:r>
          </a:p>
          <a:p>
            <a:r>
              <a:rPr lang="fr-FR" sz="1000" b="1" i="1" dirty="0" smtClean="0">
                <a:solidFill>
                  <a:schemeClr val="tx2"/>
                </a:solidFill>
              </a:rPr>
              <a:t>DE  L’INNOVATION ET DE LA CROISSANCE</a:t>
            </a:r>
            <a:endParaRPr lang="fr-FR" sz="1000" b="1" i="1" dirty="0">
              <a:solidFill>
                <a:schemeClr val="tx2"/>
              </a:solidFill>
            </a:endParaRPr>
          </a:p>
        </p:txBody>
      </p:sp>
      <p:pic>
        <p:nvPicPr>
          <p:cNvPr id="61" name="Picture 29"/>
          <p:cNvPicPr>
            <a:picLocks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622579" y="2988736"/>
            <a:ext cx="540000" cy="324000"/>
          </a:xfrm>
          <a:prstGeom prst="ellipse">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 name="Picture 25"/>
          <p:cNvPicPr>
            <a:picLocks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641879" y="2988548"/>
            <a:ext cx="540000" cy="324000"/>
          </a:xfrm>
          <a:prstGeom prst="ellipse">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5" name="Rectangle 15"/>
          <p:cNvSpPr>
            <a:spLocks noChangeArrowheads="1"/>
          </p:cNvSpPr>
          <p:nvPr/>
        </p:nvSpPr>
        <p:spPr bwMode="gray">
          <a:xfrm>
            <a:off x="2589816" y="2745321"/>
            <a:ext cx="1847850" cy="180000"/>
          </a:xfrm>
          <a:prstGeom prst="rect">
            <a:avLst/>
          </a:prstGeom>
          <a:solidFill>
            <a:srgbClr val="003366"/>
          </a:solidFill>
          <a:ln w="9525">
            <a:solidFill>
              <a:srgbClr val="3366CC"/>
            </a:solidFill>
            <a:miter lim="800000"/>
            <a:headEnd/>
            <a:tailEnd/>
          </a:ln>
          <a:effectLst/>
          <a:extLst>
            <a:ext uri="{AF507438-7753-43E0-B8FC-AC1667EBCBE1}">
              <a14:hiddenEffects xmlns:a14="http://schemas.microsoft.com/office/drawing/2010/main">
                <a:effectLst>
                  <a:outerShdw dist="17961" dir="2700000" algn="ctr" rotWithShape="0">
                    <a:srgbClr val="00FFFF"/>
                  </a:outerShdw>
                </a:effectLst>
              </a14:hiddenEffects>
            </a:ext>
          </a:extLst>
        </p:spPr>
        <p:txBody>
          <a:bodyPr wrap="none" anchor="ctr"/>
          <a:lstStyle/>
          <a:p>
            <a:endParaRPr lang="fr-FR" sz="1000"/>
          </a:p>
        </p:txBody>
      </p:sp>
      <p:sp>
        <p:nvSpPr>
          <p:cNvPr id="33" name="Rectangle 9"/>
          <p:cNvSpPr txBox="1">
            <a:spLocks/>
          </p:cNvSpPr>
          <p:nvPr/>
        </p:nvSpPr>
        <p:spPr bwMode="auto">
          <a:xfrm>
            <a:off x="230266" y="97836"/>
            <a:ext cx="4068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Open data santé : de quoi parle – t –on ? </a:t>
            </a:r>
            <a:endParaRPr lang="fr-FR" altLang="fr-FR" sz="1200" b="1" dirty="0">
              <a:solidFill>
                <a:schemeClr val="bg1">
                  <a:lumMod val="50000"/>
                </a:schemeClr>
              </a:solidFill>
              <a:latin typeface="+mn-lt"/>
              <a:cs typeface="Arial"/>
            </a:endParaRPr>
          </a:p>
        </p:txBody>
      </p:sp>
    </p:spTree>
    <p:extLst>
      <p:ext uri="{BB962C8B-B14F-4D97-AF65-F5344CB8AC3E}">
        <p14:creationId xmlns:p14="http://schemas.microsoft.com/office/powerpoint/2010/main" val="19717096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a:spLocks/>
          </p:cNvSpPr>
          <p:nvPr/>
        </p:nvSpPr>
        <p:spPr>
          <a:xfrm>
            <a:off x="396607" y="968706"/>
            <a:ext cx="8531790" cy="5436000"/>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a:p>
        </p:txBody>
      </p:sp>
      <p:cxnSp>
        <p:nvCxnSpPr>
          <p:cNvPr id="197" name="Straight Connector 3"/>
          <p:cNvCxnSpPr>
            <a:cxnSpLocks/>
          </p:cNvCxnSpPr>
          <p:nvPr/>
        </p:nvCxnSpPr>
        <p:spPr>
          <a:xfrm>
            <a:off x="758560" y="239824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9" name="Straight Connector 3"/>
          <p:cNvCxnSpPr>
            <a:cxnSpLocks/>
          </p:cNvCxnSpPr>
          <p:nvPr/>
        </p:nvCxnSpPr>
        <p:spPr>
          <a:xfrm>
            <a:off x="737294" y="218558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0" name="Straight Connector 3"/>
          <p:cNvCxnSpPr>
            <a:cxnSpLocks/>
          </p:cNvCxnSpPr>
          <p:nvPr/>
        </p:nvCxnSpPr>
        <p:spPr>
          <a:xfrm>
            <a:off x="737294" y="1983554"/>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41" name="Object 240" hidden="1"/>
          <p:cNvGraphicFramePr>
            <a:graphicFrameLocks noChangeAspect="1"/>
          </p:cNvGraphicFramePr>
          <p:nvPr>
            <p:custDataLst>
              <p:tags r:id="rId2"/>
            </p:custDataLst>
            <p:extLst>
              <p:ext uri="{D42A27DB-BD31-4B8C-83A1-F6EECF244321}">
                <p14:modId xmlns:p14="http://schemas.microsoft.com/office/powerpoint/2010/main" val="387266525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9008" name="think-cell Slide" r:id="rId5" imgW="360" imgH="360" progId="">
                  <p:embed/>
                </p:oleObj>
              </mc:Choice>
              <mc:Fallback>
                <p:oleObj name="think-cell Slide" r:id="rId5" imgW="360" imgH="360" progId="">
                  <p:embed/>
                  <p:pic>
                    <p:nvPicPr>
                      <p:cNvPr id="0"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0050" name="Title 1"/>
          <p:cNvSpPr>
            <a:spLocks noGrp="1"/>
          </p:cNvSpPr>
          <p:nvPr>
            <p:ph type="title" idx="4294967295"/>
          </p:nvPr>
        </p:nvSpPr>
        <p:spPr>
          <a:xfrm>
            <a:off x="155277" y="411550"/>
            <a:ext cx="4150922" cy="584200"/>
          </a:xfrm>
        </p:spPr>
        <p:txBody>
          <a:bodyPr/>
          <a:lstStyle/>
          <a:p>
            <a:pPr>
              <a:spcBef>
                <a:spcPct val="50000"/>
              </a:spcBef>
            </a:pPr>
            <a:r>
              <a:rPr lang="fr-FR" altLang="fr-FR" dirty="0" smtClean="0"/>
              <a:t>Descriptions des principaux jeux de</a:t>
            </a:r>
            <a:br>
              <a:rPr lang="fr-FR" altLang="fr-FR" dirty="0" smtClean="0"/>
            </a:br>
            <a:r>
              <a:rPr lang="fr-FR" altLang="fr-FR" dirty="0" smtClean="0"/>
              <a:t>données hospitalières (1/2)</a:t>
            </a:r>
          </a:p>
        </p:txBody>
      </p:sp>
      <p:sp>
        <p:nvSpPr>
          <p:cNvPr id="121" name="Rectangle 3"/>
          <p:cNvSpPr txBox="1">
            <a:spLocks/>
          </p:cNvSpPr>
          <p:nvPr/>
        </p:nvSpPr>
        <p:spPr>
          <a:xfrm>
            <a:off x="139700" y="1229055"/>
            <a:ext cx="636588" cy="3510729"/>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err="1" smtClean="0">
                <a:cs typeface="+mn-cs"/>
              </a:rPr>
              <a:t>ATIH</a:t>
            </a:r>
            <a:endParaRPr lang="fr-FR" sz="900" dirty="0">
              <a:cs typeface="+mn-cs"/>
            </a:endParaRPr>
          </a:p>
        </p:txBody>
      </p:sp>
      <p:pic>
        <p:nvPicPr>
          <p:cNvPr id="130077" name="Picture 127"/>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7994" y="2916886"/>
            <a:ext cx="5400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 name="Rectangle 3"/>
          <p:cNvSpPr txBox="1">
            <a:spLocks/>
          </p:cNvSpPr>
          <p:nvPr/>
        </p:nvSpPr>
        <p:spPr>
          <a:xfrm>
            <a:off x="139700" y="4848805"/>
            <a:ext cx="636588" cy="361849"/>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900" b="1">
                <a:solidFill>
                  <a:schemeClr val="bg1"/>
                </a:solidFill>
                <a:latin typeface="+mn-lt"/>
                <a:cs typeface="+mn-cs"/>
              </a:defRPr>
            </a:lvl1pPr>
          </a:lstStyle>
          <a:p>
            <a:r>
              <a:rPr lang="fr-FR" dirty="0" err="1" smtClean="0"/>
              <a:t>ANAP</a:t>
            </a:r>
            <a:endParaRPr lang="fr-FR" dirty="0" smtClean="0"/>
          </a:p>
          <a:p>
            <a:endParaRPr lang="fr-FR" dirty="0"/>
          </a:p>
        </p:txBody>
      </p:sp>
      <p:pic>
        <p:nvPicPr>
          <p:cNvPr id="130129" name="Picture 55"/>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4292" y="5058984"/>
            <a:ext cx="540000" cy="13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 name="Rectangle 3"/>
          <p:cNvSpPr txBox="1">
            <a:spLocks/>
          </p:cNvSpPr>
          <p:nvPr/>
        </p:nvSpPr>
        <p:spPr>
          <a:xfrm>
            <a:off x="136525" y="5305195"/>
            <a:ext cx="638175" cy="1018436"/>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HAS</a:t>
            </a:r>
            <a:endParaRPr lang="fr-FR" sz="900" dirty="0">
              <a:cs typeface="+mn-cs"/>
            </a:endParaRPr>
          </a:p>
        </p:txBody>
      </p:sp>
      <p:pic>
        <p:nvPicPr>
          <p:cNvPr id="130137" name="Picture 130"/>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85612" y="5696145"/>
            <a:ext cx="5400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6" name="Straight Connector 95"/>
          <p:cNvCxnSpPr>
            <a:cxnSpLocks/>
          </p:cNvCxnSpPr>
          <p:nvPr/>
        </p:nvCxnSpPr>
        <p:spPr>
          <a:xfrm>
            <a:off x="396607" y="5256462"/>
            <a:ext cx="8531790" cy="0"/>
          </a:xfrm>
          <a:prstGeom prst="line">
            <a:avLst/>
          </a:prstGeom>
          <a:ln w="9525">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a:cxnSpLocks/>
          </p:cNvCxnSpPr>
          <p:nvPr/>
        </p:nvCxnSpPr>
        <p:spPr>
          <a:xfrm>
            <a:off x="396607" y="4794326"/>
            <a:ext cx="8531790" cy="0"/>
          </a:xfrm>
          <a:prstGeom prst="line">
            <a:avLst/>
          </a:prstGeom>
          <a:ln w="9525">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130072" name="AutoShape 249"/>
          <p:cNvCxnSpPr>
            <a:cxnSpLocks noChangeShapeType="1"/>
            <a:stCxn id="130073" idx="4"/>
            <a:endCxn id="130073" idx="6"/>
          </p:cNvCxnSpPr>
          <p:nvPr/>
        </p:nvCxnSpPr>
        <p:spPr bwMode="auto">
          <a:xfrm>
            <a:off x="4114800" y="1156671"/>
            <a:ext cx="4570413" cy="0"/>
          </a:xfrm>
          <a:prstGeom prst="straightConnector1">
            <a:avLst/>
          </a:prstGeom>
          <a:noFill/>
          <a:ln w="9525">
            <a:solidFill>
              <a:schemeClr val="tx2"/>
            </a:solidFill>
            <a:round/>
            <a:headEnd/>
            <a:tailEnd/>
          </a:ln>
          <a:effectLst/>
          <a:extLst>
            <a:ext uri="{909E8E84-426E-40DD-AFC4-6F175D3DCCD1}">
              <a14:hiddenFill xmlns:a14="http://schemas.microsoft.com/office/drawing/2010/main">
                <a:noFill/>
              </a14:hiddenFill>
            </a:ext>
          </a:extLst>
        </p:spPr>
      </p:cxnSp>
      <p:sp>
        <p:nvSpPr>
          <p:cNvPr id="130073" name="AutoShape 250"/>
          <p:cNvSpPr>
            <a:spLocks noChangeArrowheads="1"/>
          </p:cNvSpPr>
          <p:nvPr/>
        </p:nvSpPr>
        <p:spPr bwMode="auto">
          <a:xfrm>
            <a:off x="4114800" y="893146"/>
            <a:ext cx="4570413"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smtClean="0">
                <a:solidFill>
                  <a:schemeClr val="tx2"/>
                </a:solidFill>
              </a:rPr>
              <a:t>Action à entreprendre pour ouvrir les jeux de données</a:t>
            </a:r>
            <a:endParaRPr lang="fr-FR" altLang="fr-FR" sz="900" b="1" dirty="0">
              <a:solidFill>
                <a:schemeClr val="tx2"/>
              </a:solidFill>
            </a:endParaRPr>
          </a:p>
        </p:txBody>
      </p:sp>
      <p:cxnSp>
        <p:nvCxnSpPr>
          <p:cNvPr id="130062" name="AutoShape 249"/>
          <p:cNvCxnSpPr>
            <a:cxnSpLocks noChangeShapeType="1"/>
            <a:stCxn id="130063" idx="4"/>
            <a:endCxn id="130063" idx="6"/>
          </p:cNvCxnSpPr>
          <p:nvPr/>
        </p:nvCxnSpPr>
        <p:spPr bwMode="auto">
          <a:xfrm>
            <a:off x="918163" y="1156671"/>
            <a:ext cx="3107204" cy="0"/>
          </a:xfrm>
          <a:prstGeom prst="straightConnector1">
            <a:avLst/>
          </a:prstGeom>
          <a:noFill/>
          <a:ln w="9525">
            <a:solidFill>
              <a:schemeClr val="tx2"/>
            </a:solidFill>
            <a:round/>
            <a:headEnd/>
            <a:tailEnd/>
          </a:ln>
          <a:effectLst/>
          <a:extLst>
            <a:ext uri="{909E8E84-426E-40DD-AFC4-6F175D3DCCD1}">
              <a14:hiddenFill xmlns:a14="http://schemas.microsoft.com/office/drawing/2010/main">
                <a:noFill/>
              </a14:hiddenFill>
            </a:ext>
          </a:extLst>
        </p:spPr>
      </p:cxnSp>
      <p:sp>
        <p:nvSpPr>
          <p:cNvPr id="130063" name="AutoShape 250"/>
          <p:cNvSpPr>
            <a:spLocks noChangeArrowheads="1"/>
          </p:cNvSpPr>
          <p:nvPr/>
        </p:nvSpPr>
        <p:spPr bwMode="auto">
          <a:xfrm>
            <a:off x="918163" y="893146"/>
            <a:ext cx="3107204"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Principaux jeux de données</a:t>
            </a:r>
          </a:p>
        </p:txBody>
      </p:sp>
      <p:sp>
        <p:nvSpPr>
          <p:cNvPr id="86" name="Rectangle 27"/>
          <p:cNvSpPr>
            <a:spLocks noChangeArrowheads="1"/>
          </p:cNvSpPr>
          <p:nvPr/>
        </p:nvSpPr>
        <p:spPr bwMode="gray">
          <a:xfrm>
            <a:off x="889001" y="1809924"/>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ICARE</a:t>
            </a:r>
          </a:p>
        </p:txBody>
      </p:sp>
      <p:sp>
        <p:nvSpPr>
          <p:cNvPr id="141" name="Rectangle 27"/>
          <p:cNvSpPr>
            <a:spLocks noChangeArrowheads="1"/>
          </p:cNvSpPr>
          <p:nvPr/>
        </p:nvSpPr>
        <p:spPr bwMode="gray">
          <a:xfrm>
            <a:off x="889001" y="1189310"/>
            <a:ext cx="3140740" cy="1524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Ancre</a:t>
            </a:r>
          </a:p>
        </p:txBody>
      </p:sp>
      <p:sp>
        <p:nvSpPr>
          <p:cNvPr id="192" name="Rectangle 27"/>
          <p:cNvSpPr>
            <a:spLocks noChangeArrowheads="1"/>
          </p:cNvSpPr>
          <p:nvPr/>
        </p:nvSpPr>
        <p:spPr bwMode="gray">
          <a:xfrm>
            <a:off x="889001" y="2421110"/>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Statistique du SNATIH</a:t>
            </a:r>
          </a:p>
        </p:txBody>
      </p:sp>
      <p:sp>
        <p:nvSpPr>
          <p:cNvPr id="196" name="Rectangle 27"/>
          <p:cNvSpPr>
            <a:spLocks noChangeArrowheads="1"/>
          </p:cNvSpPr>
          <p:nvPr/>
        </p:nvSpPr>
        <p:spPr bwMode="gray">
          <a:xfrm>
            <a:off x="889001" y="2985954"/>
            <a:ext cx="3140740" cy="191404"/>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Performance des établissement</a:t>
            </a:r>
          </a:p>
        </p:txBody>
      </p:sp>
      <p:sp>
        <p:nvSpPr>
          <p:cNvPr id="168" name="Rectangle 27"/>
          <p:cNvSpPr>
            <a:spLocks noChangeArrowheads="1"/>
          </p:cNvSpPr>
          <p:nvPr/>
        </p:nvSpPr>
        <p:spPr bwMode="gray">
          <a:xfrm>
            <a:off x="889001" y="2013653"/>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DIPISI</a:t>
            </a:r>
          </a:p>
        </p:txBody>
      </p:sp>
      <p:sp>
        <p:nvSpPr>
          <p:cNvPr id="204" name="Rectangle 27"/>
          <p:cNvSpPr>
            <a:spLocks noChangeArrowheads="1"/>
          </p:cNvSpPr>
          <p:nvPr/>
        </p:nvSpPr>
        <p:spPr bwMode="gray">
          <a:xfrm>
            <a:off x="889001" y="3227099"/>
            <a:ext cx="3140740" cy="191404"/>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Analyse des coûts</a:t>
            </a:r>
          </a:p>
        </p:txBody>
      </p:sp>
      <p:sp>
        <p:nvSpPr>
          <p:cNvPr id="207" name="Rectangle 27"/>
          <p:cNvSpPr>
            <a:spLocks noChangeArrowheads="1"/>
          </p:cNvSpPr>
          <p:nvPr/>
        </p:nvSpPr>
        <p:spPr bwMode="gray">
          <a:xfrm>
            <a:off x="889001" y="3468244"/>
            <a:ext cx="3140740" cy="191404"/>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Analyse de l’offre de soins</a:t>
            </a:r>
          </a:p>
        </p:txBody>
      </p:sp>
      <p:sp>
        <p:nvSpPr>
          <p:cNvPr id="210" name="Rectangle 27"/>
          <p:cNvSpPr>
            <a:spLocks noChangeArrowheads="1"/>
          </p:cNvSpPr>
          <p:nvPr/>
        </p:nvSpPr>
        <p:spPr bwMode="gray">
          <a:xfrm>
            <a:off x="889001" y="3709389"/>
            <a:ext cx="3140740" cy="191404"/>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chemeClr val="accent3"/>
                </a:solidFill>
                <a:latin typeface="+mn-lt"/>
                <a:cs typeface="+mn-cs"/>
              </a:rPr>
              <a:t>Analyse de l’activité</a:t>
            </a:r>
          </a:p>
        </p:txBody>
      </p:sp>
      <p:sp>
        <p:nvSpPr>
          <p:cNvPr id="213" name="Rectangle 27"/>
          <p:cNvSpPr>
            <a:spLocks noChangeArrowheads="1"/>
          </p:cNvSpPr>
          <p:nvPr/>
        </p:nvSpPr>
        <p:spPr bwMode="gray">
          <a:xfrm>
            <a:off x="889001" y="4845569"/>
            <a:ext cx="3140740" cy="14763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Indicateurs </a:t>
            </a:r>
            <a:r>
              <a:rPr lang="fr-FR" sz="900" b="1" dirty="0" err="1">
                <a:solidFill>
                  <a:schemeClr val="accent3"/>
                </a:solidFill>
                <a:latin typeface="+mn-lt"/>
                <a:cs typeface="+mn-cs"/>
              </a:rPr>
              <a:t>Hospidiag</a:t>
            </a:r>
            <a:endParaRPr lang="fr-FR" sz="900" b="1" dirty="0">
              <a:solidFill>
                <a:schemeClr val="accent3"/>
              </a:solidFill>
              <a:latin typeface="+mn-lt"/>
              <a:cs typeface="+mn-cs"/>
            </a:endParaRPr>
          </a:p>
        </p:txBody>
      </p:sp>
      <p:sp>
        <p:nvSpPr>
          <p:cNvPr id="233" name="Rectangle 27"/>
          <p:cNvSpPr>
            <a:spLocks noChangeArrowheads="1"/>
          </p:cNvSpPr>
          <p:nvPr/>
        </p:nvSpPr>
        <p:spPr bwMode="gray">
          <a:xfrm>
            <a:off x="889001" y="4304975"/>
            <a:ext cx="3140740" cy="193659"/>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Restitution médico-économiques en psychiatrie</a:t>
            </a:r>
          </a:p>
        </p:txBody>
      </p:sp>
      <p:sp>
        <p:nvSpPr>
          <p:cNvPr id="236" name="Rectangle 27"/>
          <p:cNvSpPr>
            <a:spLocks noChangeArrowheads="1"/>
          </p:cNvSpPr>
          <p:nvPr/>
        </p:nvSpPr>
        <p:spPr bwMode="gray">
          <a:xfrm>
            <a:off x="889001" y="4548380"/>
            <a:ext cx="3140740" cy="191404"/>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Analyse des recettes, pilotage de l’ONDAM</a:t>
            </a:r>
          </a:p>
        </p:txBody>
      </p:sp>
      <p:sp>
        <p:nvSpPr>
          <p:cNvPr id="84" name="Rectangle 27"/>
          <p:cNvSpPr>
            <a:spLocks noChangeArrowheads="1"/>
          </p:cNvSpPr>
          <p:nvPr/>
        </p:nvSpPr>
        <p:spPr bwMode="gray">
          <a:xfrm>
            <a:off x="889001" y="1402468"/>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Bilan social</a:t>
            </a:r>
          </a:p>
        </p:txBody>
      </p:sp>
      <p:sp>
        <p:nvSpPr>
          <p:cNvPr id="85" name="Rectangle 27"/>
          <p:cNvSpPr>
            <a:spLocks noChangeArrowheads="1"/>
          </p:cNvSpPr>
          <p:nvPr/>
        </p:nvSpPr>
        <p:spPr bwMode="gray">
          <a:xfrm>
            <a:off x="889001" y="1606196"/>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DIPI</a:t>
            </a:r>
          </a:p>
        </p:txBody>
      </p:sp>
      <p:sp>
        <p:nvSpPr>
          <p:cNvPr id="201" name="Rectangle 27"/>
          <p:cNvSpPr>
            <a:spLocks noChangeArrowheads="1"/>
          </p:cNvSpPr>
          <p:nvPr/>
        </p:nvSpPr>
        <p:spPr bwMode="gray">
          <a:xfrm>
            <a:off x="889001" y="2217382"/>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Cartographie de l’offre de soin</a:t>
            </a:r>
          </a:p>
        </p:txBody>
      </p:sp>
      <p:sp>
        <p:nvSpPr>
          <p:cNvPr id="112" name="Rectangle 27"/>
          <p:cNvSpPr>
            <a:spLocks noChangeArrowheads="1"/>
          </p:cNvSpPr>
          <p:nvPr/>
        </p:nvSpPr>
        <p:spPr bwMode="gray">
          <a:xfrm>
            <a:off x="889001" y="5305195"/>
            <a:ext cx="3140740" cy="1524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chemeClr val="accent3"/>
                </a:solidFill>
                <a:latin typeface="+mn-lt"/>
                <a:cs typeface="+mn-cs"/>
              </a:rPr>
              <a:t>Base des indicateurs </a:t>
            </a:r>
            <a:r>
              <a:rPr lang="fr-FR" sz="900" b="1" dirty="0" err="1" smtClean="0">
                <a:solidFill>
                  <a:schemeClr val="accent3"/>
                </a:solidFill>
                <a:latin typeface="+mn-lt"/>
                <a:cs typeface="+mn-cs"/>
              </a:rPr>
              <a:t>QUALHAS</a:t>
            </a:r>
            <a:endParaRPr lang="fr-FR" sz="900" b="1" dirty="0">
              <a:solidFill>
                <a:schemeClr val="accent3"/>
              </a:solidFill>
              <a:latin typeface="+mn-lt"/>
              <a:cs typeface="+mn-cs"/>
            </a:endParaRPr>
          </a:p>
        </p:txBody>
      </p:sp>
      <p:sp>
        <p:nvSpPr>
          <p:cNvPr id="105" name="Rectangle 27"/>
          <p:cNvSpPr>
            <a:spLocks noChangeArrowheads="1"/>
          </p:cNvSpPr>
          <p:nvPr/>
        </p:nvSpPr>
        <p:spPr bwMode="gray">
          <a:xfrm>
            <a:off x="889001" y="5524086"/>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Base des </a:t>
            </a:r>
            <a:r>
              <a:rPr lang="fr-FR" sz="900" b="1" dirty="0" smtClean="0">
                <a:solidFill>
                  <a:schemeClr val="accent3"/>
                </a:solidFill>
                <a:latin typeface="+mn-lt"/>
                <a:cs typeface="+mn-cs"/>
              </a:rPr>
              <a:t>données de </a:t>
            </a:r>
            <a:r>
              <a:rPr lang="fr-FR" sz="900" b="1" dirty="0">
                <a:solidFill>
                  <a:schemeClr val="accent3"/>
                </a:solidFill>
                <a:latin typeface="+mn-lt"/>
                <a:cs typeface="+mn-cs"/>
              </a:rPr>
              <a:t>certification des établissements</a:t>
            </a:r>
          </a:p>
        </p:txBody>
      </p:sp>
      <p:sp>
        <p:nvSpPr>
          <p:cNvPr id="109" name="Rectangle 27"/>
          <p:cNvSpPr>
            <a:spLocks noChangeArrowheads="1"/>
          </p:cNvSpPr>
          <p:nvPr/>
        </p:nvSpPr>
        <p:spPr bwMode="gray">
          <a:xfrm>
            <a:off x="889001" y="5744564"/>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d’accréditation des médecins</a:t>
            </a:r>
            <a:endParaRPr lang="fr-FR" sz="900" b="1" dirty="0">
              <a:solidFill>
                <a:schemeClr val="accent3"/>
              </a:solidFill>
              <a:latin typeface="+mn-lt"/>
              <a:cs typeface="+mn-cs"/>
            </a:endParaRPr>
          </a:p>
        </p:txBody>
      </p:sp>
      <p:sp>
        <p:nvSpPr>
          <p:cNvPr id="131" name="Rectangle 27"/>
          <p:cNvSpPr>
            <a:spLocks noChangeArrowheads="1"/>
          </p:cNvSpPr>
          <p:nvPr/>
        </p:nvSpPr>
        <p:spPr bwMode="gray">
          <a:xfrm>
            <a:off x="889001" y="5965042"/>
            <a:ext cx="3140740" cy="15398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sous-jacente au site </a:t>
            </a:r>
            <a:r>
              <a:rPr lang="fr-FR" sz="900" b="1" dirty="0" err="1" smtClean="0">
                <a:solidFill>
                  <a:schemeClr val="accent3"/>
                </a:solidFill>
                <a:latin typeface="+mn-lt"/>
                <a:cs typeface="+mn-cs"/>
              </a:rPr>
              <a:t>ScopeSanté</a:t>
            </a:r>
            <a:endParaRPr lang="fr-FR" sz="900" b="1" dirty="0">
              <a:solidFill>
                <a:schemeClr val="accent3"/>
              </a:solidFill>
              <a:latin typeface="+mn-lt"/>
              <a:cs typeface="+mn-cs"/>
            </a:endParaRPr>
          </a:p>
        </p:txBody>
      </p:sp>
      <p:sp>
        <p:nvSpPr>
          <p:cNvPr id="100" name="Rectangle 27"/>
          <p:cNvSpPr>
            <a:spLocks noChangeArrowheads="1"/>
          </p:cNvSpPr>
          <p:nvPr/>
        </p:nvSpPr>
        <p:spPr bwMode="gray">
          <a:xfrm>
            <a:off x="889001" y="5061736"/>
            <a:ext cx="3140740" cy="14763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Tableau de bord du pilotage pour le médico social</a:t>
            </a:r>
          </a:p>
        </p:txBody>
      </p:sp>
      <p:sp>
        <p:nvSpPr>
          <p:cNvPr id="218" name="Rectangle 27"/>
          <p:cNvSpPr>
            <a:spLocks noChangeArrowheads="1"/>
          </p:cNvSpPr>
          <p:nvPr/>
        </p:nvSpPr>
        <p:spPr bwMode="gray">
          <a:xfrm>
            <a:off x="889001" y="3950534"/>
            <a:ext cx="3140740" cy="274497"/>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Médicaments et DMI en sus</a:t>
            </a:r>
          </a:p>
        </p:txBody>
      </p:sp>
      <p:sp>
        <p:nvSpPr>
          <p:cNvPr id="194" name="Rectangle 27"/>
          <p:cNvSpPr>
            <a:spLocks noChangeArrowheads="1"/>
          </p:cNvSpPr>
          <p:nvPr/>
        </p:nvSpPr>
        <p:spPr bwMode="gray">
          <a:xfrm>
            <a:off x="889001" y="2631514"/>
            <a:ext cx="3140740" cy="29579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Données de </a:t>
            </a:r>
            <a:r>
              <a:rPr lang="fr-FR" sz="900" b="1" dirty="0" smtClean="0">
                <a:solidFill>
                  <a:schemeClr val="accent3"/>
                </a:solidFill>
                <a:latin typeface="+mn-lt"/>
                <a:cs typeface="+mn-cs"/>
              </a:rPr>
              <a:t>synthèse des établissements</a:t>
            </a:r>
            <a:endParaRPr lang="fr-FR" sz="900" b="1" dirty="0">
              <a:solidFill>
                <a:schemeClr val="accent3"/>
              </a:solidFill>
              <a:latin typeface="+mn-lt"/>
              <a:cs typeface="+mn-cs"/>
            </a:endParaRPr>
          </a:p>
        </p:txBody>
      </p:sp>
      <p:sp>
        <p:nvSpPr>
          <p:cNvPr id="156" name="Rectangle 27"/>
          <p:cNvSpPr>
            <a:spLocks noChangeArrowheads="1"/>
          </p:cNvSpPr>
          <p:nvPr/>
        </p:nvSpPr>
        <p:spPr bwMode="gray">
          <a:xfrm>
            <a:off x="889001" y="6185518"/>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smtClean="0">
                <a:solidFill>
                  <a:schemeClr val="accent3"/>
                </a:solidFill>
                <a:latin typeface="+mn-lt"/>
                <a:cs typeface="+mn-cs"/>
              </a:rPr>
              <a:t>I-satisfaction</a:t>
            </a:r>
            <a:endParaRPr lang="fr-FR" sz="900" b="1" dirty="0">
              <a:solidFill>
                <a:schemeClr val="accent3"/>
              </a:solidFill>
              <a:latin typeface="+mn-lt"/>
              <a:cs typeface="+mn-cs"/>
            </a:endParaRPr>
          </a:p>
        </p:txBody>
      </p:sp>
      <p:cxnSp>
        <p:nvCxnSpPr>
          <p:cNvPr id="159" name="Straight Connector 3"/>
          <p:cNvCxnSpPr>
            <a:cxnSpLocks/>
          </p:cNvCxnSpPr>
          <p:nvPr/>
        </p:nvCxnSpPr>
        <p:spPr>
          <a:xfrm>
            <a:off x="776288" y="138446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73" name="Straight Connector 3"/>
          <p:cNvCxnSpPr>
            <a:cxnSpLocks/>
          </p:cNvCxnSpPr>
          <p:nvPr/>
        </p:nvCxnSpPr>
        <p:spPr>
          <a:xfrm>
            <a:off x="776288" y="1597120"/>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74" name="Straight Connector 3"/>
          <p:cNvCxnSpPr>
            <a:cxnSpLocks/>
          </p:cNvCxnSpPr>
          <p:nvPr/>
        </p:nvCxnSpPr>
        <p:spPr>
          <a:xfrm>
            <a:off x="776288" y="1781652"/>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78" name="Straight Connector 3"/>
          <p:cNvCxnSpPr>
            <a:cxnSpLocks/>
          </p:cNvCxnSpPr>
          <p:nvPr/>
        </p:nvCxnSpPr>
        <p:spPr>
          <a:xfrm>
            <a:off x="776288" y="2607363"/>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79" name="Straight Connector 3"/>
          <p:cNvCxnSpPr>
            <a:cxnSpLocks/>
          </p:cNvCxnSpPr>
          <p:nvPr/>
        </p:nvCxnSpPr>
        <p:spPr>
          <a:xfrm>
            <a:off x="776288" y="2946667"/>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0" name="Straight Connector 3"/>
          <p:cNvCxnSpPr>
            <a:cxnSpLocks/>
          </p:cNvCxnSpPr>
          <p:nvPr/>
        </p:nvCxnSpPr>
        <p:spPr>
          <a:xfrm>
            <a:off x="776288" y="3192519"/>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1" name="Straight Connector 3"/>
          <p:cNvCxnSpPr>
            <a:cxnSpLocks/>
          </p:cNvCxnSpPr>
          <p:nvPr/>
        </p:nvCxnSpPr>
        <p:spPr>
          <a:xfrm>
            <a:off x="776288" y="3429745"/>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2" name="Straight Connector 3"/>
          <p:cNvCxnSpPr>
            <a:cxnSpLocks/>
          </p:cNvCxnSpPr>
          <p:nvPr/>
        </p:nvCxnSpPr>
        <p:spPr>
          <a:xfrm>
            <a:off x="776288" y="3674163"/>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3" name="Straight Connector 3"/>
          <p:cNvCxnSpPr>
            <a:cxnSpLocks/>
          </p:cNvCxnSpPr>
          <p:nvPr/>
        </p:nvCxnSpPr>
        <p:spPr>
          <a:xfrm>
            <a:off x="776288" y="3935833"/>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5" name="Straight Connector 3"/>
          <p:cNvCxnSpPr>
            <a:cxnSpLocks/>
          </p:cNvCxnSpPr>
          <p:nvPr/>
        </p:nvCxnSpPr>
        <p:spPr>
          <a:xfrm>
            <a:off x="776288" y="452818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6" name="Straight Connector 3"/>
          <p:cNvCxnSpPr>
            <a:cxnSpLocks/>
          </p:cNvCxnSpPr>
          <p:nvPr/>
        </p:nvCxnSpPr>
        <p:spPr>
          <a:xfrm>
            <a:off x="776288" y="5021319"/>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3"/>
          <p:cNvCxnSpPr>
            <a:cxnSpLocks/>
          </p:cNvCxnSpPr>
          <p:nvPr/>
        </p:nvCxnSpPr>
        <p:spPr>
          <a:xfrm>
            <a:off x="776288" y="549577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Connector 3"/>
          <p:cNvCxnSpPr>
            <a:cxnSpLocks/>
          </p:cNvCxnSpPr>
          <p:nvPr/>
        </p:nvCxnSpPr>
        <p:spPr>
          <a:xfrm>
            <a:off x="776288" y="5722937"/>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9" name="Straight Connector 3"/>
          <p:cNvCxnSpPr>
            <a:cxnSpLocks/>
          </p:cNvCxnSpPr>
          <p:nvPr/>
        </p:nvCxnSpPr>
        <p:spPr>
          <a:xfrm>
            <a:off x="776288" y="5930271"/>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0" name="Straight Connector 3"/>
          <p:cNvCxnSpPr>
            <a:cxnSpLocks/>
          </p:cNvCxnSpPr>
          <p:nvPr/>
        </p:nvCxnSpPr>
        <p:spPr>
          <a:xfrm>
            <a:off x="776288" y="6135836"/>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32" name="Rectangle 27"/>
          <p:cNvSpPr>
            <a:spLocks noChangeArrowheads="1"/>
          </p:cNvSpPr>
          <p:nvPr/>
        </p:nvSpPr>
        <p:spPr bwMode="gray">
          <a:xfrm>
            <a:off x="4114800" y="1826604"/>
            <a:ext cx="428307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Fichiers des retraitements comptables des établissements</a:t>
            </a:r>
          </a:p>
        </p:txBody>
      </p:sp>
      <p:sp>
        <p:nvSpPr>
          <p:cNvPr id="135" name="Rectangle 27"/>
          <p:cNvSpPr>
            <a:spLocks noChangeArrowheads="1"/>
          </p:cNvSpPr>
          <p:nvPr/>
        </p:nvSpPr>
        <p:spPr bwMode="gray">
          <a:xfrm>
            <a:off x="4114800" y="1205561"/>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t>Comptes financiers, EPRD, RIA</a:t>
            </a:r>
            <a:endParaRPr lang="fr-FR" sz="900" dirty="0">
              <a:solidFill>
                <a:srgbClr val="000000"/>
              </a:solidFill>
              <a:latin typeface="+mn-lt"/>
              <a:cs typeface="Arial"/>
            </a:endParaRPr>
          </a:p>
        </p:txBody>
      </p:sp>
      <p:sp>
        <p:nvSpPr>
          <p:cNvPr id="136" name="Rectangle 27"/>
          <p:cNvSpPr>
            <a:spLocks noChangeArrowheads="1"/>
          </p:cNvSpPr>
          <p:nvPr/>
        </p:nvSpPr>
        <p:spPr bwMode="gray">
          <a:xfrm>
            <a:off x="4114800" y="2434633"/>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Statistique agrégées sur les activités des </a:t>
            </a:r>
            <a:r>
              <a:rPr lang="fr-FR" sz="900" dirty="0" smtClean="0">
                <a:solidFill>
                  <a:srgbClr val="000000"/>
                </a:solidFill>
                <a:latin typeface="+mn-lt"/>
                <a:cs typeface="Arial"/>
              </a:rPr>
              <a:t>établissements (dont tarifs)</a:t>
            </a:r>
            <a:endParaRPr lang="fr-FR" sz="900" dirty="0">
              <a:solidFill>
                <a:srgbClr val="000000"/>
              </a:solidFill>
              <a:latin typeface="+mn-lt"/>
              <a:cs typeface="Arial"/>
            </a:endParaRPr>
          </a:p>
        </p:txBody>
      </p:sp>
      <p:sp>
        <p:nvSpPr>
          <p:cNvPr id="137" name="Rectangle 27"/>
          <p:cNvSpPr>
            <a:spLocks noChangeArrowheads="1"/>
          </p:cNvSpPr>
          <p:nvPr/>
        </p:nvSpPr>
        <p:spPr bwMode="gray">
          <a:xfrm>
            <a:off x="4114800" y="2952771"/>
            <a:ext cx="4283075" cy="276225"/>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Indicateur de productivité médico- économique; Tableau de bord financier des EPS; Compte financier; Budget et suivi </a:t>
            </a:r>
            <a:r>
              <a:rPr lang="fr-FR" sz="900" dirty="0" smtClean="0">
                <a:solidFill>
                  <a:srgbClr val="000000"/>
                </a:solidFill>
                <a:latin typeface="+mn-lt"/>
                <a:cs typeface="Arial"/>
              </a:rPr>
              <a:t>infra-annuel</a:t>
            </a:r>
            <a:endParaRPr lang="fr-FR" sz="900" dirty="0">
              <a:solidFill>
                <a:srgbClr val="000000"/>
              </a:solidFill>
              <a:latin typeface="+mn-lt"/>
              <a:cs typeface="Arial"/>
            </a:endParaRPr>
          </a:p>
        </p:txBody>
      </p:sp>
      <p:sp>
        <p:nvSpPr>
          <p:cNvPr id="138" name="Rectangle 27"/>
          <p:cNvSpPr>
            <a:spLocks noChangeArrowheads="1"/>
          </p:cNvSpPr>
          <p:nvPr/>
        </p:nvSpPr>
        <p:spPr bwMode="gray">
          <a:xfrm>
            <a:off x="4114800" y="2013780"/>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t>P</a:t>
            </a:r>
            <a:r>
              <a:rPr lang="fr-FR" sz="900" dirty="0" smtClean="0"/>
              <a:t>rojets </a:t>
            </a:r>
            <a:r>
              <a:rPr lang="fr-FR" sz="900" dirty="0"/>
              <a:t>d’investissement en système </a:t>
            </a:r>
            <a:r>
              <a:rPr lang="fr-FR" sz="900" dirty="0" smtClean="0"/>
              <a:t>d’information</a:t>
            </a:r>
            <a:endParaRPr lang="fr-FR" sz="900" dirty="0">
              <a:solidFill>
                <a:srgbClr val="000000"/>
              </a:solidFill>
              <a:latin typeface="+mn-lt"/>
              <a:cs typeface="Arial"/>
            </a:endParaRPr>
          </a:p>
        </p:txBody>
      </p:sp>
      <p:sp>
        <p:nvSpPr>
          <p:cNvPr id="139" name="Rectangle 27"/>
          <p:cNvSpPr>
            <a:spLocks noChangeArrowheads="1"/>
          </p:cNvSpPr>
          <p:nvPr/>
        </p:nvSpPr>
        <p:spPr bwMode="gray">
          <a:xfrm>
            <a:off x="4114800" y="3238769"/>
            <a:ext cx="428307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Retraitements comptables (ICARE)</a:t>
            </a:r>
          </a:p>
        </p:txBody>
      </p:sp>
      <p:sp>
        <p:nvSpPr>
          <p:cNvPr id="143" name="Rectangle 27"/>
          <p:cNvSpPr>
            <a:spLocks noChangeArrowheads="1"/>
          </p:cNvSpPr>
          <p:nvPr/>
        </p:nvSpPr>
        <p:spPr bwMode="gray">
          <a:xfrm>
            <a:off x="4114800" y="3414915"/>
            <a:ext cx="4283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Parts de marché; Taux de recours par région ou par territoire de santé; Analyse croisée de consommation/production de soins</a:t>
            </a:r>
          </a:p>
        </p:txBody>
      </p:sp>
      <p:sp>
        <p:nvSpPr>
          <p:cNvPr id="144" name="Rectangle 27"/>
          <p:cNvSpPr>
            <a:spLocks noChangeArrowheads="1"/>
          </p:cNvSpPr>
          <p:nvPr/>
        </p:nvSpPr>
        <p:spPr bwMode="gray">
          <a:xfrm>
            <a:off x="4114800" y="3676075"/>
            <a:ext cx="4283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Evolution trimestrielle des éléments d’activité; Indicateurs d’analyse de l’activité (IAA); Chirurgie ambulatoire; Soins de suite et réadaptation</a:t>
            </a:r>
          </a:p>
        </p:txBody>
      </p:sp>
      <p:sp>
        <p:nvSpPr>
          <p:cNvPr id="145" name="Rectangle 27"/>
          <p:cNvSpPr>
            <a:spLocks noChangeArrowheads="1"/>
          </p:cNvSpPr>
          <p:nvPr/>
        </p:nvSpPr>
        <p:spPr bwMode="gray">
          <a:xfrm>
            <a:off x="4114800" y="4850347"/>
            <a:ext cx="428307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68 indicateurs financiers et de qualité</a:t>
            </a:r>
          </a:p>
        </p:txBody>
      </p:sp>
      <p:sp>
        <p:nvSpPr>
          <p:cNvPr id="146" name="Rectangle 27"/>
          <p:cNvSpPr>
            <a:spLocks noChangeArrowheads="1"/>
          </p:cNvSpPr>
          <p:nvPr/>
        </p:nvSpPr>
        <p:spPr bwMode="gray">
          <a:xfrm>
            <a:off x="4114800" y="3958501"/>
            <a:ext cx="42830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Tableaux de synthèse nationaux sur médicaments et DMSI en sus; Consommations des médicaments et DMI en sus par spécialité ou par DCI</a:t>
            </a:r>
          </a:p>
        </p:txBody>
      </p:sp>
      <p:sp>
        <p:nvSpPr>
          <p:cNvPr id="147" name="Rectangle 27"/>
          <p:cNvSpPr>
            <a:spLocks noChangeArrowheads="1"/>
          </p:cNvSpPr>
          <p:nvPr/>
        </p:nvSpPr>
        <p:spPr bwMode="gray">
          <a:xfrm>
            <a:off x="4114800" y="4311866"/>
            <a:ext cx="428307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Données par établissement; données agrégées; population résidente</a:t>
            </a:r>
          </a:p>
        </p:txBody>
      </p:sp>
      <p:sp>
        <p:nvSpPr>
          <p:cNvPr id="148" name="Rectangle 27"/>
          <p:cNvSpPr>
            <a:spLocks noChangeArrowheads="1"/>
          </p:cNvSpPr>
          <p:nvPr/>
        </p:nvSpPr>
        <p:spPr bwMode="gray">
          <a:xfrm>
            <a:off x="4114800" y="4536656"/>
            <a:ext cx="4283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Synthèse régionale; Décomposition des recettes liées à l’activité; évolution séjours et recettes par établissement et région; évolution des forfaits et dotations</a:t>
            </a:r>
          </a:p>
        </p:txBody>
      </p:sp>
      <p:sp>
        <p:nvSpPr>
          <p:cNvPr id="150" name="Rectangle 27"/>
          <p:cNvSpPr>
            <a:spLocks noChangeArrowheads="1"/>
          </p:cNvSpPr>
          <p:nvPr/>
        </p:nvSpPr>
        <p:spPr bwMode="gray">
          <a:xfrm>
            <a:off x="4114800" y="1425033"/>
            <a:ext cx="4283075" cy="138112"/>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Structure </a:t>
            </a:r>
            <a:r>
              <a:rPr lang="fr-FR" sz="900" dirty="0">
                <a:solidFill>
                  <a:srgbClr val="000000"/>
                </a:solidFill>
                <a:latin typeface="+mn-lt"/>
                <a:cs typeface="Arial"/>
              </a:rPr>
              <a:t>du personnel, rémunération, condition de travail</a:t>
            </a:r>
          </a:p>
        </p:txBody>
      </p:sp>
      <p:sp>
        <p:nvSpPr>
          <p:cNvPr id="151" name="Rectangle 27"/>
          <p:cNvSpPr>
            <a:spLocks noChangeArrowheads="1"/>
          </p:cNvSpPr>
          <p:nvPr/>
        </p:nvSpPr>
        <p:spPr bwMode="gray">
          <a:xfrm>
            <a:off x="4114800" y="1642123"/>
            <a:ext cx="428307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t>Instruction des </a:t>
            </a:r>
            <a:r>
              <a:rPr lang="fr-FR" sz="900" dirty="0"/>
              <a:t>projets d’investissement immobilier</a:t>
            </a:r>
            <a:endParaRPr lang="fr-FR" sz="900" dirty="0">
              <a:solidFill>
                <a:srgbClr val="000000"/>
              </a:solidFill>
              <a:latin typeface="+mn-lt"/>
              <a:cs typeface="Arial"/>
            </a:endParaRPr>
          </a:p>
        </p:txBody>
      </p:sp>
      <p:sp>
        <p:nvSpPr>
          <p:cNvPr id="152" name="Rectangle 27"/>
          <p:cNvSpPr>
            <a:spLocks noChangeArrowheads="1"/>
          </p:cNvSpPr>
          <p:nvPr/>
        </p:nvSpPr>
        <p:spPr bwMode="gray">
          <a:xfrm>
            <a:off x="4114800" y="2234840"/>
            <a:ext cx="4283075"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t>Description de l’offre de soin par département</a:t>
            </a:r>
          </a:p>
        </p:txBody>
      </p:sp>
      <p:sp>
        <p:nvSpPr>
          <p:cNvPr id="172" name="Rectangle 27"/>
          <p:cNvSpPr>
            <a:spLocks noChangeArrowheads="1"/>
          </p:cNvSpPr>
          <p:nvPr/>
        </p:nvSpPr>
        <p:spPr bwMode="gray">
          <a:xfrm>
            <a:off x="4114800" y="2687591"/>
            <a:ext cx="428307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t>E</a:t>
            </a:r>
            <a:r>
              <a:rPr lang="fr-FR" sz="900" dirty="0" smtClean="0"/>
              <a:t>tat </a:t>
            </a:r>
            <a:r>
              <a:rPr lang="fr-FR" sz="900" dirty="0"/>
              <a:t>des recettes et allocation des </a:t>
            </a:r>
            <a:r>
              <a:rPr lang="fr-FR" sz="900" dirty="0" smtClean="0"/>
              <a:t>ressources par établissement/ infra annuel</a:t>
            </a:r>
            <a:endParaRPr lang="fr-FR" sz="900" dirty="0">
              <a:solidFill>
                <a:srgbClr val="000000"/>
              </a:solidFill>
              <a:latin typeface="+mn-lt"/>
              <a:cs typeface="Arial"/>
            </a:endParaRPr>
          </a:p>
        </p:txBody>
      </p:sp>
      <p:sp>
        <p:nvSpPr>
          <p:cNvPr id="202" name="Rectangle 27"/>
          <p:cNvSpPr>
            <a:spLocks noChangeArrowheads="1"/>
          </p:cNvSpPr>
          <p:nvPr/>
        </p:nvSpPr>
        <p:spPr bwMode="gray">
          <a:xfrm>
            <a:off x="4114799" y="5055315"/>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Données d’activités des établissements médicaux sociaux</a:t>
            </a:r>
            <a:endParaRPr lang="fr-FR" sz="900" dirty="0">
              <a:solidFill>
                <a:srgbClr val="000000"/>
              </a:solidFill>
              <a:latin typeface="+mn-lt"/>
              <a:cs typeface="Arial"/>
            </a:endParaRPr>
          </a:p>
        </p:txBody>
      </p:sp>
      <p:sp>
        <p:nvSpPr>
          <p:cNvPr id="206" name="Rectangle 27"/>
          <p:cNvSpPr>
            <a:spLocks noChangeArrowheads="1"/>
          </p:cNvSpPr>
          <p:nvPr/>
        </p:nvSpPr>
        <p:spPr bwMode="gray">
          <a:xfrm>
            <a:off x="4114800" y="5319483"/>
            <a:ext cx="4283075" cy="138112"/>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Indicateurs </a:t>
            </a:r>
            <a:r>
              <a:rPr lang="fr-FR" sz="900" dirty="0" smtClean="0">
                <a:solidFill>
                  <a:srgbClr val="000000"/>
                </a:solidFill>
                <a:latin typeface="+mn-lt"/>
                <a:cs typeface="Arial"/>
              </a:rPr>
              <a:t>de qualité et de sécurité des soins</a:t>
            </a:r>
            <a:endParaRPr lang="fr-FR" sz="900" dirty="0">
              <a:solidFill>
                <a:schemeClr val="accent4"/>
              </a:solidFill>
              <a:latin typeface="+mn-lt"/>
              <a:cs typeface="Arial"/>
            </a:endParaRPr>
          </a:p>
        </p:txBody>
      </p:sp>
      <p:sp>
        <p:nvSpPr>
          <p:cNvPr id="209" name="Rectangle 27"/>
          <p:cNvSpPr>
            <a:spLocks noChangeArrowheads="1"/>
          </p:cNvSpPr>
          <p:nvPr/>
        </p:nvSpPr>
        <p:spPr bwMode="gray">
          <a:xfrm>
            <a:off x="4114800" y="5531071"/>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Appréciation sur 10 principaux thèmes : par ex. hygiène</a:t>
            </a:r>
            <a:endParaRPr lang="fr-FR" sz="900" dirty="0">
              <a:solidFill>
                <a:schemeClr val="accent4"/>
              </a:solidFill>
              <a:latin typeface="+mn-lt"/>
              <a:cs typeface="Arial"/>
            </a:endParaRPr>
          </a:p>
        </p:txBody>
      </p:sp>
      <p:sp>
        <p:nvSpPr>
          <p:cNvPr id="215" name="Rectangle 27"/>
          <p:cNvSpPr>
            <a:spLocks noChangeArrowheads="1"/>
          </p:cNvSpPr>
          <p:nvPr/>
        </p:nvSpPr>
        <p:spPr bwMode="gray">
          <a:xfrm>
            <a:off x="4114511" y="5747739"/>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Données sur l’accréditation des médecins</a:t>
            </a:r>
            <a:endParaRPr lang="fr-FR" sz="900" dirty="0">
              <a:solidFill>
                <a:schemeClr val="accent4"/>
              </a:solidFill>
              <a:latin typeface="+mn-lt"/>
              <a:cs typeface="Arial"/>
            </a:endParaRPr>
          </a:p>
        </p:txBody>
      </p:sp>
      <p:sp>
        <p:nvSpPr>
          <p:cNvPr id="216" name="Rectangle 27"/>
          <p:cNvSpPr>
            <a:spLocks noChangeArrowheads="1"/>
          </p:cNvSpPr>
          <p:nvPr/>
        </p:nvSpPr>
        <p:spPr bwMode="gray">
          <a:xfrm>
            <a:off x="4114510" y="5975851"/>
            <a:ext cx="428307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Données sur les activités, la qualité des établissements</a:t>
            </a:r>
            <a:endParaRPr lang="fr-FR" sz="900" dirty="0">
              <a:solidFill>
                <a:schemeClr val="accent4"/>
              </a:solidFill>
              <a:latin typeface="+mn-lt"/>
              <a:cs typeface="Arial"/>
            </a:endParaRPr>
          </a:p>
        </p:txBody>
      </p:sp>
      <p:sp>
        <p:nvSpPr>
          <p:cNvPr id="217" name="Rectangle 27"/>
          <p:cNvSpPr>
            <a:spLocks noChangeArrowheads="1"/>
          </p:cNvSpPr>
          <p:nvPr/>
        </p:nvSpPr>
        <p:spPr bwMode="gray">
          <a:xfrm>
            <a:off x="4114800" y="6206924"/>
            <a:ext cx="417512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t>Indicateur de mesure de la satisfaction des patients hospitalisés</a:t>
            </a:r>
            <a:endParaRPr lang="fr-FR" sz="900" dirty="0">
              <a:solidFill>
                <a:srgbClr val="000000"/>
              </a:solidFill>
              <a:latin typeface="+mn-lt"/>
              <a:cs typeface="Arial"/>
            </a:endParaRPr>
          </a:p>
        </p:txBody>
      </p:sp>
      <p:sp>
        <p:nvSpPr>
          <p:cNvPr id="220" name="Rectangle 6"/>
          <p:cNvSpPr txBox="1">
            <a:spLocks/>
          </p:cNvSpPr>
          <p:nvPr/>
        </p:nvSpPr>
        <p:spPr bwMode="gray">
          <a:xfrm>
            <a:off x="8708000" y="1837399"/>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1" name="Rectangle 6"/>
          <p:cNvSpPr txBox="1">
            <a:spLocks/>
          </p:cNvSpPr>
          <p:nvPr/>
        </p:nvSpPr>
        <p:spPr bwMode="gray">
          <a:xfrm>
            <a:off x="8708000" y="1205723"/>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2" name="Rectangle 6"/>
          <p:cNvSpPr txBox="1">
            <a:spLocks/>
          </p:cNvSpPr>
          <p:nvPr/>
        </p:nvSpPr>
        <p:spPr bwMode="gray">
          <a:xfrm>
            <a:off x="8708000" y="2245635"/>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3" name="Rectangle 6"/>
          <p:cNvSpPr txBox="1">
            <a:spLocks/>
          </p:cNvSpPr>
          <p:nvPr/>
        </p:nvSpPr>
        <p:spPr bwMode="gray">
          <a:xfrm>
            <a:off x="8708000" y="2995465"/>
            <a:ext cx="142875" cy="144463"/>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24" name="Rectangle 6"/>
          <p:cNvSpPr txBox="1">
            <a:spLocks/>
          </p:cNvSpPr>
          <p:nvPr/>
        </p:nvSpPr>
        <p:spPr bwMode="gray">
          <a:xfrm>
            <a:off x="8708000" y="2045841"/>
            <a:ext cx="144463" cy="144462"/>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25" name="Rectangle 6"/>
          <p:cNvSpPr txBox="1">
            <a:spLocks/>
          </p:cNvSpPr>
          <p:nvPr/>
        </p:nvSpPr>
        <p:spPr bwMode="gray">
          <a:xfrm>
            <a:off x="8708000" y="3228298"/>
            <a:ext cx="142875" cy="14287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26" name="Rectangle 6"/>
          <p:cNvSpPr txBox="1">
            <a:spLocks/>
          </p:cNvSpPr>
          <p:nvPr/>
        </p:nvSpPr>
        <p:spPr bwMode="gray">
          <a:xfrm>
            <a:off x="8708000" y="3478875"/>
            <a:ext cx="142875" cy="144462"/>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7" name="Rectangle 6"/>
          <p:cNvSpPr txBox="1">
            <a:spLocks/>
          </p:cNvSpPr>
          <p:nvPr/>
        </p:nvSpPr>
        <p:spPr bwMode="gray">
          <a:xfrm>
            <a:off x="8708000" y="3718769"/>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8" name="Rectangle 6"/>
          <p:cNvSpPr txBox="1">
            <a:spLocks/>
          </p:cNvSpPr>
          <p:nvPr/>
        </p:nvSpPr>
        <p:spPr bwMode="gray">
          <a:xfrm>
            <a:off x="8708000" y="4839876"/>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29" name="Rectangle 6"/>
          <p:cNvSpPr txBox="1">
            <a:spLocks/>
          </p:cNvSpPr>
          <p:nvPr/>
        </p:nvSpPr>
        <p:spPr bwMode="gray">
          <a:xfrm>
            <a:off x="8708000" y="4054360"/>
            <a:ext cx="142875" cy="142875"/>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30" name="Rectangle 6"/>
          <p:cNvSpPr txBox="1">
            <a:spLocks/>
          </p:cNvSpPr>
          <p:nvPr/>
        </p:nvSpPr>
        <p:spPr bwMode="gray">
          <a:xfrm>
            <a:off x="8708000" y="4290762"/>
            <a:ext cx="142875" cy="144462"/>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31" name="Rectangle 6"/>
          <p:cNvSpPr txBox="1">
            <a:spLocks/>
          </p:cNvSpPr>
          <p:nvPr/>
        </p:nvSpPr>
        <p:spPr bwMode="gray">
          <a:xfrm>
            <a:off x="8708000" y="4568717"/>
            <a:ext cx="142875"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32" name="LegendRectangle3"/>
          <p:cNvSpPr>
            <a:spLocks noChangeArrowheads="1"/>
          </p:cNvSpPr>
          <p:nvPr/>
        </p:nvSpPr>
        <p:spPr bwMode="auto">
          <a:xfrm>
            <a:off x="8708000" y="1425195"/>
            <a:ext cx="142875" cy="144462"/>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35" name="Rectangle 6"/>
          <p:cNvSpPr txBox="1">
            <a:spLocks/>
          </p:cNvSpPr>
          <p:nvPr/>
        </p:nvSpPr>
        <p:spPr bwMode="gray">
          <a:xfrm>
            <a:off x="8708000" y="1642285"/>
            <a:ext cx="142875" cy="142875"/>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39" name="Rectangle 6"/>
          <p:cNvSpPr txBox="1">
            <a:spLocks/>
          </p:cNvSpPr>
          <p:nvPr/>
        </p:nvSpPr>
        <p:spPr bwMode="gray">
          <a:xfrm>
            <a:off x="8708000" y="2677120"/>
            <a:ext cx="142875" cy="144462"/>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40" name="Rectangle 6"/>
          <p:cNvSpPr txBox="1">
            <a:spLocks/>
          </p:cNvSpPr>
          <p:nvPr/>
        </p:nvSpPr>
        <p:spPr bwMode="gray">
          <a:xfrm>
            <a:off x="8708000" y="5075300"/>
            <a:ext cx="142875" cy="144462"/>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242" name="Rectangle 6"/>
          <p:cNvSpPr txBox="1">
            <a:spLocks/>
          </p:cNvSpPr>
          <p:nvPr/>
        </p:nvSpPr>
        <p:spPr bwMode="gray">
          <a:xfrm>
            <a:off x="8708000" y="2424162"/>
            <a:ext cx="142875" cy="144463"/>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cxnSp>
        <p:nvCxnSpPr>
          <p:cNvPr id="243" name="Straight Connector 3"/>
          <p:cNvCxnSpPr>
            <a:cxnSpLocks/>
          </p:cNvCxnSpPr>
          <p:nvPr/>
        </p:nvCxnSpPr>
        <p:spPr>
          <a:xfrm>
            <a:off x="769193" y="4276527"/>
            <a:ext cx="8067676"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44" name="Rectangle 6"/>
          <p:cNvSpPr txBox="1">
            <a:spLocks/>
          </p:cNvSpPr>
          <p:nvPr/>
        </p:nvSpPr>
        <p:spPr bwMode="gray">
          <a:xfrm>
            <a:off x="8708000" y="5299502"/>
            <a:ext cx="142875" cy="144463"/>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45" name="Rectangle 6"/>
          <p:cNvSpPr txBox="1">
            <a:spLocks/>
          </p:cNvSpPr>
          <p:nvPr/>
        </p:nvSpPr>
        <p:spPr bwMode="gray">
          <a:xfrm>
            <a:off x="8708000" y="5511090"/>
            <a:ext cx="142875" cy="144462"/>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46" name="Rectangle 6"/>
          <p:cNvSpPr txBox="1">
            <a:spLocks/>
          </p:cNvSpPr>
          <p:nvPr/>
        </p:nvSpPr>
        <p:spPr bwMode="gray">
          <a:xfrm>
            <a:off x="8708000" y="5732146"/>
            <a:ext cx="142875" cy="142875"/>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47" name="AutoShape 250"/>
          <p:cNvSpPr>
            <a:spLocks noChangeArrowheads="1"/>
          </p:cNvSpPr>
          <p:nvPr/>
        </p:nvSpPr>
        <p:spPr bwMode="auto">
          <a:xfrm>
            <a:off x="4369997" y="400844"/>
            <a:ext cx="972000" cy="141287"/>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Statut </a:t>
            </a:r>
            <a:r>
              <a:rPr lang="fr-FR" altLang="fr-FR" sz="900" b="1" dirty="0" smtClean="0">
                <a:solidFill>
                  <a:schemeClr val="tx2"/>
                </a:solidFill>
              </a:rPr>
              <a:t>d’ouverture actuel </a:t>
            </a:r>
            <a:r>
              <a:rPr lang="fr-FR" altLang="fr-FR" sz="900" b="1" dirty="0">
                <a:solidFill>
                  <a:schemeClr val="tx2"/>
                </a:solidFill>
              </a:rPr>
              <a:t>:</a:t>
            </a:r>
          </a:p>
        </p:txBody>
      </p:sp>
      <p:sp>
        <p:nvSpPr>
          <p:cNvPr id="248" name="Legend1"/>
          <p:cNvSpPr>
            <a:spLocks noChangeArrowheads="1"/>
          </p:cNvSpPr>
          <p:nvPr/>
        </p:nvSpPr>
        <p:spPr bwMode="auto">
          <a:xfrm>
            <a:off x="5294974" y="269081"/>
            <a:ext cx="3116262" cy="139700"/>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Jeu de données t</a:t>
            </a:r>
            <a:r>
              <a:rPr lang="fr-FR" sz="900" dirty="0" err="1">
                <a:latin typeface="+mn-lt"/>
                <a:cs typeface="+mn-cs"/>
              </a:rPr>
              <a:t>éléchargeable</a:t>
            </a:r>
            <a:r>
              <a:rPr lang="fr-FR" sz="900" dirty="0">
                <a:latin typeface="+mn-lt"/>
                <a:cs typeface="+mn-cs"/>
              </a:rPr>
              <a:t>, exploitable et ouvert à tous</a:t>
            </a:r>
            <a:r>
              <a:rPr lang="fr-FR" sz="900" baseline="30000" dirty="0">
                <a:latin typeface="+mn-lt"/>
                <a:cs typeface="+mn-cs"/>
              </a:rPr>
              <a:t>1</a:t>
            </a:r>
            <a:r>
              <a:rPr lang="fr-FR" sz="900" dirty="0">
                <a:latin typeface="+mn-lt"/>
                <a:cs typeface="+mn-cs"/>
              </a:rPr>
              <a:t> </a:t>
            </a:r>
          </a:p>
        </p:txBody>
      </p:sp>
      <p:sp>
        <p:nvSpPr>
          <p:cNvPr id="249" name="LegendRectangle1"/>
          <p:cNvSpPr>
            <a:spLocks noChangeArrowheads="1"/>
          </p:cNvSpPr>
          <p:nvPr/>
        </p:nvSpPr>
        <p:spPr bwMode="auto">
          <a:xfrm>
            <a:off x="5052086" y="277019"/>
            <a:ext cx="157163" cy="123825"/>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50" name="Legend2"/>
          <p:cNvSpPr>
            <a:spLocks noChangeArrowheads="1"/>
          </p:cNvSpPr>
          <p:nvPr/>
        </p:nvSpPr>
        <p:spPr bwMode="auto">
          <a:xfrm>
            <a:off x="5294974" y="432594"/>
            <a:ext cx="3468687"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consultable mais non téléchargeable ou exploitable</a:t>
            </a:r>
          </a:p>
        </p:txBody>
      </p:sp>
      <p:sp>
        <p:nvSpPr>
          <p:cNvPr id="251" name="LegendRectangle2"/>
          <p:cNvSpPr>
            <a:spLocks noChangeArrowheads="1"/>
          </p:cNvSpPr>
          <p:nvPr/>
        </p:nvSpPr>
        <p:spPr bwMode="auto">
          <a:xfrm>
            <a:off x="5052086" y="440531"/>
            <a:ext cx="157163" cy="123825"/>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52" name="Legend3"/>
          <p:cNvSpPr>
            <a:spLocks noChangeArrowheads="1"/>
          </p:cNvSpPr>
          <p:nvPr/>
        </p:nvSpPr>
        <p:spPr bwMode="auto">
          <a:xfrm>
            <a:off x="5294448" y="596106"/>
            <a:ext cx="2827863"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téléchargeable mais en accès restreint</a:t>
            </a:r>
          </a:p>
        </p:txBody>
      </p:sp>
      <p:sp>
        <p:nvSpPr>
          <p:cNvPr id="253" name="LegendRectangle3"/>
          <p:cNvSpPr>
            <a:spLocks noChangeArrowheads="1"/>
          </p:cNvSpPr>
          <p:nvPr/>
        </p:nvSpPr>
        <p:spPr bwMode="auto">
          <a:xfrm>
            <a:off x="5052086" y="604044"/>
            <a:ext cx="157163" cy="122237"/>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54" name="Legend3"/>
          <p:cNvSpPr>
            <a:spLocks noChangeArrowheads="1"/>
          </p:cNvSpPr>
          <p:nvPr/>
        </p:nvSpPr>
        <p:spPr bwMode="auto">
          <a:xfrm>
            <a:off x="5294974" y="765969"/>
            <a:ext cx="3667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non ouvert, disponible qu’au producteur et gestionnaire</a:t>
            </a:r>
          </a:p>
        </p:txBody>
      </p:sp>
      <p:sp>
        <p:nvSpPr>
          <p:cNvPr id="255" name="LegendRectangle3"/>
          <p:cNvSpPr>
            <a:spLocks noChangeArrowheads="1"/>
          </p:cNvSpPr>
          <p:nvPr/>
        </p:nvSpPr>
        <p:spPr bwMode="auto">
          <a:xfrm>
            <a:off x="5052086" y="773906"/>
            <a:ext cx="157163" cy="12382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pic>
        <p:nvPicPr>
          <p:cNvPr id="256" name="Picture 2" descr="Check Mark Clip Art"/>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052086" y="56356"/>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7" name="Legend1"/>
          <p:cNvSpPr>
            <a:spLocks noChangeArrowheads="1"/>
          </p:cNvSpPr>
          <p:nvPr/>
        </p:nvSpPr>
        <p:spPr bwMode="auto">
          <a:xfrm>
            <a:off x="5298149" y="86519"/>
            <a:ext cx="687387" cy="138112"/>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En open data</a:t>
            </a:r>
          </a:p>
        </p:txBody>
      </p:sp>
      <p:sp>
        <p:nvSpPr>
          <p:cNvPr id="258" name="Rectangle 6"/>
          <p:cNvSpPr txBox="1">
            <a:spLocks/>
          </p:cNvSpPr>
          <p:nvPr/>
        </p:nvSpPr>
        <p:spPr bwMode="gray">
          <a:xfrm>
            <a:off x="8708000" y="5961214"/>
            <a:ext cx="142875" cy="144462"/>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259" name="LegendRectangle3"/>
          <p:cNvSpPr>
            <a:spLocks noChangeArrowheads="1"/>
          </p:cNvSpPr>
          <p:nvPr/>
        </p:nvSpPr>
        <p:spPr bwMode="auto">
          <a:xfrm>
            <a:off x="8708000" y="6206924"/>
            <a:ext cx="142875" cy="144462"/>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60" name="Rectangle 259"/>
          <p:cNvSpPr/>
          <p:nvPr/>
        </p:nvSpPr>
        <p:spPr>
          <a:xfrm>
            <a:off x="7505435" y="31899"/>
            <a:ext cx="1371600" cy="180000"/>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lumMod val="50000"/>
                    <a:lumOff val="50000"/>
                  </a:schemeClr>
                </a:solidFill>
              </a:rPr>
              <a:t>Non exhaustif</a:t>
            </a:r>
          </a:p>
        </p:txBody>
      </p:sp>
      <p:sp>
        <p:nvSpPr>
          <p:cNvPr id="115" name="Rectangle 9"/>
          <p:cNvSpPr txBox="1">
            <a:spLocks/>
          </p:cNvSpPr>
          <p:nvPr/>
        </p:nvSpPr>
        <p:spPr bwMode="auto">
          <a:xfrm>
            <a:off x="111516" y="97836"/>
            <a:ext cx="4068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opérationnelles des hôpitaux</a:t>
            </a:r>
            <a:endParaRPr lang="fr-FR" altLang="fr-FR" sz="1200" b="1" dirty="0">
              <a:solidFill>
                <a:schemeClr val="bg1">
                  <a:lumMod val="50000"/>
                </a:schemeClr>
              </a:solidFill>
              <a:latin typeface="+mn-lt"/>
              <a:cs typeface="Arial"/>
            </a:endParaRPr>
          </a:p>
        </p:txBody>
      </p:sp>
    </p:spTree>
    <p:extLst>
      <p:ext uri="{BB962C8B-B14F-4D97-AF65-F5344CB8AC3E}">
        <p14:creationId xmlns:p14="http://schemas.microsoft.com/office/powerpoint/2010/main" val="36697247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2160" name="Object 132159" hidden="1"/>
          <p:cNvGraphicFramePr>
            <a:graphicFrameLocks noChangeAspect="1"/>
          </p:cNvGraphicFramePr>
          <p:nvPr>
            <p:custDataLst>
              <p:tags r:id="rId2"/>
            </p:custDataLst>
            <p:extLst>
              <p:ext uri="{D42A27DB-BD31-4B8C-83A1-F6EECF244321}">
                <p14:modId xmlns:p14="http://schemas.microsoft.com/office/powerpoint/2010/main" val="81124002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70032" name="think-cell Slide" r:id="rId9" imgW="360" imgH="360" progId="">
                  <p:embed/>
                </p:oleObj>
              </mc:Choice>
              <mc:Fallback>
                <p:oleObj name="think-cell Slide" r:id="rId9" imgW="360" imgH="360" progId="">
                  <p:embed/>
                  <p:pic>
                    <p:nvPicPr>
                      <p:cNvPr id="0" name="Picture 4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5" name="Rectangle 164"/>
          <p:cNvSpPr>
            <a:spLocks/>
          </p:cNvSpPr>
          <p:nvPr/>
        </p:nvSpPr>
        <p:spPr>
          <a:xfrm>
            <a:off x="647997" y="1009650"/>
            <a:ext cx="8280400" cy="5274192"/>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a:p>
        </p:txBody>
      </p:sp>
      <p:grpSp>
        <p:nvGrpSpPr>
          <p:cNvPr id="132186" name="Group 113"/>
          <p:cNvGrpSpPr>
            <a:grpSpLocks/>
          </p:cNvGrpSpPr>
          <p:nvPr/>
        </p:nvGrpSpPr>
        <p:grpSpPr bwMode="auto">
          <a:xfrm>
            <a:off x="920750" y="947738"/>
            <a:ext cx="3140740" cy="263525"/>
            <a:chOff x="869801" y="920385"/>
            <a:chExt cx="3650447" cy="264416"/>
          </a:xfrm>
        </p:grpSpPr>
        <p:cxnSp>
          <p:nvCxnSpPr>
            <p:cNvPr id="132187" name="AutoShape 249"/>
            <p:cNvCxnSpPr>
              <a:cxnSpLocks noChangeShapeType="1"/>
              <a:stCxn id="132188" idx="4"/>
              <a:endCxn id="132188" idx="6"/>
            </p:cNvCxnSpPr>
            <p:nvPr>
              <p:custDataLst>
                <p:tags r:id="rId5"/>
              </p:custDataLst>
            </p:nvPr>
          </p:nvCxnSpPr>
          <p:spPr bwMode="auto">
            <a:xfrm>
              <a:off x="869801" y="1184801"/>
              <a:ext cx="3650447"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32188" name="AutoShape 250"/>
            <p:cNvSpPr>
              <a:spLocks noChangeArrowheads="1"/>
            </p:cNvSpPr>
            <p:nvPr>
              <p:custDataLst>
                <p:tags r:id="rId6"/>
              </p:custDataLst>
            </p:nvPr>
          </p:nvSpPr>
          <p:spPr bwMode="auto">
            <a:xfrm>
              <a:off x="869801" y="920385"/>
              <a:ext cx="3650447" cy="26441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a:solidFill>
                    <a:schemeClr val="tx2"/>
                  </a:solidFill>
                </a:rPr>
                <a:t>Principaux jeux de données</a:t>
              </a:r>
            </a:p>
          </p:txBody>
        </p:sp>
      </p:grpSp>
      <p:grpSp>
        <p:nvGrpSpPr>
          <p:cNvPr id="132165" name="Group 114"/>
          <p:cNvGrpSpPr>
            <a:grpSpLocks/>
          </p:cNvGrpSpPr>
          <p:nvPr/>
        </p:nvGrpSpPr>
        <p:grpSpPr bwMode="auto">
          <a:xfrm>
            <a:off x="4114801" y="947738"/>
            <a:ext cx="4558280" cy="263525"/>
            <a:chOff x="869801" y="920385"/>
            <a:chExt cx="3650447" cy="264416"/>
          </a:xfrm>
        </p:grpSpPr>
        <p:cxnSp>
          <p:nvCxnSpPr>
            <p:cNvPr id="132166" name="AutoShape 249"/>
            <p:cNvCxnSpPr>
              <a:cxnSpLocks noChangeShapeType="1"/>
              <a:stCxn id="132167" idx="4"/>
              <a:endCxn id="132167" idx="6"/>
            </p:cNvCxnSpPr>
            <p:nvPr>
              <p:custDataLst>
                <p:tags r:id="rId3"/>
              </p:custDataLst>
            </p:nvPr>
          </p:nvCxnSpPr>
          <p:spPr bwMode="auto">
            <a:xfrm>
              <a:off x="869801" y="1184801"/>
              <a:ext cx="3650447"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32167" name="AutoShape 250"/>
            <p:cNvSpPr>
              <a:spLocks noChangeArrowheads="1"/>
            </p:cNvSpPr>
            <p:nvPr>
              <p:custDataLst>
                <p:tags r:id="rId4"/>
              </p:custDataLst>
            </p:nvPr>
          </p:nvSpPr>
          <p:spPr bwMode="auto">
            <a:xfrm>
              <a:off x="869801" y="920385"/>
              <a:ext cx="3650447" cy="26441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Action à entreprendre pour ouvrir </a:t>
              </a:r>
              <a:r>
                <a:rPr lang="fr-FR" altLang="fr-FR" sz="900" b="1" dirty="0" smtClean="0">
                  <a:solidFill>
                    <a:schemeClr val="tx2"/>
                  </a:solidFill>
                </a:rPr>
                <a:t>les </a:t>
              </a:r>
              <a:r>
                <a:rPr lang="fr-FR" altLang="fr-FR" sz="900" b="1" dirty="0">
                  <a:solidFill>
                    <a:schemeClr val="tx2"/>
                  </a:solidFill>
                </a:rPr>
                <a:t>jeux de données</a:t>
              </a:r>
            </a:p>
          </p:txBody>
        </p:sp>
      </p:grpSp>
      <p:cxnSp>
        <p:nvCxnSpPr>
          <p:cNvPr id="132" name="Straight Connector 131"/>
          <p:cNvCxnSpPr>
            <a:cxnSpLocks/>
          </p:cNvCxnSpPr>
          <p:nvPr/>
        </p:nvCxnSpPr>
        <p:spPr>
          <a:xfrm>
            <a:off x="654612" y="2383745"/>
            <a:ext cx="8280400" cy="0"/>
          </a:xfrm>
          <a:prstGeom prst="line">
            <a:avLst/>
          </a:prstGeom>
          <a:ln w="3175">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a:cxnSpLocks/>
          </p:cNvCxnSpPr>
          <p:nvPr/>
        </p:nvCxnSpPr>
        <p:spPr>
          <a:xfrm>
            <a:off x="654612" y="4666535"/>
            <a:ext cx="8280400" cy="0"/>
          </a:xfrm>
          <a:prstGeom prst="line">
            <a:avLst/>
          </a:prstGeom>
          <a:ln w="3175">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a:cxnSpLocks/>
          </p:cNvCxnSpPr>
          <p:nvPr/>
        </p:nvCxnSpPr>
        <p:spPr>
          <a:xfrm>
            <a:off x="654612" y="5686669"/>
            <a:ext cx="8280400" cy="0"/>
          </a:xfrm>
          <a:prstGeom prst="line">
            <a:avLst/>
          </a:prstGeom>
          <a:ln w="3175">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83" name="Rectangle 27"/>
          <p:cNvSpPr>
            <a:spLocks noChangeArrowheads="1"/>
          </p:cNvSpPr>
          <p:nvPr/>
        </p:nvSpPr>
        <p:spPr bwMode="gray">
          <a:xfrm>
            <a:off x="909638" y="2981668"/>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Tableau de Bord des Infections Nosocomiales</a:t>
            </a:r>
          </a:p>
        </p:txBody>
      </p:sp>
      <p:sp>
        <p:nvSpPr>
          <p:cNvPr id="141" name="Rectangle 27"/>
          <p:cNvSpPr>
            <a:spLocks noChangeArrowheads="1"/>
          </p:cNvSpPr>
          <p:nvPr/>
        </p:nvSpPr>
        <p:spPr bwMode="gray">
          <a:xfrm>
            <a:off x="909638" y="3200782"/>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Programme Phare</a:t>
            </a:r>
          </a:p>
        </p:txBody>
      </p:sp>
      <p:cxnSp>
        <p:nvCxnSpPr>
          <p:cNvPr id="133" name="Straight Connector 132"/>
          <p:cNvCxnSpPr>
            <a:cxnSpLocks/>
          </p:cNvCxnSpPr>
          <p:nvPr/>
        </p:nvCxnSpPr>
        <p:spPr>
          <a:xfrm>
            <a:off x="654612" y="2858752"/>
            <a:ext cx="8280400" cy="0"/>
          </a:xfrm>
          <a:prstGeom prst="line">
            <a:avLst/>
          </a:prstGeom>
          <a:ln w="3175">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99" name="Rectangle 27"/>
          <p:cNvSpPr>
            <a:spLocks noChangeArrowheads="1"/>
          </p:cNvSpPr>
          <p:nvPr/>
        </p:nvSpPr>
        <p:spPr bwMode="gray">
          <a:xfrm>
            <a:off x="909638" y="1276166"/>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Projets régionaux de santé</a:t>
            </a:r>
          </a:p>
        </p:txBody>
      </p:sp>
      <p:sp>
        <p:nvSpPr>
          <p:cNvPr id="100" name="Rectangle 27"/>
          <p:cNvSpPr>
            <a:spLocks noChangeArrowheads="1"/>
          </p:cNvSpPr>
          <p:nvPr/>
        </p:nvSpPr>
        <p:spPr bwMode="gray">
          <a:xfrm>
            <a:off x="909638" y="1509098"/>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Répertoires Opérationnels des Ressources</a:t>
            </a:r>
          </a:p>
        </p:txBody>
      </p:sp>
      <p:sp>
        <p:nvSpPr>
          <p:cNvPr id="101" name="Rectangle 27"/>
          <p:cNvSpPr>
            <a:spLocks noChangeArrowheads="1"/>
          </p:cNvSpPr>
          <p:nvPr/>
        </p:nvSpPr>
        <p:spPr bwMode="gray">
          <a:xfrm>
            <a:off x="909638" y="1737547"/>
            <a:ext cx="3140740" cy="25082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Indicateurs des contrats pluriannuels d’objectifs et de moyens</a:t>
            </a:r>
          </a:p>
        </p:txBody>
      </p:sp>
      <p:sp>
        <p:nvSpPr>
          <p:cNvPr id="102" name="Rectangle 27"/>
          <p:cNvSpPr>
            <a:spLocks noChangeArrowheads="1"/>
          </p:cNvSpPr>
          <p:nvPr/>
        </p:nvSpPr>
        <p:spPr bwMode="gray">
          <a:xfrm>
            <a:off x="909638" y="2053501"/>
            <a:ext cx="3140740" cy="25082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Indicateurs des contrats d’amélioration de la qualité et de l’organisation des soins</a:t>
            </a:r>
          </a:p>
        </p:txBody>
      </p:sp>
      <p:cxnSp>
        <p:nvCxnSpPr>
          <p:cNvPr id="147" name="Straight Connector 3"/>
          <p:cNvCxnSpPr>
            <a:cxnSpLocks/>
          </p:cNvCxnSpPr>
          <p:nvPr/>
        </p:nvCxnSpPr>
        <p:spPr>
          <a:xfrm>
            <a:off x="542726" y="1473807"/>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8" name="Straight Connector 3"/>
          <p:cNvCxnSpPr>
            <a:cxnSpLocks/>
          </p:cNvCxnSpPr>
          <p:nvPr/>
        </p:nvCxnSpPr>
        <p:spPr>
          <a:xfrm>
            <a:off x="542726" y="1713839"/>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9" name="Straight Connector 3"/>
          <p:cNvCxnSpPr>
            <a:cxnSpLocks/>
          </p:cNvCxnSpPr>
          <p:nvPr/>
        </p:nvCxnSpPr>
        <p:spPr>
          <a:xfrm>
            <a:off x="542726" y="2015624"/>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4" name="Rectangle 3"/>
          <p:cNvSpPr txBox="1">
            <a:spLocks/>
          </p:cNvSpPr>
          <p:nvPr/>
        </p:nvSpPr>
        <p:spPr>
          <a:xfrm>
            <a:off x="207169" y="1281557"/>
            <a:ext cx="638175" cy="1033462"/>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ARS</a:t>
            </a:r>
            <a:endParaRPr lang="fr-FR" sz="900" dirty="0">
              <a:cs typeface="+mn-cs"/>
            </a:endParaRPr>
          </a:p>
        </p:txBody>
      </p:sp>
      <p:pic>
        <p:nvPicPr>
          <p:cNvPr id="132147" name="Picture 133"/>
          <p:cNvPicPr>
            <a:picLocks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56256" y="1680019"/>
            <a:ext cx="54000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 name="Rectangle 27"/>
          <p:cNvSpPr>
            <a:spLocks noChangeArrowheads="1"/>
          </p:cNvSpPr>
          <p:nvPr/>
        </p:nvSpPr>
        <p:spPr bwMode="gray">
          <a:xfrm>
            <a:off x="909638" y="4777193"/>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Banque de Données Hospitalières de France</a:t>
            </a:r>
          </a:p>
        </p:txBody>
      </p:sp>
      <p:sp>
        <p:nvSpPr>
          <p:cNvPr id="85" name="Rectangle 27"/>
          <p:cNvSpPr>
            <a:spLocks noChangeArrowheads="1"/>
          </p:cNvSpPr>
          <p:nvPr/>
        </p:nvSpPr>
        <p:spPr bwMode="gray">
          <a:xfrm>
            <a:off x="909638" y="4996310"/>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Annuaire FHF</a:t>
            </a:r>
          </a:p>
        </p:txBody>
      </p:sp>
      <p:sp>
        <p:nvSpPr>
          <p:cNvPr id="88" name="Rectangle 27"/>
          <p:cNvSpPr>
            <a:spLocks noChangeArrowheads="1"/>
          </p:cNvSpPr>
          <p:nvPr/>
        </p:nvSpPr>
        <p:spPr bwMode="gray">
          <a:xfrm>
            <a:off x="909638" y="5218015"/>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Annuaire sur hopital.fr</a:t>
            </a:r>
          </a:p>
        </p:txBody>
      </p:sp>
      <p:sp>
        <p:nvSpPr>
          <p:cNvPr id="94" name="Rectangle 27"/>
          <p:cNvSpPr>
            <a:spLocks noChangeArrowheads="1"/>
          </p:cNvSpPr>
          <p:nvPr/>
        </p:nvSpPr>
        <p:spPr bwMode="gray">
          <a:xfrm>
            <a:off x="909637" y="5466443"/>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d’Angers</a:t>
            </a:r>
            <a:endParaRPr lang="fr-FR" sz="900" b="1" dirty="0">
              <a:solidFill>
                <a:schemeClr val="accent3"/>
              </a:solidFill>
              <a:latin typeface="+mn-lt"/>
              <a:cs typeface="+mn-cs"/>
            </a:endParaRPr>
          </a:p>
        </p:txBody>
      </p:sp>
      <p:cxnSp>
        <p:nvCxnSpPr>
          <p:cNvPr id="150" name="Straight Connector 3"/>
          <p:cNvCxnSpPr>
            <a:cxnSpLocks/>
          </p:cNvCxnSpPr>
          <p:nvPr/>
        </p:nvCxnSpPr>
        <p:spPr>
          <a:xfrm>
            <a:off x="542726" y="5193909"/>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51" name="Straight Connector 3"/>
          <p:cNvCxnSpPr>
            <a:cxnSpLocks/>
          </p:cNvCxnSpPr>
          <p:nvPr/>
        </p:nvCxnSpPr>
        <p:spPr>
          <a:xfrm>
            <a:off x="542726" y="5408059"/>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91" name="Rectangle 27"/>
          <p:cNvSpPr>
            <a:spLocks noChangeArrowheads="1"/>
          </p:cNvSpPr>
          <p:nvPr/>
        </p:nvSpPr>
        <p:spPr bwMode="gray">
          <a:xfrm>
            <a:off x="909638" y="2446520"/>
            <a:ext cx="3140740" cy="348456"/>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Indicateurs de mortalité post-hospitalière</a:t>
            </a:r>
          </a:p>
        </p:txBody>
      </p:sp>
      <p:sp>
        <p:nvSpPr>
          <p:cNvPr id="127" name="Rectangle 3"/>
          <p:cNvSpPr txBox="1">
            <a:spLocks/>
          </p:cNvSpPr>
          <p:nvPr/>
        </p:nvSpPr>
        <p:spPr>
          <a:xfrm>
            <a:off x="207169" y="2436282"/>
            <a:ext cx="638175" cy="377825"/>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900" b="1">
                <a:solidFill>
                  <a:schemeClr val="bg1"/>
                </a:solidFill>
                <a:latin typeface="+mn-lt"/>
                <a:cs typeface="+mn-cs"/>
              </a:defRPr>
            </a:lvl1pPr>
          </a:lstStyle>
          <a:p>
            <a:r>
              <a:rPr lang="fr-FR" dirty="0" err="1"/>
              <a:t>CépiDc</a:t>
            </a:r>
            <a:endParaRPr lang="fr-FR" dirty="0"/>
          </a:p>
        </p:txBody>
      </p:sp>
      <p:pic>
        <p:nvPicPr>
          <p:cNvPr id="132149" name="Picture 137"/>
          <p:cNvPicPr>
            <a:picLocks noChangeArrowheads="1"/>
          </p:cNvPicPr>
          <p:nvPr/>
        </p:nvPicPr>
        <p:blipFill>
          <a:blip r:embed="rId12" cstate="print">
            <a:extLst>
              <a:ext uri="{28A0092B-C50C-407E-A947-70E740481C1C}">
                <a14:useLocalDpi xmlns:a14="http://schemas.microsoft.com/office/drawing/2010/main" val="0"/>
              </a:ext>
            </a:extLst>
          </a:blip>
          <a:srcRect l="5646"/>
          <a:stretch>
            <a:fillRect/>
          </a:stretch>
        </p:blipFill>
        <p:spPr bwMode="auto">
          <a:xfrm>
            <a:off x="256256" y="2635513"/>
            <a:ext cx="540000"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 name="Rectangle 27"/>
          <p:cNvSpPr>
            <a:spLocks noChangeArrowheads="1"/>
          </p:cNvSpPr>
          <p:nvPr/>
        </p:nvSpPr>
        <p:spPr bwMode="gray">
          <a:xfrm>
            <a:off x="909638" y="5758277"/>
            <a:ext cx="3140740" cy="432772"/>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35 tableaux de bord de l’IDS sur les champs ambulatoire et hospitalier</a:t>
            </a:r>
          </a:p>
        </p:txBody>
      </p:sp>
      <p:sp>
        <p:nvSpPr>
          <p:cNvPr id="126" name="Rectangle 3"/>
          <p:cNvSpPr txBox="1">
            <a:spLocks/>
          </p:cNvSpPr>
          <p:nvPr/>
        </p:nvSpPr>
        <p:spPr>
          <a:xfrm>
            <a:off x="207963" y="5758277"/>
            <a:ext cx="636587" cy="432772"/>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900" b="1">
                <a:solidFill>
                  <a:schemeClr val="bg1"/>
                </a:solidFill>
                <a:latin typeface="+mn-lt"/>
                <a:cs typeface="+mn-cs"/>
              </a:defRPr>
            </a:lvl1pPr>
          </a:lstStyle>
          <a:p>
            <a:r>
              <a:rPr lang="fr-FR" dirty="0" err="1"/>
              <a:t>IDS</a:t>
            </a:r>
            <a:endParaRPr lang="fr-FR" dirty="0"/>
          </a:p>
        </p:txBody>
      </p:sp>
      <p:pic>
        <p:nvPicPr>
          <p:cNvPr id="132150" name="Picture 2"/>
          <p:cNvPicPr>
            <a:picLocks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56256" y="5981907"/>
            <a:ext cx="540000" cy="16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 name="Rectangle 27"/>
          <p:cNvSpPr>
            <a:spLocks noChangeArrowheads="1"/>
          </p:cNvSpPr>
          <p:nvPr/>
        </p:nvSpPr>
        <p:spPr bwMode="gray">
          <a:xfrm>
            <a:off x="909638" y="4216216"/>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Enquête sur les évènements indésirables liés aux soins</a:t>
            </a:r>
          </a:p>
        </p:txBody>
      </p:sp>
      <p:sp>
        <p:nvSpPr>
          <p:cNvPr id="98" name="Rectangle 27"/>
          <p:cNvSpPr>
            <a:spLocks noChangeArrowheads="1"/>
          </p:cNvSpPr>
          <p:nvPr/>
        </p:nvSpPr>
        <p:spPr bwMode="gray">
          <a:xfrm>
            <a:off x="909638" y="4443597"/>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Rapports d’activité de psychiatrie</a:t>
            </a:r>
          </a:p>
        </p:txBody>
      </p:sp>
      <p:sp>
        <p:nvSpPr>
          <p:cNvPr id="89" name="Rectangle 27"/>
          <p:cNvSpPr>
            <a:spLocks noChangeArrowheads="1"/>
          </p:cNvSpPr>
          <p:nvPr/>
        </p:nvSpPr>
        <p:spPr bwMode="gray">
          <a:xfrm>
            <a:off x="909637" y="3524199"/>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FINESS</a:t>
            </a:r>
            <a:endParaRPr lang="fr-FR" sz="900" b="1" dirty="0">
              <a:solidFill>
                <a:schemeClr val="accent3"/>
              </a:solidFill>
              <a:latin typeface="+mn-lt"/>
              <a:cs typeface="+mn-cs"/>
            </a:endParaRPr>
          </a:p>
        </p:txBody>
      </p:sp>
      <p:pic>
        <p:nvPicPr>
          <p:cNvPr id="132183" name="Picture 2" descr="Check Mark Clip Ar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703178" y="3524199"/>
            <a:ext cx="144462" cy="1333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95" name="Rectangle 27"/>
          <p:cNvSpPr>
            <a:spLocks noChangeArrowheads="1"/>
          </p:cNvSpPr>
          <p:nvPr/>
        </p:nvSpPr>
        <p:spPr bwMode="gray">
          <a:xfrm>
            <a:off x="909638" y="3767047"/>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SAE</a:t>
            </a:r>
          </a:p>
        </p:txBody>
      </p:sp>
      <p:pic>
        <p:nvPicPr>
          <p:cNvPr id="132184" name="Picture 2" descr="Check Mark Clip Ar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703178" y="3769898"/>
            <a:ext cx="144463" cy="1333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96" name="Rectangle 27"/>
          <p:cNvSpPr>
            <a:spLocks noChangeArrowheads="1"/>
          </p:cNvSpPr>
          <p:nvPr/>
        </p:nvSpPr>
        <p:spPr bwMode="gray">
          <a:xfrm>
            <a:off x="909638" y="3992263"/>
            <a:ext cx="3140740" cy="153988"/>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Enquête sur les structures des urgences hospitalières</a:t>
            </a:r>
          </a:p>
        </p:txBody>
      </p:sp>
      <p:pic>
        <p:nvPicPr>
          <p:cNvPr id="132185" name="Picture 2" descr="Check Mark Clip Ar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703178" y="4002582"/>
            <a:ext cx="144462" cy="1333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cxnSp>
        <p:nvCxnSpPr>
          <p:cNvPr id="108" name="Straight Connector 3"/>
          <p:cNvCxnSpPr>
            <a:cxnSpLocks/>
          </p:cNvCxnSpPr>
          <p:nvPr/>
        </p:nvCxnSpPr>
        <p:spPr>
          <a:xfrm>
            <a:off x="542726" y="3734226"/>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39" name="Straight Connector 3"/>
          <p:cNvCxnSpPr>
            <a:cxnSpLocks/>
          </p:cNvCxnSpPr>
          <p:nvPr/>
        </p:nvCxnSpPr>
        <p:spPr>
          <a:xfrm>
            <a:off x="542726" y="3959172"/>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0" name="Straight Connector 3"/>
          <p:cNvCxnSpPr>
            <a:cxnSpLocks/>
          </p:cNvCxnSpPr>
          <p:nvPr/>
        </p:nvCxnSpPr>
        <p:spPr>
          <a:xfrm>
            <a:off x="542726" y="4190307"/>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5" name="Straight Connector 3"/>
          <p:cNvCxnSpPr>
            <a:cxnSpLocks/>
          </p:cNvCxnSpPr>
          <p:nvPr/>
        </p:nvCxnSpPr>
        <p:spPr>
          <a:xfrm>
            <a:off x="542726" y="4413825"/>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3" name="Rectangle 3"/>
          <p:cNvSpPr txBox="1">
            <a:spLocks/>
          </p:cNvSpPr>
          <p:nvPr/>
        </p:nvSpPr>
        <p:spPr>
          <a:xfrm>
            <a:off x="207963" y="3524199"/>
            <a:ext cx="636587" cy="1073386"/>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DREES</a:t>
            </a:r>
            <a:endParaRPr lang="fr-FR" sz="900" dirty="0">
              <a:cs typeface="+mn-cs"/>
            </a:endParaRPr>
          </a:p>
        </p:txBody>
      </p:sp>
      <p:pic>
        <p:nvPicPr>
          <p:cNvPr id="132146" name="Picture 131"/>
          <p:cNvPicPr>
            <a:picLocks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56256" y="3947499"/>
            <a:ext cx="54000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5" name="Picture 2" descr="Check Mark Clip Ar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703178" y="4464863"/>
            <a:ext cx="144462" cy="1333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cxnSp>
        <p:nvCxnSpPr>
          <p:cNvPr id="191" name="Straight Connector 190"/>
          <p:cNvCxnSpPr>
            <a:cxnSpLocks/>
          </p:cNvCxnSpPr>
          <p:nvPr/>
        </p:nvCxnSpPr>
        <p:spPr>
          <a:xfrm>
            <a:off x="654612" y="3453423"/>
            <a:ext cx="8280400" cy="0"/>
          </a:xfrm>
          <a:prstGeom prst="line">
            <a:avLst/>
          </a:prstGeom>
          <a:ln w="3175">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103" name="Straight Connector 3"/>
          <p:cNvCxnSpPr>
            <a:cxnSpLocks/>
          </p:cNvCxnSpPr>
          <p:nvPr/>
        </p:nvCxnSpPr>
        <p:spPr>
          <a:xfrm>
            <a:off x="542726" y="4969801"/>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5" name="Rectangle 3"/>
          <p:cNvSpPr txBox="1">
            <a:spLocks/>
          </p:cNvSpPr>
          <p:nvPr/>
        </p:nvSpPr>
        <p:spPr>
          <a:xfrm>
            <a:off x="207169" y="4777193"/>
            <a:ext cx="638175" cy="843238"/>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err="1">
                <a:cs typeface="+mn-cs"/>
              </a:rPr>
              <a:t>FHF</a:t>
            </a:r>
            <a:endParaRPr lang="fr-FR" sz="900" dirty="0">
              <a:cs typeface="+mn-cs"/>
            </a:endParaRPr>
          </a:p>
        </p:txBody>
      </p:sp>
      <p:pic>
        <p:nvPicPr>
          <p:cNvPr id="132148" name="Picture 134"/>
          <p:cNvPicPr>
            <a:picLocks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56256" y="5071675"/>
            <a:ext cx="5400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7" name="Straight Connector 3"/>
          <p:cNvCxnSpPr>
            <a:cxnSpLocks/>
          </p:cNvCxnSpPr>
          <p:nvPr/>
        </p:nvCxnSpPr>
        <p:spPr>
          <a:xfrm>
            <a:off x="542726" y="3160712"/>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8" name="Rectangle 3"/>
          <p:cNvSpPr txBox="1">
            <a:spLocks/>
          </p:cNvSpPr>
          <p:nvPr/>
        </p:nvSpPr>
        <p:spPr>
          <a:xfrm>
            <a:off x="207169" y="2955051"/>
            <a:ext cx="638175" cy="423414"/>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900" b="1">
                <a:solidFill>
                  <a:schemeClr val="bg1"/>
                </a:solidFill>
                <a:latin typeface="+mn-lt"/>
                <a:cs typeface="+mn-cs"/>
              </a:defRPr>
            </a:lvl1pPr>
          </a:lstStyle>
          <a:p>
            <a:r>
              <a:rPr lang="fr-FR" dirty="0"/>
              <a:t>DGOS</a:t>
            </a:r>
          </a:p>
        </p:txBody>
      </p:sp>
      <p:pic>
        <p:nvPicPr>
          <p:cNvPr id="132145" name="Picture 128"/>
          <p:cNvPicPr>
            <a:picLocks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56256" y="3177135"/>
            <a:ext cx="54000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 name="Rectangle 27"/>
          <p:cNvSpPr>
            <a:spLocks noChangeArrowheads="1"/>
          </p:cNvSpPr>
          <p:nvPr/>
        </p:nvSpPr>
        <p:spPr bwMode="gray">
          <a:xfrm>
            <a:off x="4127108" y="1292042"/>
            <a:ext cx="4175125" cy="138112"/>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Projection de la démographie hospitalière</a:t>
            </a:r>
            <a:endParaRPr lang="fr-FR" sz="900" dirty="0" smtClean="0">
              <a:solidFill>
                <a:srgbClr val="000000"/>
              </a:solidFill>
              <a:latin typeface="+mn-lt"/>
              <a:cs typeface="Arial"/>
            </a:endParaRPr>
          </a:p>
        </p:txBody>
      </p:sp>
      <p:sp>
        <p:nvSpPr>
          <p:cNvPr id="109" name="Rectangle 27"/>
          <p:cNvSpPr>
            <a:spLocks noChangeArrowheads="1"/>
          </p:cNvSpPr>
          <p:nvPr/>
        </p:nvSpPr>
        <p:spPr bwMode="gray">
          <a:xfrm>
            <a:off x="4127108" y="1503708"/>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Nombre </a:t>
            </a:r>
            <a:r>
              <a:rPr lang="fr-FR" sz="900" dirty="0">
                <a:solidFill>
                  <a:srgbClr val="000000"/>
                </a:solidFill>
                <a:latin typeface="+mn-lt"/>
                <a:cs typeface="Arial"/>
              </a:rPr>
              <a:t>de lits par service, horaires </a:t>
            </a:r>
            <a:r>
              <a:rPr lang="fr-FR" sz="900" dirty="0" smtClean="0">
                <a:solidFill>
                  <a:srgbClr val="000000"/>
                </a:solidFill>
                <a:latin typeface="+mn-lt"/>
                <a:cs typeface="Arial"/>
              </a:rPr>
              <a:t>d’ouverture, etc.</a:t>
            </a:r>
          </a:p>
        </p:txBody>
      </p:sp>
      <p:sp>
        <p:nvSpPr>
          <p:cNvPr id="110" name="Rectangle 27"/>
          <p:cNvSpPr>
            <a:spLocks noChangeArrowheads="1"/>
          </p:cNvSpPr>
          <p:nvPr/>
        </p:nvSpPr>
        <p:spPr bwMode="gray">
          <a:xfrm>
            <a:off x="4127108" y="1774689"/>
            <a:ext cx="417512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Indicateurs de sécurité des soins, de chirurgie ambulatoire, etc.</a:t>
            </a:r>
          </a:p>
        </p:txBody>
      </p:sp>
      <p:sp>
        <p:nvSpPr>
          <p:cNvPr id="111" name="Rectangle 27"/>
          <p:cNvSpPr>
            <a:spLocks noChangeArrowheads="1"/>
          </p:cNvSpPr>
          <p:nvPr/>
        </p:nvSpPr>
        <p:spPr bwMode="gray">
          <a:xfrm>
            <a:off x="4127108" y="2090643"/>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Indicateurs de qualité et d’organisation des soins</a:t>
            </a:r>
          </a:p>
        </p:txBody>
      </p:sp>
      <p:sp>
        <p:nvSpPr>
          <p:cNvPr id="112" name="Rectangle 27"/>
          <p:cNvSpPr>
            <a:spLocks noChangeArrowheads="1"/>
          </p:cNvSpPr>
          <p:nvPr/>
        </p:nvSpPr>
        <p:spPr bwMode="gray">
          <a:xfrm>
            <a:off x="4114801" y="2521926"/>
            <a:ext cx="4175125"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solidFill>
                  <a:srgbClr val="000000"/>
                </a:solidFill>
              </a:rPr>
              <a:t>Mortalité post-hospitalière par établissement</a:t>
            </a:r>
          </a:p>
        </p:txBody>
      </p:sp>
      <p:sp>
        <p:nvSpPr>
          <p:cNvPr id="114" name="Rectangle 27"/>
          <p:cNvSpPr>
            <a:spLocks noChangeArrowheads="1"/>
          </p:cNvSpPr>
          <p:nvPr/>
        </p:nvSpPr>
        <p:spPr bwMode="gray">
          <a:xfrm>
            <a:off x="4127108" y="2997544"/>
            <a:ext cx="4175125"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solidFill>
                  <a:srgbClr val="000000"/>
                </a:solidFill>
              </a:rPr>
              <a:t>7 indicateurs d’engagement dans la prévention des infections</a:t>
            </a:r>
          </a:p>
        </p:txBody>
      </p:sp>
      <p:sp>
        <p:nvSpPr>
          <p:cNvPr id="115" name="Rectangle 27"/>
          <p:cNvSpPr>
            <a:spLocks noChangeArrowheads="1"/>
          </p:cNvSpPr>
          <p:nvPr/>
        </p:nvSpPr>
        <p:spPr bwMode="gray">
          <a:xfrm>
            <a:off x="4127108" y="3216658"/>
            <a:ext cx="4175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a:solidFill>
                  <a:srgbClr val="000000"/>
                </a:solidFill>
              </a:rPr>
              <a:t>Achats </a:t>
            </a:r>
          </a:p>
        </p:txBody>
      </p:sp>
      <p:sp>
        <p:nvSpPr>
          <p:cNvPr id="116" name="Rectangle 27"/>
          <p:cNvSpPr>
            <a:spLocks noChangeArrowheads="1"/>
          </p:cNvSpPr>
          <p:nvPr/>
        </p:nvSpPr>
        <p:spPr bwMode="gray">
          <a:xfrm>
            <a:off x="4136251" y="4191404"/>
            <a:ext cx="4175125" cy="138112"/>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a:solidFill>
                  <a:srgbClr val="000000"/>
                </a:solidFill>
                <a:latin typeface="+mn-lt"/>
                <a:cs typeface="Arial"/>
              </a:rPr>
              <a:t>Liste des évènements par sexe, âge et niveau d’évitabilité</a:t>
            </a:r>
            <a:endParaRPr lang="fr-FR" sz="900" dirty="0">
              <a:solidFill>
                <a:srgbClr val="000000"/>
              </a:solidFill>
              <a:latin typeface="+mn-lt"/>
              <a:cs typeface="Arial"/>
            </a:endParaRPr>
          </a:p>
        </p:txBody>
      </p:sp>
      <p:sp>
        <p:nvSpPr>
          <p:cNvPr id="117" name="Rectangle 27"/>
          <p:cNvSpPr>
            <a:spLocks noChangeArrowheads="1"/>
          </p:cNvSpPr>
          <p:nvPr/>
        </p:nvSpPr>
        <p:spPr bwMode="gray">
          <a:xfrm>
            <a:off x="4136251" y="4403389"/>
            <a:ext cx="417512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Personnel, organisation, activité des unités de psychiatrie</a:t>
            </a:r>
          </a:p>
        </p:txBody>
      </p:sp>
      <p:sp>
        <p:nvSpPr>
          <p:cNvPr id="118" name="Rectangle 27"/>
          <p:cNvSpPr>
            <a:spLocks noChangeArrowheads="1"/>
          </p:cNvSpPr>
          <p:nvPr/>
        </p:nvSpPr>
        <p:spPr bwMode="gray">
          <a:xfrm>
            <a:off x="4136250" y="3537156"/>
            <a:ext cx="4175125"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a:solidFill>
                  <a:srgbClr val="000000"/>
                </a:solidFill>
                <a:latin typeface="+mn-lt"/>
                <a:cs typeface="Arial"/>
              </a:rPr>
              <a:t>Liste et principales caractéristiques des établissements de santé</a:t>
            </a:r>
          </a:p>
        </p:txBody>
      </p:sp>
      <p:sp>
        <p:nvSpPr>
          <p:cNvPr id="119" name="Rectangle 27"/>
          <p:cNvSpPr>
            <a:spLocks noChangeArrowheads="1"/>
          </p:cNvSpPr>
          <p:nvPr/>
        </p:nvSpPr>
        <p:spPr bwMode="gray">
          <a:xfrm>
            <a:off x="4136251" y="3755239"/>
            <a:ext cx="4175125" cy="138112"/>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Par établissement : capacité d’accueil, effectif, etc. </a:t>
            </a:r>
            <a:endParaRPr lang="fr-FR" sz="900" dirty="0">
              <a:solidFill>
                <a:srgbClr val="000000"/>
              </a:solidFill>
              <a:latin typeface="+mn-lt"/>
              <a:cs typeface="Arial"/>
            </a:endParaRPr>
          </a:p>
        </p:txBody>
      </p:sp>
      <p:sp>
        <p:nvSpPr>
          <p:cNvPr id="120" name="Rectangle 27"/>
          <p:cNvSpPr>
            <a:spLocks noChangeArrowheads="1"/>
          </p:cNvSpPr>
          <p:nvPr/>
        </p:nvSpPr>
        <p:spPr bwMode="gray">
          <a:xfrm>
            <a:off x="4136251" y="3973321"/>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a:solidFill>
                  <a:srgbClr val="000000"/>
                </a:solidFill>
                <a:latin typeface="+mn-lt"/>
                <a:cs typeface="Arial"/>
              </a:rPr>
              <a:t>Moyens, organisation et activités des structures</a:t>
            </a:r>
            <a:endParaRPr lang="fr-FR" sz="900" dirty="0">
              <a:solidFill>
                <a:srgbClr val="000000"/>
              </a:solidFill>
              <a:latin typeface="+mn-lt"/>
              <a:cs typeface="Arial"/>
            </a:endParaRPr>
          </a:p>
        </p:txBody>
      </p:sp>
      <p:sp>
        <p:nvSpPr>
          <p:cNvPr id="122" name="Rectangle 27"/>
          <p:cNvSpPr>
            <a:spLocks noChangeArrowheads="1"/>
          </p:cNvSpPr>
          <p:nvPr/>
        </p:nvSpPr>
        <p:spPr bwMode="gray">
          <a:xfrm>
            <a:off x="4145776" y="4830587"/>
            <a:ext cx="4176712" cy="138113"/>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err="1" smtClean="0">
                <a:solidFill>
                  <a:srgbClr val="000000"/>
                </a:solidFill>
                <a:latin typeface="+mn-lt"/>
                <a:cs typeface="Arial"/>
              </a:rPr>
              <a:t>Casemix</a:t>
            </a:r>
            <a:r>
              <a:rPr lang="fr-FR" sz="900" dirty="0" smtClean="0">
                <a:solidFill>
                  <a:srgbClr val="000000"/>
                </a:solidFill>
                <a:latin typeface="+mn-lt"/>
                <a:cs typeface="Arial"/>
              </a:rPr>
              <a:t>, part </a:t>
            </a:r>
            <a:r>
              <a:rPr lang="fr-FR" sz="900" dirty="0">
                <a:solidFill>
                  <a:srgbClr val="000000"/>
                </a:solidFill>
                <a:latin typeface="+mn-lt"/>
                <a:cs typeface="Arial"/>
              </a:rPr>
              <a:t>de marché par </a:t>
            </a:r>
            <a:r>
              <a:rPr lang="fr-FR" sz="900" dirty="0" smtClean="0">
                <a:solidFill>
                  <a:srgbClr val="000000"/>
                </a:solidFill>
                <a:latin typeface="+mn-lt"/>
                <a:cs typeface="Arial"/>
              </a:rPr>
              <a:t>établissement, etc.</a:t>
            </a:r>
            <a:endParaRPr lang="fr-FR" sz="900" dirty="0">
              <a:solidFill>
                <a:srgbClr val="000000"/>
              </a:solidFill>
              <a:latin typeface="+mn-lt"/>
              <a:cs typeface="Arial"/>
            </a:endParaRPr>
          </a:p>
        </p:txBody>
      </p:sp>
      <p:sp>
        <p:nvSpPr>
          <p:cNvPr id="129" name="Rectangle 27"/>
          <p:cNvSpPr>
            <a:spLocks noChangeArrowheads="1"/>
          </p:cNvSpPr>
          <p:nvPr/>
        </p:nvSpPr>
        <p:spPr bwMode="gray">
          <a:xfrm>
            <a:off x="4136251" y="5049704"/>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Annuaire des établissements de santé</a:t>
            </a:r>
            <a:endParaRPr lang="fr-FR" sz="900" dirty="0">
              <a:solidFill>
                <a:srgbClr val="000000"/>
              </a:solidFill>
              <a:latin typeface="+mn-lt"/>
              <a:cs typeface="Arial"/>
            </a:endParaRPr>
          </a:p>
        </p:txBody>
      </p:sp>
      <p:sp>
        <p:nvSpPr>
          <p:cNvPr id="130" name="Rectangle 27"/>
          <p:cNvSpPr>
            <a:spLocks noChangeArrowheads="1"/>
          </p:cNvSpPr>
          <p:nvPr/>
        </p:nvSpPr>
        <p:spPr bwMode="gray">
          <a:xfrm>
            <a:off x="4136251" y="5271409"/>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Annuaire des établissements de santé</a:t>
            </a:r>
            <a:endParaRPr lang="fr-FR" sz="900" dirty="0">
              <a:solidFill>
                <a:srgbClr val="000000"/>
              </a:solidFill>
              <a:latin typeface="+mn-lt"/>
              <a:cs typeface="Arial"/>
            </a:endParaRPr>
          </a:p>
        </p:txBody>
      </p:sp>
      <p:sp>
        <p:nvSpPr>
          <p:cNvPr id="131" name="Rectangle 27"/>
          <p:cNvSpPr>
            <a:spLocks noChangeArrowheads="1"/>
          </p:cNvSpPr>
          <p:nvPr/>
        </p:nvSpPr>
        <p:spPr bwMode="gray">
          <a:xfrm>
            <a:off x="4136250" y="5487938"/>
            <a:ext cx="4175125" cy="139700"/>
          </a:xfrm>
          <a:prstGeom prst="rect">
            <a:avLst/>
          </a:prstGeom>
          <a:noFill/>
          <a:ln>
            <a:noFill/>
          </a:ln>
          <a:extLst/>
        </p:spPr>
        <p:txBody>
          <a:bodyPr lIns="0" tIns="0" rIns="0" bIns="0">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27000" lvl="1" indent="-125413" defTabSz="895350">
              <a:spcBef>
                <a:spcPct val="20000"/>
              </a:spcBef>
              <a:buClr>
                <a:schemeClr val="tx2"/>
              </a:buClr>
              <a:buSzPct val="125000"/>
              <a:buFont typeface="Arial" charset="0"/>
              <a:buChar char="▪"/>
              <a:defRPr/>
            </a:pPr>
            <a:r>
              <a:rPr lang="fr-FR" sz="900" dirty="0" smtClean="0">
                <a:solidFill>
                  <a:srgbClr val="000000"/>
                </a:solidFill>
                <a:latin typeface="+mn-lt"/>
                <a:cs typeface="Arial"/>
              </a:rPr>
              <a:t>Coût des activités non cliniques des établissements</a:t>
            </a:r>
            <a:endParaRPr lang="fr-FR" sz="900" dirty="0">
              <a:solidFill>
                <a:srgbClr val="000000"/>
              </a:solidFill>
              <a:latin typeface="+mn-lt"/>
              <a:cs typeface="Arial"/>
            </a:endParaRPr>
          </a:p>
        </p:txBody>
      </p:sp>
      <p:sp>
        <p:nvSpPr>
          <p:cNvPr id="135" name="Rectangle 27"/>
          <p:cNvSpPr>
            <a:spLocks noChangeArrowheads="1"/>
          </p:cNvSpPr>
          <p:nvPr/>
        </p:nvSpPr>
        <p:spPr bwMode="gray">
          <a:xfrm>
            <a:off x="4136250" y="5704888"/>
            <a:ext cx="417512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27000" indent="-12541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20000"/>
              </a:spcBef>
              <a:buClr>
                <a:schemeClr val="tx2"/>
              </a:buClr>
              <a:buSzPct val="125000"/>
              <a:buFont typeface="Arial" charset="0"/>
              <a:buChar char="▪"/>
            </a:pPr>
            <a:r>
              <a:rPr lang="fr-FR" altLang="fr-FR" sz="900" dirty="0">
                <a:solidFill>
                  <a:srgbClr val="000000"/>
                </a:solidFill>
              </a:rPr>
              <a:t>Suivi du reste à charge des assurés après intervention de l’Assurance Maladie Obligatoire; des dépassements d’honoraires pratiqués par les professionnels de santé libéraux; des transferts de l’hôpital vers la ville (transports, médicaments…); de l’activité de radiothérapie en cabinet médical…</a:t>
            </a:r>
          </a:p>
        </p:txBody>
      </p:sp>
      <p:sp>
        <p:nvSpPr>
          <p:cNvPr id="137" name="Rectangle 6"/>
          <p:cNvSpPr txBox="1">
            <a:spLocks/>
          </p:cNvSpPr>
          <p:nvPr/>
        </p:nvSpPr>
        <p:spPr bwMode="gray">
          <a:xfrm>
            <a:off x="8703178" y="1300103"/>
            <a:ext cx="144463" cy="144463"/>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38" name="Rectangle 6"/>
          <p:cNvSpPr txBox="1">
            <a:spLocks/>
          </p:cNvSpPr>
          <p:nvPr/>
        </p:nvSpPr>
        <p:spPr bwMode="gray">
          <a:xfrm>
            <a:off x="8703178" y="1555929"/>
            <a:ext cx="144463" cy="144463"/>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43" name="Rectangle 6"/>
          <p:cNvSpPr txBox="1">
            <a:spLocks/>
          </p:cNvSpPr>
          <p:nvPr/>
        </p:nvSpPr>
        <p:spPr bwMode="gray">
          <a:xfrm>
            <a:off x="8703178" y="1798288"/>
            <a:ext cx="144463" cy="144463"/>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44" name="Rectangle 6"/>
          <p:cNvSpPr txBox="1">
            <a:spLocks/>
          </p:cNvSpPr>
          <p:nvPr/>
        </p:nvSpPr>
        <p:spPr bwMode="gray">
          <a:xfrm>
            <a:off x="8703178" y="2106681"/>
            <a:ext cx="144463" cy="144463"/>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52" name="Rectangle 6"/>
          <p:cNvSpPr txBox="1">
            <a:spLocks/>
          </p:cNvSpPr>
          <p:nvPr/>
        </p:nvSpPr>
        <p:spPr bwMode="gray">
          <a:xfrm>
            <a:off x="8703178" y="2515576"/>
            <a:ext cx="144463" cy="144463"/>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53" name="Rectangle 6"/>
          <p:cNvSpPr txBox="1">
            <a:spLocks/>
          </p:cNvSpPr>
          <p:nvPr/>
        </p:nvSpPr>
        <p:spPr bwMode="gray">
          <a:xfrm>
            <a:off x="8703178" y="2922137"/>
            <a:ext cx="144463"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154" name="Rectangle 6"/>
          <p:cNvSpPr txBox="1">
            <a:spLocks/>
          </p:cNvSpPr>
          <p:nvPr/>
        </p:nvSpPr>
        <p:spPr bwMode="gray">
          <a:xfrm>
            <a:off x="8703178" y="3254129"/>
            <a:ext cx="144463"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155" name="Rectangle 6"/>
          <p:cNvSpPr txBox="1">
            <a:spLocks/>
          </p:cNvSpPr>
          <p:nvPr/>
        </p:nvSpPr>
        <p:spPr bwMode="gray">
          <a:xfrm>
            <a:off x="8703178" y="4225741"/>
            <a:ext cx="144463" cy="144463"/>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56" name="Rectangle 6"/>
          <p:cNvSpPr txBox="1">
            <a:spLocks/>
          </p:cNvSpPr>
          <p:nvPr/>
        </p:nvSpPr>
        <p:spPr bwMode="gray">
          <a:xfrm>
            <a:off x="8703178" y="4787379"/>
            <a:ext cx="144463"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157" name="Rectangle 6"/>
          <p:cNvSpPr txBox="1">
            <a:spLocks/>
          </p:cNvSpPr>
          <p:nvPr/>
        </p:nvSpPr>
        <p:spPr bwMode="gray">
          <a:xfrm>
            <a:off x="8703178" y="5006496"/>
            <a:ext cx="144463" cy="144462"/>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58" name="Rectangle 6"/>
          <p:cNvSpPr txBox="1">
            <a:spLocks/>
          </p:cNvSpPr>
          <p:nvPr/>
        </p:nvSpPr>
        <p:spPr bwMode="gray">
          <a:xfrm>
            <a:off x="8703178" y="5228201"/>
            <a:ext cx="144463" cy="144463"/>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59" name="Rectangle 6"/>
          <p:cNvSpPr txBox="1">
            <a:spLocks/>
          </p:cNvSpPr>
          <p:nvPr/>
        </p:nvSpPr>
        <p:spPr bwMode="gray">
          <a:xfrm>
            <a:off x="8703178" y="5444730"/>
            <a:ext cx="144463" cy="144463"/>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defRPr>
            </a:lvl1pPr>
          </a:lstStyle>
          <a:p>
            <a:pPr>
              <a:defRPr/>
            </a:pPr>
            <a:endParaRPr lang="fr-FR" dirty="0">
              <a:cs typeface="+mn-cs"/>
            </a:endParaRPr>
          </a:p>
        </p:txBody>
      </p:sp>
      <p:sp>
        <p:nvSpPr>
          <p:cNvPr id="160" name="Rectangle 6"/>
          <p:cNvSpPr txBox="1">
            <a:spLocks/>
          </p:cNvSpPr>
          <p:nvPr/>
        </p:nvSpPr>
        <p:spPr bwMode="gray">
          <a:xfrm>
            <a:off x="8703178" y="5831208"/>
            <a:ext cx="144463" cy="144463"/>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1000" b="1">
                <a:solidFill>
                  <a:schemeClr val="bg1"/>
                </a:solidFill>
                <a:latin typeface="+mj-lt"/>
              </a:defRPr>
            </a:lvl1pPr>
          </a:lstStyle>
          <a:p>
            <a:pPr>
              <a:defRPr/>
            </a:pPr>
            <a:endParaRPr lang="fr-FR" sz="900" dirty="0">
              <a:cs typeface="+mn-cs"/>
            </a:endParaRPr>
          </a:p>
        </p:txBody>
      </p:sp>
      <p:sp>
        <p:nvSpPr>
          <p:cNvPr id="163" name="Legend1"/>
          <p:cNvSpPr>
            <a:spLocks noChangeArrowheads="1"/>
          </p:cNvSpPr>
          <p:nvPr/>
        </p:nvSpPr>
        <p:spPr bwMode="auto">
          <a:xfrm>
            <a:off x="5294974" y="269081"/>
            <a:ext cx="3116262" cy="139700"/>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Jeu de données t</a:t>
            </a:r>
            <a:r>
              <a:rPr lang="fr-FR" sz="900" dirty="0" err="1">
                <a:latin typeface="+mn-lt"/>
                <a:cs typeface="+mn-cs"/>
              </a:rPr>
              <a:t>éléchargeable</a:t>
            </a:r>
            <a:r>
              <a:rPr lang="fr-FR" sz="900" dirty="0">
                <a:latin typeface="+mn-lt"/>
                <a:cs typeface="+mn-cs"/>
              </a:rPr>
              <a:t>, exploitable et ouvert à tous</a:t>
            </a:r>
            <a:r>
              <a:rPr lang="fr-FR" sz="900" baseline="30000" dirty="0">
                <a:latin typeface="+mn-lt"/>
                <a:cs typeface="+mn-cs"/>
              </a:rPr>
              <a:t>1</a:t>
            </a:r>
            <a:r>
              <a:rPr lang="fr-FR" sz="900" dirty="0">
                <a:latin typeface="+mn-lt"/>
                <a:cs typeface="+mn-cs"/>
              </a:rPr>
              <a:t> </a:t>
            </a:r>
          </a:p>
        </p:txBody>
      </p:sp>
      <p:sp>
        <p:nvSpPr>
          <p:cNvPr id="164" name="LegendRectangle1"/>
          <p:cNvSpPr>
            <a:spLocks noChangeArrowheads="1"/>
          </p:cNvSpPr>
          <p:nvPr/>
        </p:nvSpPr>
        <p:spPr bwMode="auto">
          <a:xfrm>
            <a:off x="5052086" y="277019"/>
            <a:ext cx="157163" cy="123825"/>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66" name="Legend2"/>
          <p:cNvSpPr>
            <a:spLocks noChangeArrowheads="1"/>
          </p:cNvSpPr>
          <p:nvPr/>
        </p:nvSpPr>
        <p:spPr bwMode="auto">
          <a:xfrm>
            <a:off x="5294974" y="432594"/>
            <a:ext cx="3468687"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consultable mais non téléchargeable ou exploitable</a:t>
            </a:r>
          </a:p>
        </p:txBody>
      </p:sp>
      <p:sp>
        <p:nvSpPr>
          <p:cNvPr id="167" name="LegendRectangle2"/>
          <p:cNvSpPr>
            <a:spLocks noChangeArrowheads="1"/>
          </p:cNvSpPr>
          <p:nvPr/>
        </p:nvSpPr>
        <p:spPr bwMode="auto">
          <a:xfrm>
            <a:off x="5052086" y="440531"/>
            <a:ext cx="157163" cy="123825"/>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68" name="Legend3"/>
          <p:cNvSpPr>
            <a:spLocks noChangeArrowheads="1"/>
          </p:cNvSpPr>
          <p:nvPr/>
        </p:nvSpPr>
        <p:spPr bwMode="auto">
          <a:xfrm>
            <a:off x="5294448" y="596106"/>
            <a:ext cx="2827863"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téléchargeable mais en accès restreint</a:t>
            </a:r>
          </a:p>
        </p:txBody>
      </p:sp>
      <p:sp>
        <p:nvSpPr>
          <p:cNvPr id="169" name="LegendRectangle3"/>
          <p:cNvSpPr>
            <a:spLocks noChangeArrowheads="1"/>
          </p:cNvSpPr>
          <p:nvPr/>
        </p:nvSpPr>
        <p:spPr bwMode="auto">
          <a:xfrm>
            <a:off x="5052086" y="604044"/>
            <a:ext cx="157163" cy="122237"/>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70" name="Legend3"/>
          <p:cNvSpPr>
            <a:spLocks noChangeArrowheads="1"/>
          </p:cNvSpPr>
          <p:nvPr/>
        </p:nvSpPr>
        <p:spPr bwMode="auto">
          <a:xfrm>
            <a:off x="5294974" y="765969"/>
            <a:ext cx="3667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non ouvert, disponible qu’au producteur et gestionnaire</a:t>
            </a:r>
          </a:p>
        </p:txBody>
      </p:sp>
      <p:sp>
        <p:nvSpPr>
          <p:cNvPr id="171" name="LegendRectangle3"/>
          <p:cNvSpPr>
            <a:spLocks noChangeArrowheads="1"/>
          </p:cNvSpPr>
          <p:nvPr/>
        </p:nvSpPr>
        <p:spPr bwMode="auto">
          <a:xfrm>
            <a:off x="5052086" y="773906"/>
            <a:ext cx="157163" cy="12382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pic>
        <p:nvPicPr>
          <p:cNvPr id="172" name="Picture 2" descr="Check Mark Clip Ar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052086" y="56356"/>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3" name="Legend1"/>
          <p:cNvSpPr>
            <a:spLocks noChangeArrowheads="1"/>
          </p:cNvSpPr>
          <p:nvPr/>
        </p:nvSpPr>
        <p:spPr bwMode="auto">
          <a:xfrm>
            <a:off x="5298149" y="86519"/>
            <a:ext cx="687387" cy="138112"/>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En open data</a:t>
            </a:r>
          </a:p>
        </p:txBody>
      </p:sp>
      <p:sp>
        <p:nvSpPr>
          <p:cNvPr id="174" name="Title 1"/>
          <p:cNvSpPr>
            <a:spLocks noGrp="1"/>
          </p:cNvSpPr>
          <p:nvPr>
            <p:ph type="title" idx="4294967295"/>
          </p:nvPr>
        </p:nvSpPr>
        <p:spPr>
          <a:xfrm>
            <a:off x="106760" y="400844"/>
            <a:ext cx="4150922" cy="584200"/>
          </a:xfrm>
        </p:spPr>
        <p:txBody>
          <a:bodyPr/>
          <a:lstStyle/>
          <a:p>
            <a:pPr>
              <a:spcBef>
                <a:spcPct val="50000"/>
              </a:spcBef>
            </a:pPr>
            <a:r>
              <a:rPr lang="fr-FR" altLang="fr-FR" dirty="0" smtClean="0"/>
              <a:t>Descriptions des principaux jeux de</a:t>
            </a:r>
            <a:br>
              <a:rPr lang="fr-FR" altLang="fr-FR" dirty="0" smtClean="0"/>
            </a:br>
            <a:r>
              <a:rPr lang="fr-FR" altLang="fr-FR" dirty="0" smtClean="0"/>
              <a:t>données hospitalières (1/2)</a:t>
            </a:r>
          </a:p>
        </p:txBody>
      </p:sp>
      <p:sp>
        <p:nvSpPr>
          <p:cNvPr id="176" name="AutoShape 250"/>
          <p:cNvSpPr>
            <a:spLocks noChangeArrowheads="1"/>
          </p:cNvSpPr>
          <p:nvPr/>
        </p:nvSpPr>
        <p:spPr bwMode="auto">
          <a:xfrm>
            <a:off x="4327465" y="400844"/>
            <a:ext cx="972000" cy="141287"/>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Statut </a:t>
            </a:r>
            <a:r>
              <a:rPr lang="fr-FR" altLang="fr-FR" sz="900" b="1" dirty="0" smtClean="0">
                <a:solidFill>
                  <a:schemeClr val="tx2"/>
                </a:solidFill>
              </a:rPr>
              <a:t>d’ouverture actuel </a:t>
            </a:r>
            <a:r>
              <a:rPr lang="fr-FR" altLang="fr-FR" sz="900" b="1" dirty="0">
                <a:solidFill>
                  <a:schemeClr val="tx2"/>
                </a:solidFill>
              </a:rPr>
              <a:t>:</a:t>
            </a:r>
          </a:p>
        </p:txBody>
      </p:sp>
      <p:sp>
        <p:nvSpPr>
          <p:cNvPr id="177" name="Rectangle 176"/>
          <p:cNvSpPr/>
          <p:nvPr/>
        </p:nvSpPr>
        <p:spPr>
          <a:xfrm>
            <a:off x="7505435" y="31899"/>
            <a:ext cx="1371600" cy="180000"/>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lumMod val="50000"/>
                    <a:lumOff val="50000"/>
                  </a:schemeClr>
                </a:solidFill>
              </a:rPr>
              <a:t>Non exhaustif</a:t>
            </a:r>
          </a:p>
        </p:txBody>
      </p:sp>
      <p:sp>
        <p:nvSpPr>
          <p:cNvPr id="105" name="Rectangle 9"/>
          <p:cNvSpPr txBox="1">
            <a:spLocks/>
          </p:cNvSpPr>
          <p:nvPr/>
        </p:nvSpPr>
        <p:spPr bwMode="auto">
          <a:xfrm>
            <a:off x="111516" y="97836"/>
            <a:ext cx="40680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opérationnelles des hôpitaux</a:t>
            </a:r>
            <a:endParaRPr lang="fr-FR" altLang="fr-FR" sz="1200" b="1" dirty="0">
              <a:solidFill>
                <a:schemeClr val="bg1">
                  <a:lumMod val="50000"/>
                </a:schemeClr>
              </a:solidFill>
              <a:latin typeface="+mn-lt"/>
              <a:cs typeface="Arial"/>
            </a:endParaRPr>
          </a:p>
        </p:txBody>
      </p:sp>
    </p:spTree>
    <p:extLst>
      <p:ext uri="{BB962C8B-B14F-4D97-AF65-F5344CB8AC3E}">
        <p14:creationId xmlns:p14="http://schemas.microsoft.com/office/powerpoint/2010/main" val="3913011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8002" name="Object 2" hidden="1"/>
          <p:cNvGraphicFramePr>
            <a:graphicFrameLocks noChangeAspect="1"/>
          </p:cNvGraphicFramePr>
          <p:nvPr>
            <p:custDataLst>
              <p:tags r:id="rId2"/>
            </p:custDataLst>
            <p:extLst>
              <p:ext uri="{D42A27DB-BD31-4B8C-83A1-F6EECF244321}">
                <p14:modId xmlns:p14="http://schemas.microsoft.com/office/powerpoint/2010/main" val="3826354584"/>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056" name="think-cell Slide" r:id="rId5" imgW="360" imgH="360" progId="">
                  <p:embed/>
                </p:oleObj>
              </mc:Choice>
              <mc:Fallback>
                <p:oleObj name="think-cell Slide" r:id="rId5" imgW="360" imgH="360" progId="">
                  <p:embed/>
                  <p:pic>
                    <p:nvPicPr>
                      <p:cNvPr id="0"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5"/>
          <p:cNvSpPr>
            <a:spLocks/>
          </p:cNvSpPr>
          <p:nvPr/>
        </p:nvSpPr>
        <p:spPr>
          <a:xfrm>
            <a:off x="536277" y="1069975"/>
            <a:ext cx="8364041" cy="4905523"/>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err="1"/>
          </a:p>
        </p:txBody>
      </p:sp>
      <p:cxnSp>
        <p:nvCxnSpPr>
          <p:cNvPr id="34" name="Straight Connector 3"/>
          <p:cNvCxnSpPr>
            <a:cxnSpLocks/>
          </p:cNvCxnSpPr>
          <p:nvPr/>
        </p:nvCxnSpPr>
        <p:spPr bwMode="auto">
          <a:xfrm>
            <a:off x="1053751" y="1683661"/>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8004" name="Title 1"/>
          <p:cNvSpPr>
            <a:spLocks noGrp="1"/>
          </p:cNvSpPr>
          <p:nvPr>
            <p:ph type="title" idx="4294967295"/>
          </p:nvPr>
        </p:nvSpPr>
        <p:spPr>
          <a:xfrm>
            <a:off x="219075" y="363764"/>
            <a:ext cx="8526463" cy="584775"/>
          </a:xfrm>
        </p:spPr>
        <p:txBody>
          <a:bodyPr/>
          <a:lstStyle/>
          <a:p>
            <a:r>
              <a:rPr lang="fr-FR" altLang="fr-FR" dirty="0" smtClean="0"/>
              <a:t>Synthèse : recommandations à la Commission sur les données à ouvrir (1/2)</a:t>
            </a:r>
          </a:p>
        </p:txBody>
      </p:sp>
      <p:cxnSp>
        <p:nvCxnSpPr>
          <p:cNvPr id="128005" name="AutoShape 249"/>
          <p:cNvCxnSpPr>
            <a:cxnSpLocks noChangeShapeType="1"/>
            <a:stCxn id="128006" idx="4"/>
            <a:endCxn id="128006" idx="6"/>
          </p:cNvCxnSpPr>
          <p:nvPr/>
        </p:nvCxnSpPr>
        <p:spPr bwMode="auto">
          <a:xfrm>
            <a:off x="1053751" y="1314450"/>
            <a:ext cx="3018519"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1" name="Rectangle 11"/>
          <p:cNvSpPr txBox="1"/>
          <p:nvPr/>
        </p:nvSpPr>
        <p:spPr>
          <a:xfrm>
            <a:off x="110263" y="1405566"/>
            <a:ext cx="852029" cy="4456963"/>
          </a:xfrm>
          <a:prstGeom prst="rect">
            <a:avLst/>
          </a:prstGeom>
          <a:solidFill>
            <a:srgbClr val="92D050"/>
          </a:solidFill>
          <a:ln w="9525">
            <a:noFill/>
            <a:miter lim="800000"/>
            <a:headEnd/>
            <a:tailEnd/>
          </a:ln>
          <a:effectLst>
            <a:outerShdw blurRad="50800" dist="38100" dir="2700000" algn="tl" rotWithShape="0">
              <a:prstClr val="black">
                <a:alpha val="40000"/>
              </a:prstClr>
            </a:outerShdw>
          </a:effectLst>
        </p:spPr>
        <p:txBody>
          <a:bodyPr lIns="54000" tIns="54000" rIns="36000" bIns="54000"/>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b="1">
                <a:solidFill>
                  <a:schemeClr val="bg1"/>
                </a:solidFill>
              </a:rPr>
              <a:t>Données à ouvrir rapidement</a:t>
            </a:r>
          </a:p>
        </p:txBody>
      </p:sp>
      <p:grpSp>
        <p:nvGrpSpPr>
          <p:cNvPr id="15" name="Group 14"/>
          <p:cNvGrpSpPr/>
          <p:nvPr/>
        </p:nvGrpSpPr>
        <p:grpSpPr bwMode="auto">
          <a:xfrm>
            <a:off x="194641" y="2797392"/>
            <a:ext cx="683272" cy="683272"/>
            <a:chOff x="383528" y="2332785"/>
            <a:chExt cx="683272" cy="683272"/>
          </a:xfrm>
          <a:effectLst>
            <a:outerShdw blurRad="88900" dist="50800" dir="2700000" algn="tl" rotWithShape="0">
              <a:prstClr val="black">
                <a:alpha val="40000"/>
              </a:prstClr>
            </a:outerShdw>
          </a:effectLst>
        </p:grpSpPr>
        <p:grpSp>
          <p:nvGrpSpPr>
            <p:cNvPr id="9" name="Group 8"/>
            <p:cNvGrpSpPr>
              <a:grpSpLocks/>
            </p:cNvGrpSpPr>
            <p:nvPr/>
          </p:nvGrpSpPr>
          <p:grpSpPr bwMode="auto">
            <a:xfrm>
              <a:off x="464949" y="2414206"/>
              <a:ext cx="520430" cy="520430"/>
              <a:chOff x="464949" y="2414206"/>
              <a:chExt cx="520430" cy="520430"/>
            </a:xfrm>
          </p:grpSpPr>
          <p:sp>
            <p:nvSpPr>
              <p:cNvPr id="3" name="Oval 2"/>
              <p:cNvSpPr>
                <a:spLocks/>
              </p:cNvSpPr>
              <p:nvPr/>
            </p:nvSpPr>
            <p:spPr bwMode="auto">
              <a:xfrm>
                <a:off x="464949" y="2414206"/>
                <a:ext cx="520430" cy="520430"/>
              </a:xfrm>
              <a:prstGeom prst="ellipse">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err="1">
                  <a:solidFill>
                    <a:schemeClr val="tx1"/>
                  </a:solidFill>
                </a:endParaRPr>
              </a:p>
            </p:txBody>
          </p:sp>
          <p:sp>
            <p:nvSpPr>
              <p:cNvPr id="7" name="Pie 6"/>
              <p:cNvSpPr>
                <a:spLocks/>
              </p:cNvSpPr>
              <p:nvPr/>
            </p:nvSpPr>
            <p:spPr bwMode="auto">
              <a:xfrm>
                <a:off x="464949" y="2414206"/>
                <a:ext cx="520430" cy="520430"/>
              </a:xfrm>
              <a:prstGeom prst="pie">
                <a:avLst>
                  <a:gd name="adj1" fmla="val 20572458"/>
                  <a:gd name="adj2" fmla="val 16200000"/>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err="1">
                  <a:solidFill>
                    <a:schemeClr val="tx1"/>
                  </a:solidFill>
                </a:endParaRPr>
              </a:p>
            </p:txBody>
          </p:sp>
        </p:grpSp>
        <p:sp>
          <p:nvSpPr>
            <p:cNvPr id="10" name="Arc 9"/>
            <p:cNvSpPr>
              <a:spLocks/>
            </p:cNvSpPr>
            <p:nvPr/>
          </p:nvSpPr>
          <p:spPr bwMode="auto">
            <a:xfrm>
              <a:off x="383528" y="2332785"/>
              <a:ext cx="683272" cy="683272"/>
            </a:xfrm>
            <a:prstGeom prst="arc">
              <a:avLst>
                <a:gd name="adj1" fmla="val 16311571"/>
                <a:gd name="adj2" fmla="val 20472575"/>
              </a:avLst>
            </a:prstGeom>
            <a:ln w="19050">
              <a:solidFill>
                <a:schemeClr val="accent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sz="900"/>
            </a:p>
          </p:txBody>
        </p:sp>
      </p:grpSp>
      <p:sp>
        <p:nvSpPr>
          <p:cNvPr id="128006" name="AutoShape 250"/>
          <p:cNvSpPr>
            <a:spLocks noChangeArrowheads="1"/>
          </p:cNvSpPr>
          <p:nvPr/>
        </p:nvSpPr>
        <p:spPr bwMode="auto">
          <a:xfrm>
            <a:off x="1053751" y="1157484"/>
            <a:ext cx="3018519" cy="15696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Jeux / bases de données</a:t>
            </a:r>
          </a:p>
        </p:txBody>
      </p:sp>
      <p:cxnSp>
        <p:nvCxnSpPr>
          <p:cNvPr id="128007" name="AutoShape 249"/>
          <p:cNvCxnSpPr>
            <a:cxnSpLocks noChangeShapeType="1"/>
          </p:cNvCxnSpPr>
          <p:nvPr/>
        </p:nvCxnSpPr>
        <p:spPr bwMode="auto">
          <a:xfrm>
            <a:off x="4300828" y="1335716"/>
            <a:ext cx="4566685"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28008" name="AutoShape 250"/>
          <p:cNvSpPr>
            <a:spLocks noChangeArrowheads="1"/>
          </p:cNvSpPr>
          <p:nvPr/>
        </p:nvSpPr>
        <p:spPr bwMode="auto">
          <a:xfrm>
            <a:off x="4300828" y="1157484"/>
            <a:ext cx="4566685" cy="15696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a:solidFill>
                  <a:schemeClr val="tx2"/>
                </a:solidFill>
              </a:rPr>
              <a:t>Principales actions à mener</a:t>
            </a:r>
          </a:p>
        </p:txBody>
      </p:sp>
      <p:grpSp>
        <p:nvGrpSpPr>
          <p:cNvPr id="58" name="Group 57"/>
          <p:cNvGrpSpPr/>
          <p:nvPr/>
        </p:nvGrpSpPr>
        <p:grpSpPr bwMode="auto">
          <a:xfrm>
            <a:off x="1053751" y="1501102"/>
            <a:ext cx="7813762" cy="138499"/>
            <a:chOff x="1053751" y="1405566"/>
            <a:chExt cx="7813762" cy="138499"/>
          </a:xfrm>
        </p:grpSpPr>
        <p:sp>
          <p:nvSpPr>
            <p:cNvPr id="20" name="Rectangle 9"/>
            <p:cNvSpPr txBox="1">
              <a:spLocks/>
            </p:cNvSpPr>
            <p:nvPr/>
          </p:nvSpPr>
          <p:spPr bwMode="auto">
            <a:xfrm>
              <a:off x="4300828" y="140556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Mettre à plat les données et constituer les dictionnaires de variables associées</a:t>
              </a:r>
              <a:endParaRPr lang="fr-FR" altLang="fr-FR" sz="900" dirty="0" smtClean="0">
                <a:solidFill>
                  <a:srgbClr val="000000"/>
                </a:solidFill>
                <a:latin typeface="+mn-lt"/>
                <a:cs typeface="Arial"/>
              </a:endParaRPr>
            </a:p>
          </p:txBody>
        </p:sp>
        <p:sp>
          <p:nvSpPr>
            <p:cNvPr id="37" name="Rectangle 9"/>
            <p:cNvSpPr txBox="1">
              <a:spLocks/>
            </p:cNvSpPr>
            <p:nvPr/>
          </p:nvSpPr>
          <p:spPr bwMode="auto">
            <a:xfrm>
              <a:off x="1053751" y="140556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Cartographie de l’offre de soin (</a:t>
              </a:r>
              <a:r>
                <a:rPr lang="fr-FR" altLang="fr-FR" sz="900" dirty="0" err="1">
                  <a:solidFill>
                    <a:srgbClr val="000000"/>
                  </a:solidFill>
                  <a:latin typeface="+mn-lt"/>
                  <a:cs typeface="Arial"/>
                </a:rPr>
                <a:t>ATIH</a:t>
              </a:r>
              <a:r>
                <a:rPr lang="fr-FR" altLang="fr-FR" sz="900" dirty="0">
                  <a:solidFill>
                    <a:srgbClr val="000000"/>
                  </a:solidFill>
                  <a:latin typeface="+mn-lt"/>
                  <a:cs typeface="Arial"/>
                </a:rPr>
                <a:t>)</a:t>
              </a:r>
            </a:p>
          </p:txBody>
        </p:sp>
      </p:grpSp>
      <p:grpSp>
        <p:nvGrpSpPr>
          <p:cNvPr id="57" name="Group 56"/>
          <p:cNvGrpSpPr/>
          <p:nvPr/>
        </p:nvGrpSpPr>
        <p:grpSpPr bwMode="auto">
          <a:xfrm>
            <a:off x="1053751" y="1772652"/>
            <a:ext cx="7813762" cy="138499"/>
            <a:chOff x="1053751" y="1641821"/>
            <a:chExt cx="7813762" cy="138499"/>
          </a:xfrm>
        </p:grpSpPr>
        <p:sp>
          <p:nvSpPr>
            <p:cNvPr id="21" name="Rectangle 9"/>
            <p:cNvSpPr txBox="1">
              <a:spLocks/>
            </p:cNvSpPr>
            <p:nvPr/>
          </p:nvSpPr>
          <p:spPr bwMode="auto">
            <a:xfrm>
              <a:off x="4300828" y="1641821"/>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Changer les conditions d’utilisation sur le site de l’</a:t>
              </a:r>
              <a:r>
                <a:rPr lang="fr-FR" sz="900" dirty="0" err="1">
                  <a:solidFill>
                    <a:srgbClr val="000000"/>
                  </a:solidFill>
                  <a:latin typeface="+mn-lt"/>
                  <a:cs typeface="Arial"/>
                </a:rPr>
                <a:t>ATIH</a:t>
              </a:r>
              <a:r>
                <a:rPr lang="fr-FR" sz="900" dirty="0">
                  <a:solidFill>
                    <a:srgbClr val="000000"/>
                  </a:solidFill>
                  <a:latin typeface="+mn-lt"/>
                  <a:cs typeface="Arial"/>
                </a:rPr>
                <a:t> et mettre en forme</a:t>
              </a:r>
              <a:endParaRPr lang="fr-FR" altLang="fr-FR" sz="900" dirty="0" smtClean="0">
                <a:solidFill>
                  <a:srgbClr val="000000"/>
                </a:solidFill>
                <a:latin typeface="+mn-lt"/>
                <a:cs typeface="Arial"/>
              </a:endParaRPr>
            </a:p>
          </p:txBody>
        </p:sp>
        <p:sp>
          <p:nvSpPr>
            <p:cNvPr id="38" name="Rectangle 9"/>
            <p:cNvSpPr txBox="1">
              <a:spLocks/>
            </p:cNvSpPr>
            <p:nvPr/>
          </p:nvSpPr>
          <p:spPr bwMode="auto">
            <a:xfrm>
              <a:off x="1053751" y="1641821"/>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Statistiques du SNATIH (ATIH)</a:t>
              </a:r>
              <a:endParaRPr lang="fr-FR" altLang="fr-FR" sz="900" dirty="0">
                <a:solidFill>
                  <a:srgbClr val="000000"/>
                </a:solidFill>
                <a:latin typeface="+mn-lt"/>
                <a:cs typeface="Arial"/>
              </a:endParaRPr>
            </a:p>
          </p:txBody>
        </p:sp>
      </p:grpSp>
      <p:grpSp>
        <p:nvGrpSpPr>
          <p:cNvPr id="56" name="Group 55"/>
          <p:cNvGrpSpPr/>
          <p:nvPr/>
        </p:nvGrpSpPr>
        <p:grpSpPr bwMode="auto">
          <a:xfrm>
            <a:off x="1053751" y="2044202"/>
            <a:ext cx="7813762" cy="276999"/>
            <a:chOff x="1053751" y="1679886"/>
            <a:chExt cx="7813762" cy="276999"/>
          </a:xfrm>
        </p:grpSpPr>
        <p:sp>
          <p:nvSpPr>
            <p:cNvPr id="22" name="Rectangle 9"/>
            <p:cNvSpPr txBox="1">
              <a:spLocks/>
            </p:cNvSpPr>
            <p:nvPr/>
          </p:nvSpPr>
          <p:spPr bwMode="auto">
            <a:xfrm>
              <a:off x="4300828" y="167988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Publier les données d’activité et de recettes avec les explication associées</a:t>
              </a:r>
              <a:endParaRPr lang="fr-FR" altLang="fr-FR" sz="900" dirty="0" smtClean="0">
                <a:solidFill>
                  <a:srgbClr val="000000"/>
                </a:solidFill>
                <a:latin typeface="+mn-lt"/>
                <a:cs typeface="Arial"/>
              </a:endParaRPr>
            </a:p>
          </p:txBody>
        </p:sp>
        <p:sp>
          <p:nvSpPr>
            <p:cNvPr id="39" name="Rectangle 9"/>
            <p:cNvSpPr txBox="1">
              <a:spLocks/>
            </p:cNvSpPr>
            <p:nvPr/>
          </p:nvSpPr>
          <p:spPr bwMode="auto">
            <a:xfrm>
              <a:off x="1053751" y="1679886"/>
              <a:ext cx="30185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Données de synthèse des </a:t>
              </a:r>
              <a:r>
                <a:rPr lang="fr-FR" altLang="fr-FR" sz="900" dirty="0" smtClean="0">
                  <a:solidFill>
                    <a:srgbClr val="000000"/>
                  </a:solidFill>
                  <a:latin typeface="+mn-lt"/>
                  <a:cs typeface="Arial"/>
                </a:rPr>
                <a:t>établissements </a:t>
              </a:r>
              <a:r>
                <a:rPr lang="fr-FR" altLang="fr-FR" sz="900" dirty="0">
                  <a:solidFill>
                    <a:srgbClr val="000000"/>
                  </a:solidFill>
                  <a:latin typeface="+mn-lt"/>
                  <a:cs typeface="Arial"/>
                </a:rPr>
                <a:t>: données d’activité et </a:t>
              </a:r>
              <a:r>
                <a:rPr lang="fr-FR" altLang="fr-FR" sz="900" dirty="0" smtClean="0">
                  <a:solidFill>
                    <a:srgbClr val="000000"/>
                  </a:solidFill>
                  <a:latin typeface="+mn-lt"/>
                  <a:cs typeface="Arial"/>
                </a:rPr>
                <a:t>recettes (</a:t>
              </a:r>
              <a:r>
                <a:rPr lang="fr-FR" altLang="fr-FR" sz="900" dirty="0" err="1" smtClean="0">
                  <a:solidFill>
                    <a:srgbClr val="000000"/>
                  </a:solidFill>
                  <a:latin typeface="+mn-lt"/>
                  <a:cs typeface="Arial"/>
                </a:rPr>
                <a:t>ATIH</a:t>
              </a:r>
              <a:r>
                <a:rPr lang="fr-FR" altLang="fr-FR" sz="900" dirty="0" smtClean="0">
                  <a:solidFill>
                    <a:srgbClr val="000000"/>
                  </a:solidFill>
                  <a:latin typeface="+mn-lt"/>
                  <a:cs typeface="Arial"/>
                </a:rPr>
                <a:t>)</a:t>
              </a:r>
              <a:endParaRPr lang="fr-FR" altLang="fr-FR" sz="900" dirty="0">
                <a:solidFill>
                  <a:srgbClr val="000000"/>
                </a:solidFill>
                <a:latin typeface="+mn-lt"/>
                <a:cs typeface="Arial"/>
              </a:endParaRPr>
            </a:p>
          </p:txBody>
        </p:sp>
      </p:grpSp>
      <p:grpSp>
        <p:nvGrpSpPr>
          <p:cNvPr id="55" name="Group 54"/>
          <p:cNvGrpSpPr/>
          <p:nvPr/>
        </p:nvGrpSpPr>
        <p:grpSpPr bwMode="auto">
          <a:xfrm>
            <a:off x="1053751" y="2454252"/>
            <a:ext cx="7813762" cy="138499"/>
            <a:chOff x="1053751" y="1954206"/>
            <a:chExt cx="7813762" cy="138499"/>
          </a:xfrm>
        </p:grpSpPr>
        <p:sp>
          <p:nvSpPr>
            <p:cNvPr id="23" name="Rectangle 9"/>
            <p:cNvSpPr txBox="1">
              <a:spLocks/>
            </p:cNvSpPr>
            <p:nvPr/>
          </p:nvSpPr>
          <p:spPr bwMode="auto">
            <a:xfrm>
              <a:off x="4300828" y="195420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Publier avec les dictionnaires de données associées et la granularité adaptée</a:t>
              </a:r>
              <a:endParaRPr lang="fr-FR" altLang="fr-FR" sz="900" dirty="0" smtClean="0">
                <a:solidFill>
                  <a:srgbClr val="000000"/>
                </a:solidFill>
                <a:latin typeface="+mn-lt"/>
                <a:cs typeface="Arial"/>
              </a:endParaRPr>
            </a:p>
          </p:txBody>
        </p:sp>
        <p:sp>
          <p:nvSpPr>
            <p:cNvPr id="40" name="Rectangle 9"/>
            <p:cNvSpPr txBox="1">
              <a:spLocks/>
            </p:cNvSpPr>
            <p:nvPr/>
          </p:nvSpPr>
          <p:spPr bwMode="auto">
            <a:xfrm>
              <a:off x="1053751" y="195420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Analyse de l’offre de soins (ATIH)</a:t>
              </a:r>
              <a:endParaRPr lang="fr-FR" altLang="fr-FR" sz="900" dirty="0">
                <a:solidFill>
                  <a:srgbClr val="000000"/>
                </a:solidFill>
                <a:latin typeface="+mn-lt"/>
                <a:cs typeface="Arial"/>
              </a:endParaRPr>
            </a:p>
          </p:txBody>
        </p:sp>
      </p:grpSp>
      <p:grpSp>
        <p:nvGrpSpPr>
          <p:cNvPr id="54" name="Group 53"/>
          <p:cNvGrpSpPr/>
          <p:nvPr/>
        </p:nvGrpSpPr>
        <p:grpSpPr bwMode="auto">
          <a:xfrm>
            <a:off x="1053751" y="2725802"/>
            <a:ext cx="7813762" cy="138499"/>
            <a:chOff x="1053751" y="2091366"/>
            <a:chExt cx="7813762" cy="138499"/>
          </a:xfrm>
        </p:grpSpPr>
        <p:sp>
          <p:nvSpPr>
            <p:cNvPr id="24" name="Rectangle 9"/>
            <p:cNvSpPr txBox="1">
              <a:spLocks/>
            </p:cNvSpPr>
            <p:nvPr/>
          </p:nvSpPr>
          <p:spPr bwMode="auto">
            <a:xfrm>
              <a:off x="4300828" y="209136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Publier avec les dictionnaires de données associées et la granularité adaptée</a:t>
              </a:r>
              <a:endParaRPr lang="fr-FR" altLang="fr-FR" sz="900" dirty="0" smtClean="0">
                <a:solidFill>
                  <a:srgbClr val="000000"/>
                </a:solidFill>
                <a:latin typeface="+mn-lt"/>
                <a:cs typeface="Arial"/>
              </a:endParaRPr>
            </a:p>
          </p:txBody>
        </p:sp>
        <p:sp>
          <p:nvSpPr>
            <p:cNvPr id="41" name="Rectangle 9"/>
            <p:cNvSpPr txBox="1">
              <a:spLocks/>
            </p:cNvSpPr>
            <p:nvPr/>
          </p:nvSpPr>
          <p:spPr bwMode="auto">
            <a:xfrm>
              <a:off x="1053751" y="209136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Analyse de l’activité (ATIH)</a:t>
              </a:r>
              <a:endParaRPr lang="fr-FR" altLang="fr-FR" sz="900" dirty="0">
                <a:solidFill>
                  <a:srgbClr val="000000"/>
                </a:solidFill>
                <a:latin typeface="+mn-lt"/>
                <a:cs typeface="Arial"/>
              </a:endParaRPr>
            </a:p>
          </p:txBody>
        </p:sp>
      </p:grpSp>
      <p:grpSp>
        <p:nvGrpSpPr>
          <p:cNvPr id="19" name="Group 18"/>
          <p:cNvGrpSpPr/>
          <p:nvPr/>
        </p:nvGrpSpPr>
        <p:grpSpPr bwMode="auto">
          <a:xfrm>
            <a:off x="1053751" y="2997352"/>
            <a:ext cx="7813762" cy="138499"/>
            <a:chOff x="1053751" y="2228526"/>
            <a:chExt cx="7813762" cy="138499"/>
          </a:xfrm>
        </p:grpSpPr>
        <p:sp>
          <p:nvSpPr>
            <p:cNvPr id="25" name="Rectangle 9"/>
            <p:cNvSpPr txBox="1">
              <a:spLocks/>
            </p:cNvSpPr>
            <p:nvPr/>
          </p:nvSpPr>
          <p:spPr bwMode="auto">
            <a:xfrm>
              <a:off x="4300828" y="222852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Publier les données de consommation (volume) par établissement</a:t>
              </a:r>
              <a:endParaRPr lang="fr-FR" altLang="fr-FR" sz="900" dirty="0" smtClean="0">
                <a:solidFill>
                  <a:srgbClr val="000000"/>
                </a:solidFill>
                <a:latin typeface="+mn-lt"/>
                <a:cs typeface="Arial"/>
              </a:endParaRPr>
            </a:p>
          </p:txBody>
        </p:sp>
        <p:sp>
          <p:nvSpPr>
            <p:cNvPr id="43" name="Rectangle 9"/>
            <p:cNvSpPr txBox="1">
              <a:spLocks/>
            </p:cNvSpPr>
            <p:nvPr/>
          </p:nvSpPr>
          <p:spPr bwMode="auto">
            <a:xfrm>
              <a:off x="1053751" y="2228526"/>
              <a:ext cx="324707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Médicaments et </a:t>
              </a:r>
              <a:r>
                <a:rPr lang="fr-FR" altLang="fr-FR" sz="900" dirty="0" err="1">
                  <a:solidFill>
                    <a:srgbClr val="000000"/>
                  </a:solidFill>
                  <a:latin typeface="+mn-lt"/>
                  <a:cs typeface="Arial"/>
                </a:rPr>
                <a:t>DMI</a:t>
              </a:r>
              <a:r>
                <a:rPr lang="fr-FR" altLang="fr-FR" sz="900" dirty="0">
                  <a:solidFill>
                    <a:srgbClr val="000000"/>
                  </a:solidFill>
                  <a:latin typeface="+mn-lt"/>
                  <a:cs typeface="Arial"/>
                </a:rPr>
                <a:t> en sus (</a:t>
              </a:r>
              <a:r>
                <a:rPr lang="fr-FR" altLang="fr-FR" sz="900" dirty="0" err="1">
                  <a:solidFill>
                    <a:srgbClr val="000000"/>
                  </a:solidFill>
                  <a:latin typeface="+mn-lt"/>
                  <a:cs typeface="Arial"/>
                </a:rPr>
                <a:t>ATIH</a:t>
              </a:r>
              <a:r>
                <a:rPr lang="fr-FR" altLang="fr-FR" sz="900" dirty="0">
                  <a:solidFill>
                    <a:srgbClr val="000000"/>
                  </a:solidFill>
                  <a:latin typeface="+mn-lt"/>
                  <a:cs typeface="Arial"/>
                </a:rPr>
                <a:t>) : données de volume</a:t>
              </a:r>
            </a:p>
          </p:txBody>
        </p:sp>
      </p:grpSp>
      <p:grpSp>
        <p:nvGrpSpPr>
          <p:cNvPr id="18" name="Group 17"/>
          <p:cNvGrpSpPr/>
          <p:nvPr/>
        </p:nvGrpSpPr>
        <p:grpSpPr bwMode="auto">
          <a:xfrm>
            <a:off x="1053751" y="3268902"/>
            <a:ext cx="7813762" cy="276999"/>
            <a:chOff x="1053751" y="2502846"/>
            <a:chExt cx="7813762" cy="276999"/>
          </a:xfrm>
        </p:grpSpPr>
        <p:sp>
          <p:nvSpPr>
            <p:cNvPr id="26" name="Rectangle 9"/>
            <p:cNvSpPr txBox="1">
              <a:spLocks/>
            </p:cNvSpPr>
            <p:nvPr/>
          </p:nvSpPr>
          <p:spPr bwMode="auto">
            <a:xfrm>
              <a:off x="4300828" y="2502846"/>
              <a:ext cx="45666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Expliciter les informations présentées et avertir sur la </a:t>
              </a:r>
              <a:r>
                <a:rPr lang="fr-FR" altLang="fr-FR" sz="900" dirty="0" smtClean="0">
                  <a:solidFill>
                    <a:srgbClr val="000000"/>
                  </a:solidFill>
                  <a:latin typeface="+mn-lt"/>
                  <a:cs typeface="Arial"/>
                </a:rPr>
                <a:t>fiabilité </a:t>
              </a:r>
              <a:r>
                <a:rPr lang="fr-FR" altLang="fr-FR" sz="900" dirty="0" smtClean="0">
                  <a:solidFill>
                    <a:srgbClr val="FF0000"/>
                  </a:solidFill>
                  <a:latin typeface="+mn-lt"/>
                  <a:cs typeface="Arial"/>
                </a:rPr>
                <a:t>( à confirmer par la DREES)</a:t>
              </a:r>
            </a:p>
          </p:txBody>
        </p:sp>
        <p:sp>
          <p:nvSpPr>
            <p:cNvPr id="44" name="Rectangle 9"/>
            <p:cNvSpPr txBox="1">
              <a:spLocks/>
            </p:cNvSpPr>
            <p:nvPr/>
          </p:nvSpPr>
          <p:spPr bwMode="auto">
            <a:xfrm>
              <a:off x="1053751" y="250284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Restitution médico-économiques en psychiatrie (</a:t>
              </a:r>
              <a:r>
                <a:rPr lang="fr-FR" altLang="fr-FR" sz="900" dirty="0" err="1">
                  <a:solidFill>
                    <a:srgbClr val="000000"/>
                  </a:solidFill>
                  <a:latin typeface="+mn-lt"/>
                  <a:cs typeface="Arial"/>
                </a:rPr>
                <a:t>ATIH</a:t>
              </a:r>
              <a:r>
                <a:rPr lang="fr-FR" altLang="fr-FR" sz="900" dirty="0">
                  <a:solidFill>
                    <a:srgbClr val="000000"/>
                  </a:solidFill>
                  <a:latin typeface="+mn-lt"/>
                  <a:cs typeface="Arial"/>
                </a:rPr>
                <a:t>)</a:t>
              </a:r>
            </a:p>
          </p:txBody>
        </p:sp>
      </p:grpSp>
      <p:grpSp>
        <p:nvGrpSpPr>
          <p:cNvPr id="17" name="Group 16"/>
          <p:cNvGrpSpPr/>
          <p:nvPr/>
        </p:nvGrpSpPr>
        <p:grpSpPr bwMode="auto">
          <a:xfrm>
            <a:off x="1053751" y="3540452"/>
            <a:ext cx="7813762" cy="138499"/>
            <a:chOff x="1053751" y="2640006"/>
            <a:chExt cx="7813762" cy="138499"/>
          </a:xfrm>
        </p:grpSpPr>
        <p:sp>
          <p:nvSpPr>
            <p:cNvPr id="27" name="Rectangle 9"/>
            <p:cNvSpPr txBox="1">
              <a:spLocks/>
            </p:cNvSpPr>
            <p:nvPr/>
          </p:nvSpPr>
          <p:spPr bwMode="auto">
            <a:xfrm>
              <a:off x="4300828" y="264000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Publier </a:t>
              </a:r>
              <a:r>
                <a:rPr lang="fr-FR" altLang="fr-FR" sz="900" dirty="0" smtClean="0">
                  <a:solidFill>
                    <a:srgbClr val="000000"/>
                  </a:solidFill>
                  <a:latin typeface="+mn-lt"/>
                  <a:cs typeface="Arial"/>
                </a:rPr>
                <a:t>avec </a:t>
              </a:r>
              <a:r>
                <a:rPr lang="fr-FR" altLang="fr-FR" sz="900" dirty="0">
                  <a:solidFill>
                    <a:srgbClr val="000000"/>
                  </a:solidFill>
                  <a:latin typeface="+mn-lt"/>
                  <a:cs typeface="Arial"/>
                </a:rPr>
                <a:t>les explications associées sur le périmètre des données</a:t>
              </a:r>
              <a:endParaRPr lang="fr-FR" altLang="fr-FR" sz="900" dirty="0" smtClean="0">
                <a:solidFill>
                  <a:srgbClr val="000000"/>
                </a:solidFill>
                <a:latin typeface="+mn-lt"/>
                <a:cs typeface="Arial"/>
              </a:endParaRPr>
            </a:p>
          </p:txBody>
        </p:sp>
        <p:sp>
          <p:nvSpPr>
            <p:cNvPr id="45" name="Rectangle 9"/>
            <p:cNvSpPr txBox="1">
              <a:spLocks/>
            </p:cNvSpPr>
            <p:nvPr/>
          </p:nvSpPr>
          <p:spPr bwMode="auto">
            <a:xfrm>
              <a:off x="1053751" y="264000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Analyse des recettes (ATIH)</a:t>
              </a:r>
              <a:endParaRPr lang="fr-FR" altLang="fr-FR" sz="900" dirty="0">
                <a:solidFill>
                  <a:srgbClr val="000000"/>
                </a:solidFill>
                <a:latin typeface="+mn-lt"/>
                <a:cs typeface="Arial"/>
              </a:endParaRPr>
            </a:p>
          </p:txBody>
        </p:sp>
      </p:grpSp>
      <p:grpSp>
        <p:nvGrpSpPr>
          <p:cNvPr id="14" name="Group 13"/>
          <p:cNvGrpSpPr/>
          <p:nvPr/>
        </p:nvGrpSpPr>
        <p:grpSpPr>
          <a:xfrm>
            <a:off x="1053751" y="3748204"/>
            <a:ext cx="7813762" cy="276999"/>
            <a:chOff x="1053751" y="2777166"/>
            <a:chExt cx="7813762" cy="276999"/>
          </a:xfrm>
        </p:grpSpPr>
        <p:sp>
          <p:nvSpPr>
            <p:cNvPr id="28" name="Rectangle 9"/>
            <p:cNvSpPr txBox="1">
              <a:spLocks/>
            </p:cNvSpPr>
            <p:nvPr/>
          </p:nvSpPr>
          <p:spPr bwMode="auto">
            <a:xfrm>
              <a:off x="4300828" y="2777166"/>
              <a:ext cx="45666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Changer le portail </a:t>
              </a:r>
              <a:r>
                <a:rPr lang="fr-FR" sz="900" dirty="0" smtClean="0">
                  <a:solidFill>
                    <a:srgbClr val="000000"/>
                  </a:solidFill>
                  <a:latin typeface="+mn-lt"/>
                  <a:cs typeface="Arial"/>
                </a:rPr>
                <a:t>d’accès, ajuster </a:t>
              </a:r>
              <a:r>
                <a:rPr lang="fr-FR" sz="900" dirty="0">
                  <a:solidFill>
                    <a:srgbClr val="000000"/>
                  </a:solidFill>
                  <a:latin typeface="+mn-lt"/>
                  <a:cs typeface="Arial"/>
                </a:rPr>
                <a:t>les conditions d’usage et propriété </a:t>
              </a:r>
              <a:r>
                <a:rPr lang="fr-FR" sz="900" dirty="0" smtClean="0">
                  <a:solidFill>
                    <a:srgbClr val="000000"/>
                  </a:solidFill>
                  <a:latin typeface="+mn-lt"/>
                  <a:cs typeface="Arial"/>
                </a:rPr>
                <a:t>intellectuelle et accompagner d’un guide de description </a:t>
              </a:r>
              <a:endParaRPr lang="fr-FR" altLang="fr-FR" sz="900" dirty="0" smtClean="0">
                <a:solidFill>
                  <a:srgbClr val="000000"/>
                </a:solidFill>
                <a:latin typeface="+mn-lt"/>
                <a:cs typeface="Arial"/>
              </a:endParaRPr>
            </a:p>
          </p:txBody>
        </p:sp>
        <p:sp>
          <p:nvSpPr>
            <p:cNvPr id="46" name="Rectangle 9"/>
            <p:cNvSpPr txBox="1">
              <a:spLocks/>
            </p:cNvSpPr>
            <p:nvPr/>
          </p:nvSpPr>
          <p:spPr bwMode="auto">
            <a:xfrm>
              <a:off x="1053751" y="277716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Indicateurs Hospidiag (ANAP)</a:t>
              </a:r>
              <a:endParaRPr lang="fr-FR" altLang="fr-FR" sz="900" dirty="0">
                <a:solidFill>
                  <a:srgbClr val="000000"/>
                </a:solidFill>
                <a:latin typeface="+mn-lt"/>
                <a:cs typeface="Arial"/>
              </a:endParaRPr>
            </a:p>
          </p:txBody>
        </p:sp>
      </p:grpSp>
      <p:grpSp>
        <p:nvGrpSpPr>
          <p:cNvPr id="13" name="Group 12"/>
          <p:cNvGrpSpPr/>
          <p:nvPr/>
        </p:nvGrpSpPr>
        <p:grpSpPr>
          <a:xfrm>
            <a:off x="1053751" y="4083552"/>
            <a:ext cx="7813762" cy="138499"/>
            <a:chOff x="1053751" y="2914326"/>
            <a:chExt cx="7813762" cy="138499"/>
          </a:xfrm>
        </p:grpSpPr>
        <p:sp>
          <p:nvSpPr>
            <p:cNvPr id="29" name="Rectangle 9"/>
            <p:cNvSpPr txBox="1">
              <a:spLocks/>
            </p:cNvSpPr>
            <p:nvPr/>
          </p:nvSpPr>
          <p:spPr bwMode="auto">
            <a:xfrm>
              <a:off x="4300828" y="291432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t>Publier les indicateurs désignés dans l'arrêté du 5 mars </a:t>
              </a:r>
              <a:r>
                <a:rPr lang="fr-FR" sz="900" dirty="0" smtClean="0"/>
                <a:t>2013</a:t>
              </a:r>
              <a:endParaRPr lang="fr-FR" altLang="fr-FR" sz="900" dirty="0" smtClean="0">
                <a:solidFill>
                  <a:srgbClr val="000000"/>
                </a:solidFill>
                <a:latin typeface="+mn-lt"/>
                <a:cs typeface="Arial"/>
              </a:endParaRPr>
            </a:p>
          </p:txBody>
        </p:sp>
        <p:sp>
          <p:nvSpPr>
            <p:cNvPr id="47" name="Rectangle 9"/>
            <p:cNvSpPr txBox="1">
              <a:spLocks/>
            </p:cNvSpPr>
            <p:nvPr/>
          </p:nvSpPr>
          <p:spPr bwMode="auto">
            <a:xfrm>
              <a:off x="1053751" y="291432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Base des indicateurs </a:t>
              </a:r>
              <a:r>
                <a:rPr lang="fr-FR" altLang="fr-FR" sz="900" dirty="0" err="1">
                  <a:solidFill>
                    <a:srgbClr val="000000"/>
                  </a:solidFill>
                  <a:latin typeface="+mn-lt"/>
                  <a:cs typeface="Arial"/>
                </a:rPr>
                <a:t>QUALHAS</a:t>
              </a:r>
              <a:r>
                <a:rPr lang="fr-FR" altLang="fr-FR" sz="900" dirty="0">
                  <a:solidFill>
                    <a:srgbClr val="000000"/>
                  </a:solidFill>
                  <a:latin typeface="+mn-lt"/>
                  <a:cs typeface="Arial"/>
                </a:rPr>
                <a:t> (HAS)</a:t>
              </a:r>
            </a:p>
          </p:txBody>
        </p:sp>
      </p:grpSp>
      <p:grpSp>
        <p:nvGrpSpPr>
          <p:cNvPr id="12" name="Group 11"/>
          <p:cNvGrpSpPr/>
          <p:nvPr/>
        </p:nvGrpSpPr>
        <p:grpSpPr>
          <a:xfrm>
            <a:off x="1053751" y="4493602"/>
            <a:ext cx="7813762" cy="276999"/>
            <a:chOff x="1053751" y="3664966"/>
            <a:chExt cx="7813762" cy="276999"/>
          </a:xfrm>
        </p:grpSpPr>
        <p:sp>
          <p:nvSpPr>
            <p:cNvPr id="30" name="Rectangle 9"/>
            <p:cNvSpPr txBox="1">
              <a:spLocks/>
            </p:cNvSpPr>
            <p:nvPr/>
          </p:nvSpPr>
          <p:spPr bwMode="auto">
            <a:xfrm>
              <a:off x="4300828" y="366496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Publier les résultats de certification</a:t>
              </a:r>
            </a:p>
          </p:txBody>
        </p:sp>
        <p:sp>
          <p:nvSpPr>
            <p:cNvPr id="48" name="Rectangle 9"/>
            <p:cNvSpPr txBox="1">
              <a:spLocks/>
            </p:cNvSpPr>
            <p:nvPr/>
          </p:nvSpPr>
          <p:spPr bwMode="auto">
            <a:xfrm>
              <a:off x="1053751" y="3664966"/>
              <a:ext cx="30185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Base des données de certification des établissements (HAS)</a:t>
              </a:r>
            </a:p>
          </p:txBody>
        </p:sp>
      </p:grpSp>
      <p:grpSp>
        <p:nvGrpSpPr>
          <p:cNvPr id="8" name="Group 7"/>
          <p:cNvGrpSpPr/>
          <p:nvPr/>
        </p:nvGrpSpPr>
        <p:grpSpPr>
          <a:xfrm>
            <a:off x="1053751" y="4903652"/>
            <a:ext cx="7813762" cy="138499"/>
            <a:chOff x="1053751" y="3325806"/>
            <a:chExt cx="7813762" cy="138499"/>
          </a:xfrm>
        </p:grpSpPr>
        <p:sp>
          <p:nvSpPr>
            <p:cNvPr id="31" name="Rectangle 9"/>
            <p:cNvSpPr txBox="1">
              <a:spLocks/>
            </p:cNvSpPr>
            <p:nvPr/>
          </p:nvSpPr>
          <p:spPr bwMode="auto">
            <a:xfrm>
              <a:off x="4300828" y="332580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Publier la base et les métadonnées associées</a:t>
              </a:r>
              <a:endParaRPr lang="fr-FR" altLang="fr-FR" sz="900" dirty="0" smtClean="0">
                <a:solidFill>
                  <a:srgbClr val="000000"/>
                </a:solidFill>
                <a:latin typeface="+mn-lt"/>
                <a:cs typeface="Arial"/>
              </a:endParaRPr>
            </a:p>
          </p:txBody>
        </p:sp>
        <p:sp>
          <p:nvSpPr>
            <p:cNvPr id="49" name="Rectangle 9"/>
            <p:cNvSpPr txBox="1">
              <a:spLocks/>
            </p:cNvSpPr>
            <p:nvPr/>
          </p:nvSpPr>
          <p:spPr bwMode="auto">
            <a:xfrm>
              <a:off x="1053751" y="332580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Base sous-jacente au site Scope Santé (HAS)</a:t>
              </a:r>
            </a:p>
          </p:txBody>
        </p:sp>
      </p:grpSp>
      <p:grpSp>
        <p:nvGrpSpPr>
          <p:cNvPr id="5" name="Group 4"/>
          <p:cNvGrpSpPr/>
          <p:nvPr/>
        </p:nvGrpSpPr>
        <p:grpSpPr>
          <a:xfrm>
            <a:off x="1053751" y="5180927"/>
            <a:ext cx="7813762" cy="138499"/>
            <a:chOff x="1053751" y="3600126"/>
            <a:chExt cx="7813762" cy="138499"/>
          </a:xfrm>
        </p:grpSpPr>
        <p:sp>
          <p:nvSpPr>
            <p:cNvPr id="33" name="Rectangle 9"/>
            <p:cNvSpPr txBox="1">
              <a:spLocks/>
            </p:cNvSpPr>
            <p:nvPr/>
          </p:nvSpPr>
          <p:spPr bwMode="auto">
            <a:xfrm>
              <a:off x="4300828" y="360012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a:solidFill>
                    <a:srgbClr val="000000"/>
                  </a:solidFill>
                  <a:latin typeface="+mn-lt"/>
                  <a:cs typeface="Arial"/>
                </a:rPr>
                <a:t>Mettre en forme les données suite à l’accord de la DGOS</a:t>
              </a:r>
              <a:endParaRPr lang="fr-FR" altLang="fr-FR" sz="900" dirty="0" smtClean="0">
                <a:solidFill>
                  <a:srgbClr val="000000"/>
                </a:solidFill>
                <a:latin typeface="+mn-lt"/>
                <a:cs typeface="Arial"/>
              </a:endParaRPr>
            </a:p>
          </p:txBody>
        </p:sp>
        <p:sp>
          <p:nvSpPr>
            <p:cNvPr id="51" name="Rectangle 9"/>
            <p:cNvSpPr txBox="1">
              <a:spLocks/>
            </p:cNvSpPr>
            <p:nvPr/>
          </p:nvSpPr>
          <p:spPr bwMode="auto">
            <a:xfrm>
              <a:off x="1053751" y="360012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Tableau de bord des infections nosocomiales (</a:t>
              </a:r>
              <a:r>
                <a:rPr lang="fr-FR" altLang="fr-FR" sz="900" dirty="0" err="1">
                  <a:solidFill>
                    <a:srgbClr val="000000"/>
                  </a:solidFill>
                  <a:latin typeface="+mn-lt"/>
                  <a:cs typeface="Arial"/>
                </a:rPr>
                <a:t>DGOS</a:t>
              </a:r>
              <a:r>
                <a:rPr lang="fr-FR" altLang="fr-FR" sz="900" dirty="0">
                  <a:solidFill>
                    <a:srgbClr val="000000"/>
                  </a:solidFill>
                  <a:latin typeface="+mn-lt"/>
                  <a:cs typeface="Arial"/>
                </a:rPr>
                <a:t>)</a:t>
              </a:r>
            </a:p>
          </p:txBody>
        </p:sp>
      </p:grpSp>
      <p:grpSp>
        <p:nvGrpSpPr>
          <p:cNvPr id="4" name="Group 3"/>
          <p:cNvGrpSpPr/>
          <p:nvPr/>
        </p:nvGrpSpPr>
        <p:grpSpPr>
          <a:xfrm>
            <a:off x="1053751" y="5452477"/>
            <a:ext cx="7813762" cy="138499"/>
            <a:chOff x="1053751" y="3737286"/>
            <a:chExt cx="7813762" cy="138499"/>
          </a:xfrm>
        </p:grpSpPr>
        <p:sp>
          <p:nvSpPr>
            <p:cNvPr id="35" name="Rectangle 9"/>
            <p:cNvSpPr txBox="1">
              <a:spLocks/>
            </p:cNvSpPr>
            <p:nvPr/>
          </p:nvSpPr>
          <p:spPr bwMode="auto">
            <a:xfrm>
              <a:off x="4300828" y="373728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a:solidFill>
                    <a:srgbClr val="000000"/>
                  </a:solidFill>
                  <a:latin typeface="+mn-lt"/>
                  <a:cs typeface="Arial"/>
                </a:rPr>
                <a:t>Publier les métadonnées associées et s’assurer de l’absence de risque de croisement</a:t>
              </a:r>
              <a:endParaRPr lang="fr-FR" altLang="fr-FR" sz="900" dirty="0" smtClean="0">
                <a:solidFill>
                  <a:srgbClr val="000000"/>
                </a:solidFill>
                <a:latin typeface="+mn-lt"/>
                <a:cs typeface="Arial"/>
              </a:endParaRPr>
            </a:p>
          </p:txBody>
        </p:sp>
        <p:sp>
          <p:nvSpPr>
            <p:cNvPr id="52" name="Rectangle 9"/>
            <p:cNvSpPr txBox="1">
              <a:spLocks/>
            </p:cNvSpPr>
            <p:nvPr/>
          </p:nvSpPr>
          <p:spPr bwMode="auto">
            <a:xfrm>
              <a:off x="1053751" y="373728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Enquête sur les évènements liés aux soins (DREES)</a:t>
              </a:r>
            </a:p>
          </p:txBody>
        </p:sp>
      </p:grpSp>
      <p:grpSp>
        <p:nvGrpSpPr>
          <p:cNvPr id="2" name="Group 1"/>
          <p:cNvGrpSpPr/>
          <p:nvPr/>
        </p:nvGrpSpPr>
        <p:grpSpPr>
          <a:xfrm>
            <a:off x="1053751" y="5724030"/>
            <a:ext cx="7813762" cy="138499"/>
            <a:chOff x="1053751" y="3874446"/>
            <a:chExt cx="7813762" cy="138499"/>
          </a:xfrm>
        </p:grpSpPr>
        <p:sp>
          <p:nvSpPr>
            <p:cNvPr id="36" name="Rectangle 9"/>
            <p:cNvSpPr txBox="1">
              <a:spLocks/>
            </p:cNvSpPr>
            <p:nvPr/>
          </p:nvSpPr>
          <p:spPr bwMode="auto">
            <a:xfrm>
              <a:off x="4300828" y="387444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altLang="fr-FR" sz="900" dirty="0">
                  <a:solidFill>
                    <a:srgbClr val="000000"/>
                  </a:solidFill>
                  <a:latin typeface="+mn-lt"/>
                  <a:cs typeface="Arial"/>
                </a:rPr>
                <a:t>Publier les explications et les métadonnées associées</a:t>
              </a:r>
              <a:endParaRPr lang="fr-FR" altLang="fr-FR" sz="900" dirty="0" smtClean="0">
                <a:solidFill>
                  <a:srgbClr val="000000"/>
                </a:solidFill>
                <a:latin typeface="+mn-lt"/>
                <a:cs typeface="Arial"/>
              </a:endParaRPr>
            </a:p>
          </p:txBody>
        </p:sp>
        <p:sp>
          <p:nvSpPr>
            <p:cNvPr id="53" name="Rectangle 9"/>
            <p:cNvSpPr txBox="1">
              <a:spLocks/>
            </p:cNvSpPr>
            <p:nvPr/>
          </p:nvSpPr>
          <p:spPr bwMode="auto">
            <a:xfrm>
              <a:off x="1053751" y="387444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Tableaux de bord de l’IDS (IDS)</a:t>
              </a:r>
              <a:endParaRPr lang="fr-FR" altLang="fr-FR" sz="900" dirty="0">
                <a:solidFill>
                  <a:srgbClr val="000000"/>
                </a:solidFill>
                <a:latin typeface="+mn-lt"/>
                <a:cs typeface="Arial"/>
              </a:endParaRPr>
            </a:p>
          </p:txBody>
        </p:sp>
      </p:grpSp>
      <p:cxnSp>
        <p:nvCxnSpPr>
          <p:cNvPr id="69" name="Straight Connector 3"/>
          <p:cNvCxnSpPr>
            <a:cxnSpLocks/>
          </p:cNvCxnSpPr>
          <p:nvPr/>
        </p:nvCxnSpPr>
        <p:spPr bwMode="auto">
          <a:xfrm>
            <a:off x="1053751" y="1969640"/>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3"/>
          <p:cNvCxnSpPr>
            <a:cxnSpLocks/>
          </p:cNvCxnSpPr>
          <p:nvPr/>
        </p:nvCxnSpPr>
        <p:spPr bwMode="auto">
          <a:xfrm>
            <a:off x="1053751" y="2359504"/>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3"/>
          <p:cNvCxnSpPr>
            <a:cxnSpLocks/>
          </p:cNvCxnSpPr>
          <p:nvPr/>
        </p:nvCxnSpPr>
        <p:spPr bwMode="auto">
          <a:xfrm>
            <a:off x="1053751" y="2653671"/>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3" name="Straight Connector 3"/>
          <p:cNvCxnSpPr>
            <a:cxnSpLocks/>
          </p:cNvCxnSpPr>
          <p:nvPr/>
        </p:nvCxnSpPr>
        <p:spPr bwMode="auto">
          <a:xfrm>
            <a:off x="1053751" y="2915939"/>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3"/>
          <p:cNvCxnSpPr>
            <a:cxnSpLocks/>
          </p:cNvCxnSpPr>
          <p:nvPr/>
        </p:nvCxnSpPr>
        <p:spPr bwMode="auto">
          <a:xfrm>
            <a:off x="1053751" y="3197704"/>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5" name="Straight Connector 3"/>
          <p:cNvCxnSpPr>
            <a:cxnSpLocks/>
          </p:cNvCxnSpPr>
          <p:nvPr/>
        </p:nvCxnSpPr>
        <p:spPr bwMode="auto">
          <a:xfrm>
            <a:off x="1053751" y="3481238"/>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3"/>
          <p:cNvCxnSpPr>
            <a:cxnSpLocks/>
          </p:cNvCxnSpPr>
          <p:nvPr/>
        </p:nvCxnSpPr>
        <p:spPr bwMode="auto">
          <a:xfrm>
            <a:off x="1053751" y="3741737"/>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3"/>
          <p:cNvCxnSpPr>
            <a:cxnSpLocks/>
          </p:cNvCxnSpPr>
          <p:nvPr/>
        </p:nvCxnSpPr>
        <p:spPr bwMode="auto">
          <a:xfrm>
            <a:off x="1053751" y="4035904"/>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3"/>
          <p:cNvCxnSpPr>
            <a:cxnSpLocks/>
          </p:cNvCxnSpPr>
          <p:nvPr/>
        </p:nvCxnSpPr>
        <p:spPr bwMode="auto">
          <a:xfrm>
            <a:off x="1053751" y="4406271"/>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9" name="Straight Connector 3"/>
          <p:cNvCxnSpPr>
            <a:cxnSpLocks/>
          </p:cNvCxnSpPr>
          <p:nvPr/>
        </p:nvCxnSpPr>
        <p:spPr bwMode="auto">
          <a:xfrm>
            <a:off x="1053751" y="4819170"/>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3"/>
          <p:cNvCxnSpPr>
            <a:cxnSpLocks/>
          </p:cNvCxnSpPr>
          <p:nvPr/>
        </p:nvCxnSpPr>
        <p:spPr bwMode="auto">
          <a:xfrm>
            <a:off x="1053751" y="5092071"/>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2" name="Straight Connector 3"/>
          <p:cNvCxnSpPr>
            <a:cxnSpLocks/>
          </p:cNvCxnSpPr>
          <p:nvPr/>
        </p:nvCxnSpPr>
        <p:spPr bwMode="auto">
          <a:xfrm>
            <a:off x="1053751" y="5391545"/>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3" name="Straight Connector 3"/>
          <p:cNvCxnSpPr>
            <a:cxnSpLocks/>
          </p:cNvCxnSpPr>
          <p:nvPr/>
        </p:nvCxnSpPr>
        <p:spPr bwMode="auto">
          <a:xfrm>
            <a:off x="1053751" y="5653813"/>
            <a:ext cx="7790213"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7389628" y="637953"/>
            <a:ext cx="1371600" cy="26581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lumMod val="50000"/>
                    <a:lumOff val="50000"/>
                  </a:schemeClr>
                </a:solidFill>
              </a:rPr>
              <a:t>Non exhaustif</a:t>
            </a:r>
          </a:p>
        </p:txBody>
      </p:sp>
      <p:sp>
        <p:nvSpPr>
          <p:cNvPr id="81" name="Rectangle 9"/>
          <p:cNvSpPr txBox="1">
            <a:spLocks/>
          </p:cNvSpPr>
          <p:nvPr/>
        </p:nvSpPr>
        <p:spPr bwMode="auto">
          <a:xfrm>
            <a:off x="194641" y="133461"/>
            <a:ext cx="520863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opérationnelles des hôpitaux</a:t>
            </a:r>
            <a:endParaRPr lang="fr-FR" altLang="fr-FR" sz="1200" b="1" dirty="0">
              <a:solidFill>
                <a:schemeClr val="bg1">
                  <a:lumMod val="50000"/>
                </a:schemeClr>
              </a:solidFill>
              <a:latin typeface="+mn-lt"/>
              <a:cs typeface="Arial"/>
            </a:endParaRPr>
          </a:p>
        </p:txBody>
      </p:sp>
    </p:spTree>
    <p:extLst>
      <p:ext uri="{BB962C8B-B14F-4D97-AF65-F5344CB8AC3E}">
        <p14:creationId xmlns:p14="http://schemas.microsoft.com/office/powerpoint/2010/main" val="1351479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8002" name="Object 2" hidden="1"/>
          <p:cNvGraphicFramePr>
            <a:graphicFrameLocks noChangeAspect="1"/>
          </p:cNvGraphicFramePr>
          <p:nvPr>
            <p:custDataLst>
              <p:tags r:id="rId2"/>
            </p:custDataLst>
            <p:extLst>
              <p:ext uri="{D42A27DB-BD31-4B8C-83A1-F6EECF244321}">
                <p14:modId xmlns:p14="http://schemas.microsoft.com/office/powerpoint/2010/main" val="2669951839"/>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2080" name="think-cell Slide" r:id="rId5" imgW="360" imgH="360" progId="">
                  <p:embed/>
                </p:oleObj>
              </mc:Choice>
              <mc:Fallback>
                <p:oleObj name="think-cell Slide" r:id="rId5" imgW="360" imgH="360" progId="">
                  <p:embed/>
                  <p:pic>
                    <p:nvPicPr>
                      <p:cNvPr id="0"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5"/>
          <p:cNvSpPr>
            <a:spLocks/>
          </p:cNvSpPr>
          <p:nvPr/>
        </p:nvSpPr>
        <p:spPr>
          <a:xfrm>
            <a:off x="536278" y="1069974"/>
            <a:ext cx="8307686" cy="4356000"/>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900" dirty="0" err="1"/>
          </a:p>
        </p:txBody>
      </p:sp>
      <p:cxnSp>
        <p:nvCxnSpPr>
          <p:cNvPr id="27" name="Straight Connector 3"/>
          <p:cNvCxnSpPr>
            <a:cxnSpLocks/>
          </p:cNvCxnSpPr>
          <p:nvPr/>
        </p:nvCxnSpPr>
        <p:spPr>
          <a:xfrm>
            <a:off x="563564" y="1764095"/>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8004" name="Title 1"/>
          <p:cNvSpPr>
            <a:spLocks noGrp="1"/>
          </p:cNvSpPr>
          <p:nvPr>
            <p:ph type="title" idx="4294967295"/>
          </p:nvPr>
        </p:nvSpPr>
        <p:spPr>
          <a:xfrm>
            <a:off x="219075" y="256889"/>
            <a:ext cx="8526463" cy="584775"/>
          </a:xfrm>
        </p:spPr>
        <p:txBody>
          <a:bodyPr/>
          <a:lstStyle/>
          <a:p>
            <a:r>
              <a:rPr lang="fr-FR" altLang="fr-FR" dirty="0" smtClean="0"/>
              <a:t>Synthèse : recommandations à la Commission sur les données à ouvrir (2/2)</a:t>
            </a:r>
          </a:p>
        </p:txBody>
      </p:sp>
      <p:cxnSp>
        <p:nvCxnSpPr>
          <p:cNvPr id="128005" name="AutoShape 249"/>
          <p:cNvCxnSpPr>
            <a:cxnSpLocks noChangeShapeType="1"/>
            <a:stCxn id="128006" idx="4"/>
            <a:endCxn id="128006" idx="6"/>
          </p:cNvCxnSpPr>
          <p:nvPr/>
        </p:nvCxnSpPr>
        <p:spPr bwMode="auto">
          <a:xfrm>
            <a:off x="1053751" y="1314450"/>
            <a:ext cx="3018519"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28006" name="AutoShape 250"/>
          <p:cNvSpPr>
            <a:spLocks noChangeArrowheads="1"/>
          </p:cNvSpPr>
          <p:nvPr/>
        </p:nvSpPr>
        <p:spPr bwMode="auto">
          <a:xfrm>
            <a:off x="1053751" y="1157484"/>
            <a:ext cx="3018519" cy="15696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Jeux / bases de données</a:t>
            </a:r>
          </a:p>
        </p:txBody>
      </p:sp>
      <p:cxnSp>
        <p:nvCxnSpPr>
          <p:cNvPr id="128007" name="AutoShape 249"/>
          <p:cNvCxnSpPr>
            <a:cxnSpLocks noChangeShapeType="1"/>
          </p:cNvCxnSpPr>
          <p:nvPr/>
        </p:nvCxnSpPr>
        <p:spPr bwMode="auto">
          <a:xfrm>
            <a:off x="4300828" y="1314450"/>
            <a:ext cx="4566685"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28008" name="AutoShape 250"/>
          <p:cNvSpPr>
            <a:spLocks noChangeArrowheads="1"/>
          </p:cNvSpPr>
          <p:nvPr/>
        </p:nvSpPr>
        <p:spPr bwMode="auto">
          <a:xfrm>
            <a:off x="4300828" y="1157484"/>
            <a:ext cx="4566685" cy="156966"/>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a:solidFill>
                  <a:schemeClr val="tx2"/>
                </a:solidFill>
              </a:rPr>
              <a:t>Principales actions à mener</a:t>
            </a:r>
          </a:p>
        </p:txBody>
      </p:sp>
      <p:sp>
        <p:nvSpPr>
          <p:cNvPr id="19" name="Rectangle 9"/>
          <p:cNvSpPr txBox="1">
            <a:spLocks/>
          </p:cNvSpPr>
          <p:nvPr/>
        </p:nvSpPr>
        <p:spPr bwMode="auto">
          <a:xfrm>
            <a:off x="1053751" y="1505600"/>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Ancre (ATIH)</a:t>
            </a:r>
            <a:endParaRPr lang="fr-FR" altLang="fr-FR" sz="900" dirty="0">
              <a:latin typeface="+mn-lt"/>
              <a:cs typeface="Arial"/>
            </a:endParaRPr>
          </a:p>
        </p:txBody>
      </p:sp>
      <p:sp>
        <p:nvSpPr>
          <p:cNvPr id="36" name="Rectangle 9"/>
          <p:cNvSpPr txBox="1">
            <a:spLocks/>
          </p:cNvSpPr>
          <p:nvPr/>
        </p:nvSpPr>
        <p:spPr bwMode="auto">
          <a:xfrm>
            <a:off x="4300828" y="1505600"/>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dirty="0">
                <a:solidFill>
                  <a:srgbClr val="000000"/>
                </a:solidFill>
                <a:latin typeface="+mn-lt"/>
                <a:cs typeface="Arial"/>
              </a:rPr>
              <a:t>Adopter une loi sur les obligations de publication des établissements publics et privés</a:t>
            </a:r>
          </a:p>
        </p:txBody>
      </p:sp>
      <p:grpSp>
        <p:nvGrpSpPr>
          <p:cNvPr id="10" name="Group 9"/>
          <p:cNvGrpSpPr/>
          <p:nvPr/>
        </p:nvGrpSpPr>
        <p:grpSpPr>
          <a:xfrm>
            <a:off x="1053751" y="1850285"/>
            <a:ext cx="7813762" cy="138499"/>
            <a:chOff x="1053751" y="1547224"/>
            <a:chExt cx="7813762" cy="138499"/>
          </a:xfrm>
        </p:grpSpPr>
        <p:sp>
          <p:nvSpPr>
            <p:cNvPr id="20" name="Rectangle 9"/>
            <p:cNvSpPr txBox="1">
              <a:spLocks/>
            </p:cNvSpPr>
            <p:nvPr/>
          </p:nvSpPr>
          <p:spPr bwMode="auto">
            <a:xfrm>
              <a:off x="1053751" y="154722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ICARE (</a:t>
              </a:r>
              <a:r>
                <a:rPr lang="fr-FR" altLang="fr-FR" sz="900" dirty="0" err="1">
                  <a:solidFill>
                    <a:srgbClr val="000000"/>
                  </a:solidFill>
                  <a:latin typeface="+mn-lt"/>
                  <a:cs typeface="Arial"/>
                </a:rPr>
                <a:t>ATIH</a:t>
              </a:r>
              <a:r>
                <a:rPr lang="fr-FR" altLang="fr-FR" sz="900" dirty="0">
                  <a:solidFill>
                    <a:srgbClr val="000000"/>
                  </a:solidFill>
                  <a:latin typeface="+mn-lt"/>
                  <a:cs typeface="Arial"/>
                </a:rPr>
                <a:t>)</a:t>
              </a:r>
              <a:endParaRPr lang="fr-FR" altLang="fr-FR" sz="900" dirty="0">
                <a:latin typeface="+mn-lt"/>
                <a:cs typeface="Arial"/>
              </a:endParaRPr>
            </a:p>
          </p:txBody>
        </p:sp>
        <p:sp>
          <p:nvSpPr>
            <p:cNvPr id="37" name="Rectangle 9"/>
            <p:cNvSpPr txBox="1">
              <a:spLocks/>
            </p:cNvSpPr>
            <p:nvPr/>
          </p:nvSpPr>
          <p:spPr bwMode="auto">
            <a:xfrm>
              <a:off x="4300828" y="154722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a:solidFill>
                    <a:srgbClr val="000000"/>
                  </a:solidFill>
                  <a:latin typeface="+mn-lt"/>
                  <a:cs typeface="Arial"/>
                </a:rPr>
                <a:t>Adopter une loi sur les obligations de publication des établissements publics et privés</a:t>
              </a:r>
              <a:endParaRPr lang="fr-FR" sz="900" dirty="0">
                <a:solidFill>
                  <a:srgbClr val="000000"/>
                </a:solidFill>
                <a:latin typeface="+mn-lt"/>
                <a:cs typeface="Arial"/>
              </a:endParaRPr>
            </a:p>
          </p:txBody>
        </p:sp>
      </p:grpSp>
      <p:grpSp>
        <p:nvGrpSpPr>
          <p:cNvPr id="9" name="Group 8"/>
          <p:cNvGrpSpPr/>
          <p:nvPr/>
        </p:nvGrpSpPr>
        <p:grpSpPr>
          <a:xfrm>
            <a:off x="1053751" y="2194970"/>
            <a:ext cx="7813762" cy="276999"/>
            <a:chOff x="1053751" y="1684384"/>
            <a:chExt cx="7813762" cy="276999"/>
          </a:xfrm>
        </p:grpSpPr>
        <p:sp>
          <p:nvSpPr>
            <p:cNvPr id="21" name="Rectangle 9"/>
            <p:cNvSpPr txBox="1">
              <a:spLocks/>
            </p:cNvSpPr>
            <p:nvPr/>
          </p:nvSpPr>
          <p:spPr bwMode="auto">
            <a:xfrm>
              <a:off x="1053751" y="1684384"/>
              <a:ext cx="30185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Données de synthèse des établissements (</a:t>
              </a:r>
              <a:r>
                <a:rPr lang="fr-FR" altLang="fr-FR" sz="900" dirty="0" err="1">
                  <a:solidFill>
                    <a:srgbClr val="000000"/>
                  </a:solidFill>
                  <a:latin typeface="+mn-lt"/>
                  <a:cs typeface="Arial"/>
                </a:rPr>
                <a:t>ATIH</a:t>
              </a:r>
              <a:r>
                <a:rPr lang="fr-FR" altLang="fr-FR" sz="900" dirty="0">
                  <a:solidFill>
                    <a:srgbClr val="000000"/>
                  </a:solidFill>
                  <a:latin typeface="+mn-lt"/>
                  <a:cs typeface="Arial"/>
                </a:rPr>
                <a:t>) : charges</a:t>
              </a:r>
              <a:endParaRPr lang="fr-FR" altLang="fr-FR" sz="900" dirty="0">
                <a:latin typeface="+mn-lt"/>
                <a:cs typeface="Arial"/>
              </a:endParaRPr>
            </a:p>
          </p:txBody>
        </p:sp>
        <p:sp>
          <p:nvSpPr>
            <p:cNvPr id="38" name="Rectangle 9"/>
            <p:cNvSpPr txBox="1">
              <a:spLocks/>
            </p:cNvSpPr>
            <p:nvPr/>
          </p:nvSpPr>
          <p:spPr bwMode="auto">
            <a:xfrm>
              <a:off x="4300828" y="168438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dirty="0">
                  <a:solidFill>
                    <a:srgbClr val="000000"/>
                  </a:solidFill>
                  <a:latin typeface="+mn-lt"/>
                  <a:cs typeface="Arial"/>
                </a:rPr>
                <a:t>Adopter une loi sur les obligations de diffusion des charges des établissements</a:t>
              </a:r>
            </a:p>
          </p:txBody>
        </p:sp>
      </p:grpSp>
      <p:grpSp>
        <p:nvGrpSpPr>
          <p:cNvPr id="8" name="Group 7"/>
          <p:cNvGrpSpPr/>
          <p:nvPr/>
        </p:nvGrpSpPr>
        <p:grpSpPr>
          <a:xfrm>
            <a:off x="1053751" y="2678155"/>
            <a:ext cx="7813762" cy="138499"/>
            <a:chOff x="1053751" y="1958704"/>
            <a:chExt cx="7813762" cy="138499"/>
          </a:xfrm>
        </p:grpSpPr>
        <p:sp>
          <p:nvSpPr>
            <p:cNvPr id="22" name="Rectangle 9"/>
            <p:cNvSpPr txBox="1">
              <a:spLocks/>
            </p:cNvSpPr>
            <p:nvPr/>
          </p:nvSpPr>
          <p:spPr bwMode="auto">
            <a:xfrm>
              <a:off x="1053751" y="195870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Performance des établissements (ATIH)</a:t>
              </a:r>
              <a:endParaRPr lang="fr-FR" altLang="fr-FR" sz="900" dirty="0">
                <a:latin typeface="+mn-lt"/>
                <a:cs typeface="Arial"/>
              </a:endParaRPr>
            </a:p>
          </p:txBody>
        </p:sp>
        <p:sp>
          <p:nvSpPr>
            <p:cNvPr id="39" name="Rectangle 9"/>
            <p:cNvSpPr txBox="1">
              <a:spLocks/>
            </p:cNvSpPr>
            <p:nvPr/>
          </p:nvSpPr>
          <p:spPr bwMode="auto">
            <a:xfrm>
              <a:off x="4300828" y="195870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dirty="0">
                  <a:solidFill>
                    <a:srgbClr val="000000"/>
                  </a:solidFill>
                  <a:latin typeface="+mn-lt"/>
                  <a:cs typeface="Arial"/>
                </a:rPr>
                <a:t>Adopter une loi sur la diffusion des données financières des établissements</a:t>
              </a:r>
            </a:p>
          </p:txBody>
        </p:sp>
      </p:grpSp>
      <p:grpSp>
        <p:nvGrpSpPr>
          <p:cNvPr id="7" name="Group 6"/>
          <p:cNvGrpSpPr/>
          <p:nvPr/>
        </p:nvGrpSpPr>
        <p:grpSpPr>
          <a:xfrm>
            <a:off x="1053751" y="3022840"/>
            <a:ext cx="7813762" cy="138499"/>
            <a:chOff x="1053751" y="1958704"/>
            <a:chExt cx="7813762" cy="138499"/>
          </a:xfrm>
        </p:grpSpPr>
        <p:sp>
          <p:nvSpPr>
            <p:cNvPr id="23" name="Rectangle 9"/>
            <p:cNvSpPr txBox="1">
              <a:spLocks/>
            </p:cNvSpPr>
            <p:nvPr/>
          </p:nvSpPr>
          <p:spPr bwMode="auto">
            <a:xfrm>
              <a:off x="1053751" y="195870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Analyse des coûts (</a:t>
              </a:r>
              <a:r>
                <a:rPr lang="fr-FR" altLang="fr-FR" sz="900" dirty="0" err="1">
                  <a:solidFill>
                    <a:srgbClr val="000000"/>
                  </a:solidFill>
                  <a:latin typeface="+mn-lt"/>
                  <a:cs typeface="Arial"/>
                </a:rPr>
                <a:t>ATIH</a:t>
              </a:r>
              <a:r>
                <a:rPr lang="fr-FR" altLang="fr-FR" sz="900" dirty="0">
                  <a:solidFill>
                    <a:srgbClr val="000000"/>
                  </a:solidFill>
                  <a:latin typeface="+mn-lt"/>
                  <a:cs typeface="Arial"/>
                </a:rPr>
                <a:t>)</a:t>
              </a:r>
              <a:endParaRPr lang="fr-FR" altLang="fr-FR" sz="900" dirty="0">
                <a:latin typeface="+mn-lt"/>
                <a:cs typeface="Arial"/>
              </a:endParaRPr>
            </a:p>
          </p:txBody>
        </p:sp>
        <p:sp>
          <p:nvSpPr>
            <p:cNvPr id="40" name="Rectangle 9"/>
            <p:cNvSpPr txBox="1">
              <a:spLocks/>
            </p:cNvSpPr>
            <p:nvPr/>
          </p:nvSpPr>
          <p:spPr bwMode="auto">
            <a:xfrm>
              <a:off x="4300828" y="195870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a:solidFill>
                    <a:srgbClr val="000000"/>
                  </a:solidFill>
                  <a:latin typeface="+mn-lt"/>
                  <a:cs typeface="Arial"/>
                </a:rPr>
                <a:t>Adopter une loi sur la diffusion des données financières des établissements</a:t>
              </a:r>
              <a:endParaRPr lang="fr-FR" sz="900" dirty="0">
                <a:solidFill>
                  <a:srgbClr val="000000"/>
                </a:solidFill>
                <a:latin typeface="+mn-lt"/>
                <a:cs typeface="Arial"/>
              </a:endParaRPr>
            </a:p>
          </p:txBody>
        </p:sp>
      </p:grpSp>
      <p:grpSp>
        <p:nvGrpSpPr>
          <p:cNvPr id="6" name="Group 5"/>
          <p:cNvGrpSpPr/>
          <p:nvPr/>
        </p:nvGrpSpPr>
        <p:grpSpPr>
          <a:xfrm>
            <a:off x="1053751" y="3367525"/>
            <a:ext cx="7813762" cy="138499"/>
            <a:chOff x="1053751" y="2095864"/>
            <a:chExt cx="7813762" cy="138499"/>
          </a:xfrm>
        </p:grpSpPr>
        <p:sp>
          <p:nvSpPr>
            <p:cNvPr id="24" name="Rectangle 9"/>
            <p:cNvSpPr txBox="1">
              <a:spLocks/>
            </p:cNvSpPr>
            <p:nvPr/>
          </p:nvSpPr>
          <p:spPr bwMode="auto">
            <a:xfrm>
              <a:off x="1053751" y="209586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Médicaments et </a:t>
              </a:r>
              <a:r>
                <a:rPr lang="fr-FR" altLang="fr-FR" sz="900" dirty="0" err="1">
                  <a:solidFill>
                    <a:srgbClr val="000000"/>
                  </a:solidFill>
                  <a:latin typeface="+mn-lt"/>
                  <a:cs typeface="Arial"/>
                </a:rPr>
                <a:t>DMI</a:t>
              </a:r>
              <a:r>
                <a:rPr lang="fr-FR" altLang="fr-FR" sz="900" dirty="0">
                  <a:solidFill>
                    <a:srgbClr val="000000"/>
                  </a:solidFill>
                  <a:latin typeface="+mn-lt"/>
                  <a:cs typeface="Arial"/>
                </a:rPr>
                <a:t> en sus (</a:t>
              </a:r>
              <a:r>
                <a:rPr lang="fr-FR" altLang="fr-FR" sz="900" dirty="0" err="1">
                  <a:solidFill>
                    <a:srgbClr val="000000"/>
                  </a:solidFill>
                  <a:latin typeface="+mn-lt"/>
                  <a:cs typeface="Arial"/>
                </a:rPr>
                <a:t>ATIH</a:t>
              </a:r>
              <a:r>
                <a:rPr lang="fr-FR" altLang="fr-FR" sz="900" dirty="0">
                  <a:solidFill>
                    <a:srgbClr val="000000"/>
                  </a:solidFill>
                  <a:latin typeface="+mn-lt"/>
                  <a:cs typeface="Arial"/>
                </a:rPr>
                <a:t>) : données de prix</a:t>
              </a:r>
              <a:endParaRPr lang="fr-FR" altLang="fr-FR" sz="900" dirty="0">
                <a:latin typeface="+mn-lt"/>
                <a:cs typeface="Arial"/>
              </a:endParaRPr>
            </a:p>
          </p:txBody>
        </p:sp>
        <p:sp>
          <p:nvSpPr>
            <p:cNvPr id="41" name="Rectangle 9"/>
            <p:cNvSpPr txBox="1">
              <a:spLocks/>
            </p:cNvSpPr>
            <p:nvPr/>
          </p:nvSpPr>
          <p:spPr bwMode="auto">
            <a:xfrm>
              <a:off x="4300828" y="209586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altLang="fr-FR" sz="900" dirty="0">
                  <a:solidFill>
                    <a:srgbClr val="000000"/>
                  </a:solidFill>
                  <a:latin typeface="+mn-lt"/>
                  <a:cs typeface="Arial"/>
                </a:rPr>
                <a:t>Approfondir avec la </a:t>
              </a:r>
              <a:r>
                <a:rPr lang="fr-FR" altLang="fr-FR" sz="900" dirty="0" err="1">
                  <a:solidFill>
                    <a:srgbClr val="000000"/>
                  </a:solidFill>
                  <a:latin typeface="+mn-lt"/>
                  <a:cs typeface="Arial"/>
                </a:rPr>
                <a:t>DAJ</a:t>
              </a:r>
              <a:r>
                <a:rPr lang="fr-FR" altLang="fr-FR" sz="900" dirty="0">
                  <a:solidFill>
                    <a:srgbClr val="000000"/>
                  </a:solidFill>
                  <a:latin typeface="+mn-lt"/>
                  <a:cs typeface="Arial"/>
                </a:rPr>
                <a:t> </a:t>
              </a:r>
              <a:r>
                <a:rPr lang="fr-FR" altLang="fr-FR" sz="900" dirty="0" smtClean="0">
                  <a:solidFill>
                    <a:srgbClr val="000000"/>
                  </a:solidFill>
                  <a:latin typeface="+mn-lt"/>
                  <a:cs typeface="Arial"/>
                </a:rPr>
                <a:t>sur le sujet de </a:t>
              </a:r>
              <a:r>
                <a:rPr lang="fr-FR" altLang="fr-FR" sz="900" dirty="0">
                  <a:solidFill>
                    <a:srgbClr val="000000"/>
                  </a:solidFill>
                  <a:latin typeface="+mn-lt"/>
                  <a:cs typeface="Arial"/>
                </a:rPr>
                <a:t>la publication des données de prix</a:t>
              </a:r>
              <a:endParaRPr lang="fr-FR" sz="900" dirty="0">
                <a:solidFill>
                  <a:srgbClr val="000000"/>
                </a:solidFill>
                <a:latin typeface="+mn-lt"/>
                <a:cs typeface="Arial"/>
              </a:endParaRPr>
            </a:p>
          </p:txBody>
        </p:sp>
      </p:grpSp>
      <p:grpSp>
        <p:nvGrpSpPr>
          <p:cNvPr id="5" name="Group 4"/>
          <p:cNvGrpSpPr/>
          <p:nvPr/>
        </p:nvGrpSpPr>
        <p:grpSpPr>
          <a:xfrm>
            <a:off x="1053751" y="3712210"/>
            <a:ext cx="7813762" cy="138499"/>
            <a:chOff x="1053751" y="2370184"/>
            <a:chExt cx="7813762" cy="138499"/>
          </a:xfrm>
        </p:grpSpPr>
        <p:sp>
          <p:nvSpPr>
            <p:cNvPr id="25" name="Rectangle 9"/>
            <p:cNvSpPr txBox="1">
              <a:spLocks/>
            </p:cNvSpPr>
            <p:nvPr/>
          </p:nvSpPr>
          <p:spPr bwMode="auto">
            <a:xfrm>
              <a:off x="1053751" y="237018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Base d’accréditation des médecins (HAS)</a:t>
              </a:r>
              <a:endParaRPr lang="fr-FR" altLang="fr-FR" sz="900" dirty="0">
                <a:latin typeface="+mn-lt"/>
                <a:cs typeface="Arial"/>
              </a:endParaRPr>
            </a:p>
          </p:txBody>
        </p:sp>
        <p:sp>
          <p:nvSpPr>
            <p:cNvPr id="42" name="Rectangle 9"/>
            <p:cNvSpPr txBox="1">
              <a:spLocks/>
            </p:cNvSpPr>
            <p:nvPr/>
          </p:nvSpPr>
          <p:spPr bwMode="auto">
            <a:xfrm>
              <a:off x="4300828" y="237018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dirty="0">
                  <a:solidFill>
                    <a:srgbClr val="000000"/>
                  </a:solidFill>
                  <a:latin typeface="+mn-lt"/>
                  <a:cs typeface="Arial"/>
                </a:rPr>
                <a:t>Attendre la refonte du SI sous-jacent et consulter les acteurs concernés</a:t>
              </a:r>
            </a:p>
          </p:txBody>
        </p:sp>
      </p:grpSp>
      <p:grpSp>
        <p:nvGrpSpPr>
          <p:cNvPr id="4" name="Group 3"/>
          <p:cNvGrpSpPr/>
          <p:nvPr/>
        </p:nvGrpSpPr>
        <p:grpSpPr>
          <a:xfrm>
            <a:off x="1053751" y="4056895"/>
            <a:ext cx="7813762" cy="138499"/>
            <a:chOff x="1053751" y="3393766"/>
            <a:chExt cx="7813762" cy="138499"/>
          </a:xfrm>
        </p:grpSpPr>
        <p:sp>
          <p:nvSpPr>
            <p:cNvPr id="26" name="Rectangle 9"/>
            <p:cNvSpPr txBox="1">
              <a:spLocks/>
            </p:cNvSpPr>
            <p:nvPr/>
          </p:nvSpPr>
          <p:spPr bwMode="auto">
            <a:xfrm>
              <a:off x="1053751" y="339376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Répertoires Opérationnels des Ressources (ARS)</a:t>
              </a:r>
              <a:endParaRPr lang="fr-FR" altLang="fr-FR" sz="900" dirty="0">
                <a:latin typeface="+mn-lt"/>
                <a:cs typeface="Arial"/>
              </a:endParaRPr>
            </a:p>
          </p:txBody>
        </p:sp>
        <p:sp>
          <p:nvSpPr>
            <p:cNvPr id="43" name="Rectangle 9"/>
            <p:cNvSpPr txBox="1">
              <a:spLocks/>
            </p:cNvSpPr>
            <p:nvPr/>
          </p:nvSpPr>
          <p:spPr bwMode="auto">
            <a:xfrm>
              <a:off x="4300828" y="339376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a:solidFill>
                    <a:srgbClr val="000000"/>
                  </a:solidFill>
                  <a:latin typeface="+mn-lt"/>
                  <a:cs typeface="Arial"/>
                </a:rPr>
                <a:t>Exclure les données personnelles et publier les métadonnées associées</a:t>
              </a:r>
              <a:endParaRPr lang="fr-FR" sz="900" dirty="0">
                <a:solidFill>
                  <a:srgbClr val="000000"/>
                </a:solidFill>
                <a:latin typeface="+mn-lt"/>
                <a:cs typeface="Arial"/>
              </a:endParaRPr>
            </a:p>
          </p:txBody>
        </p:sp>
      </p:grpSp>
      <p:grpSp>
        <p:nvGrpSpPr>
          <p:cNvPr id="3" name="Group 2"/>
          <p:cNvGrpSpPr/>
          <p:nvPr/>
        </p:nvGrpSpPr>
        <p:grpSpPr>
          <a:xfrm>
            <a:off x="1053751" y="4401580"/>
            <a:ext cx="7813762" cy="138499"/>
            <a:chOff x="1053751" y="2644504"/>
            <a:chExt cx="7813762" cy="138499"/>
          </a:xfrm>
        </p:grpSpPr>
        <p:sp>
          <p:nvSpPr>
            <p:cNvPr id="28" name="Rectangle 9"/>
            <p:cNvSpPr txBox="1">
              <a:spLocks/>
            </p:cNvSpPr>
            <p:nvPr/>
          </p:nvSpPr>
          <p:spPr bwMode="auto">
            <a:xfrm>
              <a:off x="1053751" y="2644504"/>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a:solidFill>
                    <a:srgbClr val="000000"/>
                  </a:solidFill>
                  <a:latin typeface="+mn-lt"/>
                  <a:cs typeface="Arial"/>
                </a:rPr>
                <a:t>Indicateurs de mortalité post-hospitalière (CépiDc)</a:t>
              </a:r>
              <a:endParaRPr lang="fr-FR" altLang="fr-FR" sz="900" dirty="0">
                <a:latin typeface="+mn-lt"/>
                <a:cs typeface="Arial"/>
              </a:endParaRPr>
            </a:p>
          </p:txBody>
        </p:sp>
        <p:sp>
          <p:nvSpPr>
            <p:cNvPr id="44" name="Rectangle 9"/>
            <p:cNvSpPr txBox="1">
              <a:spLocks/>
            </p:cNvSpPr>
            <p:nvPr/>
          </p:nvSpPr>
          <p:spPr bwMode="auto">
            <a:xfrm>
              <a:off x="4300828" y="2644504"/>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altLang="fr-FR" sz="900" dirty="0">
                  <a:solidFill>
                    <a:srgbClr val="000000"/>
                  </a:solidFill>
                  <a:latin typeface="+mn-lt"/>
                  <a:cs typeface="Arial"/>
                </a:rPr>
                <a:t>Poursuivre le travail de définition méthodologique</a:t>
              </a:r>
              <a:endParaRPr lang="fr-FR" sz="900" dirty="0">
                <a:solidFill>
                  <a:srgbClr val="000000"/>
                </a:solidFill>
                <a:latin typeface="+mn-lt"/>
                <a:cs typeface="Arial"/>
              </a:endParaRPr>
            </a:p>
          </p:txBody>
        </p:sp>
      </p:grpSp>
      <p:grpSp>
        <p:nvGrpSpPr>
          <p:cNvPr id="2" name="Group 1"/>
          <p:cNvGrpSpPr/>
          <p:nvPr/>
        </p:nvGrpSpPr>
        <p:grpSpPr>
          <a:xfrm>
            <a:off x="1053751" y="4746261"/>
            <a:ext cx="7813762" cy="276999"/>
            <a:chOff x="1053751" y="4650725"/>
            <a:chExt cx="7813762" cy="276999"/>
          </a:xfrm>
        </p:grpSpPr>
        <p:sp>
          <p:nvSpPr>
            <p:cNvPr id="35" name="Rectangle 9"/>
            <p:cNvSpPr txBox="1">
              <a:spLocks/>
            </p:cNvSpPr>
            <p:nvPr/>
          </p:nvSpPr>
          <p:spPr bwMode="auto">
            <a:xfrm>
              <a:off x="1053751" y="4650725"/>
              <a:ext cx="30185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Modules de la banque de données hospitalière de France</a:t>
              </a:r>
              <a:endParaRPr lang="fr-FR" altLang="fr-FR" sz="900" dirty="0">
                <a:latin typeface="+mn-lt"/>
                <a:cs typeface="Arial"/>
              </a:endParaRPr>
            </a:p>
          </p:txBody>
        </p:sp>
        <p:sp>
          <p:nvSpPr>
            <p:cNvPr id="45" name="Rectangle 9"/>
            <p:cNvSpPr txBox="1">
              <a:spLocks/>
            </p:cNvSpPr>
            <p:nvPr/>
          </p:nvSpPr>
          <p:spPr bwMode="auto">
            <a:xfrm>
              <a:off x="4300828" y="4650725"/>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27000" lvl="1" indent="-125413">
                <a:spcBef>
                  <a:spcPts val="0"/>
                </a:spcBef>
                <a:spcAft>
                  <a:spcPts val="600"/>
                </a:spcAft>
                <a:buClr>
                  <a:schemeClr val="tx2"/>
                </a:buClr>
                <a:buSzPct val="125000"/>
                <a:buFont typeface="Arial" charset="0"/>
                <a:buChar char="▪"/>
                <a:defRPr/>
              </a:pPr>
              <a:r>
                <a:rPr lang="fr-FR" sz="900" dirty="0">
                  <a:solidFill>
                    <a:srgbClr val="000000"/>
                  </a:solidFill>
                  <a:latin typeface="+mn-lt"/>
                  <a:cs typeface="Arial"/>
                </a:rPr>
                <a:t>Données module par module à discuter avec l’accord des établissements</a:t>
              </a:r>
            </a:p>
          </p:txBody>
        </p:sp>
      </p:grpSp>
      <p:cxnSp>
        <p:nvCxnSpPr>
          <p:cNvPr id="48" name="Straight Connector 3"/>
          <p:cNvCxnSpPr>
            <a:cxnSpLocks/>
          </p:cNvCxnSpPr>
          <p:nvPr/>
        </p:nvCxnSpPr>
        <p:spPr>
          <a:xfrm>
            <a:off x="563564" y="2106281"/>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3"/>
          <p:cNvCxnSpPr>
            <a:cxnSpLocks/>
          </p:cNvCxnSpPr>
          <p:nvPr/>
        </p:nvCxnSpPr>
        <p:spPr>
          <a:xfrm>
            <a:off x="563564" y="2557793"/>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3"/>
          <p:cNvCxnSpPr>
            <a:cxnSpLocks/>
          </p:cNvCxnSpPr>
          <p:nvPr/>
        </p:nvCxnSpPr>
        <p:spPr>
          <a:xfrm>
            <a:off x="563564" y="2903537"/>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3"/>
          <p:cNvCxnSpPr>
            <a:cxnSpLocks/>
          </p:cNvCxnSpPr>
          <p:nvPr/>
        </p:nvCxnSpPr>
        <p:spPr>
          <a:xfrm>
            <a:off x="563564" y="3262929"/>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3"/>
          <p:cNvCxnSpPr>
            <a:cxnSpLocks/>
          </p:cNvCxnSpPr>
          <p:nvPr/>
        </p:nvCxnSpPr>
        <p:spPr>
          <a:xfrm>
            <a:off x="563564" y="3616633"/>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3" name="Straight Connector 3"/>
          <p:cNvCxnSpPr>
            <a:cxnSpLocks/>
          </p:cNvCxnSpPr>
          <p:nvPr/>
        </p:nvCxnSpPr>
        <p:spPr>
          <a:xfrm>
            <a:off x="563564" y="3943041"/>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3"/>
          <p:cNvCxnSpPr>
            <a:cxnSpLocks/>
          </p:cNvCxnSpPr>
          <p:nvPr/>
        </p:nvCxnSpPr>
        <p:spPr>
          <a:xfrm>
            <a:off x="563564" y="4316081"/>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3"/>
          <p:cNvCxnSpPr>
            <a:cxnSpLocks/>
          </p:cNvCxnSpPr>
          <p:nvPr/>
        </p:nvCxnSpPr>
        <p:spPr>
          <a:xfrm>
            <a:off x="563564" y="4650449"/>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7389628" y="637953"/>
            <a:ext cx="1371600" cy="26581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lumMod val="50000"/>
                    <a:lumOff val="50000"/>
                  </a:schemeClr>
                </a:solidFill>
              </a:rPr>
              <a:t>Non exhaustif</a:t>
            </a:r>
          </a:p>
        </p:txBody>
      </p:sp>
      <p:grpSp>
        <p:nvGrpSpPr>
          <p:cNvPr id="58" name="Group 7"/>
          <p:cNvGrpSpPr/>
          <p:nvPr/>
        </p:nvGrpSpPr>
        <p:grpSpPr>
          <a:xfrm>
            <a:off x="1053751" y="5148211"/>
            <a:ext cx="7813762" cy="138499"/>
            <a:chOff x="1053751" y="3325806"/>
            <a:chExt cx="7813762" cy="138499"/>
          </a:xfrm>
        </p:grpSpPr>
        <p:sp>
          <p:nvSpPr>
            <p:cNvPr id="59" name="Rectangle 9"/>
            <p:cNvSpPr txBox="1">
              <a:spLocks/>
            </p:cNvSpPr>
            <p:nvPr/>
          </p:nvSpPr>
          <p:spPr bwMode="auto">
            <a:xfrm>
              <a:off x="4300828" y="3325806"/>
              <a:ext cx="456668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ts val="0"/>
                </a:spcBef>
                <a:spcAft>
                  <a:spcPts val="600"/>
                </a:spcAft>
                <a:buClr>
                  <a:schemeClr val="tx2"/>
                </a:buClr>
                <a:buSzPct val="125000"/>
                <a:buFont typeface="Arial" charset="0"/>
                <a:buChar char="▪"/>
              </a:pPr>
              <a:r>
                <a:rPr lang="fr-FR" sz="900" dirty="0">
                  <a:solidFill>
                    <a:srgbClr val="000000"/>
                  </a:solidFill>
                  <a:latin typeface="+mn-lt"/>
                  <a:cs typeface="Arial"/>
                </a:rPr>
                <a:t>Publier la base et les métadonnées associées</a:t>
              </a:r>
              <a:endParaRPr lang="fr-FR" altLang="fr-FR" sz="900" dirty="0" smtClean="0">
                <a:solidFill>
                  <a:srgbClr val="000000"/>
                </a:solidFill>
                <a:latin typeface="+mn-lt"/>
                <a:cs typeface="Arial"/>
              </a:endParaRPr>
            </a:p>
          </p:txBody>
        </p:sp>
        <p:sp>
          <p:nvSpPr>
            <p:cNvPr id="60" name="Rectangle 9"/>
            <p:cNvSpPr txBox="1">
              <a:spLocks/>
            </p:cNvSpPr>
            <p:nvPr/>
          </p:nvSpPr>
          <p:spPr bwMode="auto">
            <a:xfrm>
              <a:off x="1053751" y="3325806"/>
              <a:ext cx="301851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600"/>
                </a:spcAft>
                <a:buClr>
                  <a:schemeClr val="tx2"/>
                </a:buClr>
                <a:buSzPct val="125000"/>
                <a:buFont typeface="Arial" charset="0"/>
                <a:buChar char="▪"/>
              </a:pPr>
              <a:r>
                <a:rPr lang="fr-FR" altLang="fr-FR" sz="900" dirty="0">
                  <a:solidFill>
                    <a:srgbClr val="000000"/>
                  </a:solidFill>
                  <a:latin typeface="+mn-lt"/>
                  <a:cs typeface="Arial"/>
                </a:rPr>
                <a:t>Base sous-jacente au site Scope Santé (HAS)</a:t>
              </a:r>
            </a:p>
          </p:txBody>
        </p:sp>
      </p:grpSp>
      <p:cxnSp>
        <p:nvCxnSpPr>
          <p:cNvPr id="64" name="Straight Connector 3"/>
          <p:cNvCxnSpPr>
            <a:cxnSpLocks/>
          </p:cNvCxnSpPr>
          <p:nvPr/>
        </p:nvCxnSpPr>
        <p:spPr>
          <a:xfrm>
            <a:off x="726597" y="5058041"/>
            <a:ext cx="82804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3" name="Rectangle 11"/>
          <p:cNvSpPr txBox="1"/>
          <p:nvPr/>
        </p:nvSpPr>
        <p:spPr>
          <a:xfrm>
            <a:off x="110263" y="1410064"/>
            <a:ext cx="852029" cy="3748790"/>
          </a:xfrm>
          <a:prstGeom prst="rect">
            <a:avLst/>
          </a:prstGeom>
          <a:solidFill>
            <a:srgbClr val="FFC000"/>
          </a:solidFill>
          <a:ln w="9525">
            <a:noFill/>
            <a:miter lim="800000"/>
            <a:headEnd/>
            <a:tailEnd/>
          </a:ln>
          <a:effectLst>
            <a:outerShdw blurRad="50800" dist="38100" dir="2700000" algn="tl" rotWithShape="0">
              <a:prstClr val="black">
                <a:alpha val="40000"/>
              </a:prstClr>
            </a:outerShdw>
          </a:effectLst>
        </p:spPr>
        <p:txBody>
          <a:bodyPr lIns="54000" tIns="54000" rIns="36000" bIns="54000"/>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b="1" dirty="0">
                <a:solidFill>
                  <a:schemeClr val="bg1"/>
                </a:solidFill>
              </a:rPr>
              <a:t>Données à ouvrir sous conditions</a:t>
            </a:r>
          </a:p>
        </p:txBody>
      </p:sp>
      <p:grpSp>
        <p:nvGrpSpPr>
          <p:cNvPr id="29" name="Group 28"/>
          <p:cNvGrpSpPr/>
          <p:nvPr/>
        </p:nvGrpSpPr>
        <p:grpSpPr>
          <a:xfrm>
            <a:off x="194641" y="2134161"/>
            <a:ext cx="683272" cy="683272"/>
            <a:chOff x="383528" y="2332785"/>
            <a:chExt cx="683272" cy="683272"/>
          </a:xfrm>
          <a:effectLst>
            <a:outerShdw blurRad="88900" dist="50800" dir="2700000" algn="tl" rotWithShape="0">
              <a:prstClr val="black">
                <a:alpha val="40000"/>
              </a:prstClr>
            </a:outerShdw>
          </a:effectLst>
        </p:grpSpPr>
        <p:grpSp>
          <p:nvGrpSpPr>
            <p:cNvPr id="30" name="Group 29"/>
            <p:cNvGrpSpPr>
              <a:grpSpLocks/>
            </p:cNvGrpSpPr>
            <p:nvPr/>
          </p:nvGrpSpPr>
          <p:grpSpPr>
            <a:xfrm>
              <a:off x="464949" y="2414206"/>
              <a:ext cx="520430" cy="520430"/>
              <a:chOff x="464949" y="2414206"/>
              <a:chExt cx="520430" cy="520430"/>
            </a:xfrm>
          </p:grpSpPr>
          <p:sp>
            <p:nvSpPr>
              <p:cNvPr id="32" name="Oval 31"/>
              <p:cNvSpPr>
                <a:spLocks/>
              </p:cNvSpPr>
              <p:nvPr/>
            </p:nvSpPr>
            <p:spPr>
              <a:xfrm>
                <a:off x="464949" y="2414206"/>
                <a:ext cx="520430" cy="520430"/>
              </a:xfrm>
              <a:prstGeom prst="ellipse">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err="1">
                  <a:solidFill>
                    <a:schemeClr val="tx1"/>
                  </a:solidFill>
                </a:endParaRPr>
              </a:p>
            </p:txBody>
          </p:sp>
          <p:sp>
            <p:nvSpPr>
              <p:cNvPr id="33" name="Pie 32"/>
              <p:cNvSpPr>
                <a:spLocks/>
              </p:cNvSpPr>
              <p:nvPr/>
            </p:nvSpPr>
            <p:spPr>
              <a:xfrm>
                <a:off x="464949" y="2414206"/>
                <a:ext cx="520430" cy="520430"/>
              </a:xfrm>
              <a:prstGeom prst="pie">
                <a:avLst>
                  <a:gd name="adj1" fmla="val 5364239"/>
                  <a:gd name="adj2" fmla="val 16200000"/>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err="1">
                  <a:solidFill>
                    <a:schemeClr val="tx1"/>
                  </a:solidFill>
                </a:endParaRPr>
              </a:p>
            </p:txBody>
          </p:sp>
        </p:grpSp>
        <p:sp>
          <p:nvSpPr>
            <p:cNvPr id="31" name="Arc 30"/>
            <p:cNvSpPr>
              <a:spLocks/>
            </p:cNvSpPr>
            <p:nvPr/>
          </p:nvSpPr>
          <p:spPr>
            <a:xfrm>
              <a:off x="383528" y="2332785"/>
              <a:ext cx="683272" cy="683272"/>
            </a:xfrm>
            <a:prstGeom prst="arc">
              <a:avLst>
                <a:gd name="adj1" fmla="val 16311571"/>
                <a:gd name="adj2" fmla="val 5341124"/>
              </a:avLst>
            </a:prstGeom>
            <a:ln w="19050">
              <a:solidFill>
                <a:schemeClr val="accent3"/>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grpSp>
      <p:sp>
        <p:nvSpPr>
          <p:cNvPr id="61" name="Rectangle 9"/>
          <p:cNvSpPr txBox="1">
            <a:spLocks/>
          </p:cNvSpPr>
          <p:nvPr/>
        </p:nvSpPr>
        <p:spPr bwMode="auto">
          <a:xfrm>
            <a:off x="194641" y="133461"/>
            <a:ext cx="520863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opérationnelles des hôpitaux</a:t>
            </a:r>
            <a:endParaRPr lang="fr-FR" altLang="fr-FR" sz="1200" b="1" dirty="0">
              <a:solidFill>
                <a:schemeClr val="bg1">
                  <a:lumMod val="50000"/>
                </a:schemeClr>
              </a:solidFill>
              <a:latin typeface="+mn-lt"/>
              <a:cs typeface="Arial"/>
            </a:endParaRPr>
          </a:p>
        </p:txBody>
      </p:sp>
    </p:spTree>
    <p:extLst>
      <p:ext uri="{BB962C8B-B14F-4D97-AF65-F5344CB8AC3E}">
        <p14:creationId xmlns:p14="http://schemas.microsoft.com/office/powerpoint/2010/main" val="1314224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7" y="323146"/>
            <a:ext cx="8065294" cy="584775"/>
          </a:xfrm>
        </p:spPr>
        <p:txBody>
          <a:bodyPr/>
          <a:lstStyle/>
          <a:p>
            <a:r>
              <a:rPr lang="fr-FR" altLang="fr-FR" dirty="0"/>
              <a:t>Principaux jeux de</a:t>
            </a:r>
            <a:br>
              <a:rPr lang="fr-FR" altLang="fr-FR" dirty="0"/>
            </a:br>
            <a:r>
              <a:rPr lang="fr-FR" altLang="fr-FR" dirty="0"/>
              <a:t>données de consommation de soin</a:t>
            </a:r>
            <a:endParaRPr lang="fr-FR" dirty="0"/>
          </a:p>
        </p:txBody>
      </p:sp>
      <p:sp>
        <p:nvSpPr>
          <p:cNvPr id="10" name="Rectangle 3"/>
          <p:cNvSpPr txBox="1">
            <a:spLocks/>
          </p:cNvSpPr>
          <p:nvPr/>
        </p:nvSpPr>
        <p:spPr>
          <a:xfrm>
            <a:off x="94074" y="5232382"/>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CNSA</a:t>
            </a:r>
            <a:endParaRPr lang="fr-FR" dirty="0"/>
          </a:p>
        </p:txBody>
      </p:sp>
      <p:sp>
        <p:nvSpPr>
          <p:cNvPr id="11" name="Rectangle 3"/>
          <p:cNvSpPr txBox="1">
            <a:spLocks/>
          </p:cNvSpPr>
          <p:nvPr/>
        </p:nvSpPr>
        <p:spPr>
          <a:xfrm>
            <a:off x="94074" y="5630689"/>
            <a:ext cx="636588" cy="600183"/>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DREES</a:t>
            </a:r>
            <a:endParaRPr lang="fr-FR" dirty="0"/>
          </a:p>
        </p:txBody>
      </p:sp>
      <p:sp>
        <p:nvSpPr>
          <p:cNvPr id="12" name="Rectangle 27"/>
          <p:cNvSpPr>
            <a:spLocks noChangeArrowheads="1"/>
          </p:cNvSpPr>
          <p:nvPr/>
        </p:nvSpPr>
        <p:spPr bwMode="gray">
          <a:xfrm>
            <a:off x="791448" y="5956977"/>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chemeClr val="accent3"/>
                </a:solidFill>
                <a:latin typeface="+mn-lt"/>
                <a:cs typeface="+mn-cs"/>
              </a:rPr>
              <a:t>Les enquêtes de la DREES sur le médico social</a:t>
            </a:r>
            <a:endParaRPr lang="fr-FR" sz="900" b="1" dirty="0">
              <a:solidFill>
                <a:schemeClr val="accent3"/>
              </a:solidFill>
              <a:latin typeface="+mn-lt"/>
              <a:cs typeface="+mn-cs"/>
            </a:endParaRPr>
          </a:p>
        </p:txBody>
      </p:sp>
      <p:sp>
        <p:nvSpPr>
          <p:cNvPr id="13" name="Rectangle 27"/>
          <p:cNvSpPr>
            <a:spLocks noChangeArrowheads="1"/>
          </p:cNvSpPr>
          <p:nvPr/>
        </p:nvSpPr>
        <p:spPr bwMode="gray">
          <a:xfrm>
            <a:off x="791448" y="5598500"/>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a:solidFill>
                  <a:schemeClr val="accent3"/>
                </a:solidFill>
                <a:latin typeface="+mn-lt"/>
                <a:cs typeface="+mn-cs"/>
              </a:rPr>
              <a:t>Panel d’observation des pratiques et des conditions d’exercice en médecine générale</a:t>
            </a:r>
          </a:p>
        </p:txBody>
      </p:sp>
      <p:sp>
        <p:nvSpPr>
          <p:cNvPr id="14" name="Rectangle 3"/>
          <p:cNvSpPr txBox="1">
            <a:spLocks/>
          </p:cNvSpPr>
          <p:nvPr/>
        </p:nvSpPr>
        <p:spPr>
          <a:xfrm>
            <a:off x="94074" y="3924870"/>
            <a:ext cx="636588" cy="1260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ANSM</a:t>
            </a:r>
            <a:endParaRPr lang="fr-FR" dirty="0"/>
          </a:p>
        </p:txBody>
      </p:sp>
      <p:sp>
        <p:nvSpPr>
          <p:cNvPr id="18" name="Rectangle 3"/>
          <p:cNvSpPr txBox="1">
            <a:spLocks/>
          </p:cNvSpPr>
          <p:nvPr/>
        </p:nvSpPr>
        <p:spPr>
          <a:xfrm>
            <a:off x="94074" y="5263761"/>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ONP**</a:t>
            </a:r>
            <a:endParaRPr lang="fr-FR" dirty="0"/>
          </a:p>
        </p:txBody>
      </p:sp>
      <p:sp>
        <p:nvSpPr>
          <p:cNvPr id="19" name="Rectangle 27"/>
          <p:cNvSpPr>
            <a:spLocks noChangeArrowheads="1"/>
          </p:cNvSpPr>
          <p:nvPr/>
        </p:nvSpPr>
        <p:spPr bwMode="gray">
          <a:xfrm>
            <a:off x="791448" y="1235187"/>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chemeClr val="accent3"/>
                </a:solidFill>
                <a:latin typeface="+mn-lt"/>
                <a:cs typeface="+mn-cs"/>
              </a:rPr>
              <a:t>Données sur les molécules onéreuses</a:t>
            </a:r>
            <a:endParaRPr lang="fr-FR" sz="900" b="1" baseline="30000" dirty="0">
              <a:solidFill>
                <a:schemeClr val="accent3"/>
              </a:solidFill>
              <a:latin typeface="+mn-lt"/>
              <a:cs typeface="+mn-cs"/>
            </a:endParaRPr>
          </a:p>
        </p:txBody>
      </p:sp>
      <p:sp>
        <p:nvSpPr>
          <p:cNvPr id="20" name="Rectangle 3"/>
          <p:cNvSpPr txBox="1">
            <a:spLocks/>
          </p:cNvSpPr>
          <p:nvPr/>
        </p:nvSpPr>
        <p:spPr>
          <a:xfrm>
            <a:off x="94074" y="1235187"/>
            <a:ext cx="636588" cy="252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ATIH</a:t>
            </a:r>
            <a:endParaRPr lang="fr-FR" dirty="0"/>
          </a:p>
        </p:txBody>
      </p:sp>
      <p:sp>
        <p:nvSpPr>
          <p:cNvPr id="22" name="Rectangle 3"/>
          <p:cNvSpPr txBox="1">
            <a:spLocks/>
          </p:cNvSpPr>
          <p:nvPr/>
        </p:nvSpPr>
        <p:spPr>
          <a:xfrm>
            <a:off x="94074" y="1546163"/>
            <a:ext cx="636588" cy="648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a:t>ARS</a:t>
            </a:r>
          </a:p>
        </p:txBody>
      </p:sp>
      <p:sp>
        <p:nvSpPr>
          <p:cNvPr id="30" name="Rectangle 3"/>
          <p:cNvSpPr txBox="1">
            <a:spLocks/>
          </p:cNvSpPr>
          <p:nvPr/>
        </p:nvSpPr>
        <p:spPr>
          <a:xfrm>
            <a:off x="94074" y="2574091"/>
            <a:ext cx="636588" cy="288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INPES</a:t>
            </a:r>
            <a:endParaRPr lang="fr-FR" sz="900" dirty="0">
              <a:cs typeface="+mn-cs"/>
            </a:endParaRPr>
          </a:p>
        </p:txBody>
      </p:sp>
      <p:sp>
        <p:nvSpPr>
          <p:cNvPr id="31" name="Rectangle 27"/>
          <p:cNvSpPr>
            <a:spLocks noChangeArrowheads="1"/>
          </p:cNvSpPr>
          <p:nvPr/>
        </p:nvSpPr>
        <p:spPr bwMode="gray">
          <a:xfrm>
            <a:off x="791448" y="2574091"/>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Baromètre santé médecin généraliste</a:t>
            </a:r>
            <a:endParaRPr lang="fr-FR" sz="900" b="1" dirty="0">
              <a:solidFill>
                <a:schemeClr val="accent3"/>
              </a:solidFill>
              <a:latin typeface="+mn-lt"/>
              <a:cs typeface="+mn-cs"/>
            </a:endParaRPr>
          </a:p>
        </p:txBody>
      </p:sp>
      <p:sp>
        <p:nvSpPr>
          <p:cNvPr id="34" name="Rectangle 3"/>
          <p:cNvSpPr txBox="1">
            <a:spLocks/>
          </p:cNvSpPr>
          <p:nvPr/>
        </p:nvSpPr>
        <p:spPr>
          <a:xfrm>
            <a:off x="94074" y="2956317"/>
            <a:ext cx="636588" cy="873577"/>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IRDES</a:t>
            </a:r>
            <a:endParaRPr lang="fr-FR" sz="900" dirty="0">
              <a:cs typeface="+mn-cs"/>
            </a:endParaRPr>
          </a:p>
        </p:txBody>
      </p:sp>
      <p:sp>
        <p:nvSpPr>
          <p:cNvPr id="35" name="Rectangle 27"/>
          <p:cNvSpPr>
            <a:spLocks noChangeArrowheads="1"/>
          </p:cNvSpPr>
          <p:nvPr/>
        </p:nvSpPr>
        <p:spPr bwMode="gray">
          <a:xfrm>
            <a:off x="791448" y="2956317"/>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du projet PROSPERE</a:t>
            </a:r>
            <a:endParaRPr lang="fr-FR" sz="900" b="1" dirty="0">
              <a:solidFill>
                <a:schemeClr val="accent3"/>
              </a:solidFill>
              <a:latin typeface="+mn-lt"/>
              <a:cs typeface="+mn-cs"/>
            </a:endParaRPr>
          </a:p>
        </p:txBody>
      </p:sp>
      <p:sp>
        <p:nvSpPr>
          <p:cNvPr id="36" name="LegendRectangle3"/>
          <p:cNvSpPr>
            <a:spLocks noChangeArrowheads="1"/>
          </p:cNvSpPr>
          <p:nvPr/>
        </p:nvSpPr>
        <p:spPr bwMode="auto">
          <a:xfrm>
            <a:off x="8732660" y="3047307"/>
            <a:ext cx="144000" cy="144000"/>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37" name="Rectangle 36"/>
          <p:cNvSpPr>
            <a:spLocks/>
          </p:cNvSpPr>
          <p:nvPr/>
        </p:nvSpPr>
        <p:spPr>
          <a:xfrm>
            <a:off x="3941663" y="2987762"/>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données du SNIIRAM et de données de consultation collectées via une centaine de médecins</a:t>
            </a:r>
          </a:p>
        </p:txBody>
      </p:sp>
      <p:sp>
        <p:nvSpPr>
          <p:cNvPr id="47" name="Rectangle 27"/>
          <p:cNvSpPr>
            <a:spLocks noChangeArrowheads="1"/>
          </p:cNvSpPr>
          <p:nvPr/>
        </p:nvSpPr>
        <p:spPr bwMode="gray">
          <a:xfrm>
            <a:off x="791448" y="3924870"/>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 déclaration de vente des médicaments » </a:t>
            </a:r>
            <a:endParaRPr lang="fr-FR" sz="900" b="1" dirty="0">
              <a:solidFill>
                <a:schemeClr val="accent3"/>
              </a:solidFill>
              <a:latin typeface="+mn-lt"/>
              <a:cs typeface="+mn-cs"/>
            </a:endParaRPr>
          </a:p>
        </p:txBody>
      </p:sp>
      <p:sp>
        <p:nvSpPr>
          <p:cNvPr id="48" name="Rectangle 47"/>
          <p:cNvSpPr>
            <a:spLocks/>
          </p:cNvSpPr>
          <p:nvPr/>
        </p:nvSpPr>
        <p:spPr>
          <a:xfrm>
            <a:off x="3941663" y="3941132"/>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de vente  sur les médicaments et dispositifs médicaux (prescrit ou non, remboursé ou non) par laboratoire </a:t>
            </a:r>
            <a:endParaRPr lang="fr-FR" altLang="fr-FR" sz="900" dirty="0">
              <a:latin typeface="+mn-lt"/>
            </a:endParaRPr>
          </a:p>
        </p:txBody>
      </p:sp>
      <p:sp>
        <p:nvSpPr>
          <p:cNvPr id="49" name="LegendRectangle3"/>
          <p:cNvSpPr>
            <a:spLocks noChangeArrowheads="1"/>
          </p:cNvSpPr>
          <p:nvPr/>
        </p:nvSpPr>
        <p:spPr bwMode="auto">
          <a:xfrm>
            <a:off x="8732660" y="4004829"/>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0" name="Rectangle 27"/>
          <p:cNvSpPr>
            <a:spLocks noChangeArrowheads="1"/>
          </p:cNvSpPr>
          <p:nvPr/>
        </p:nvSpPr>
        <p:spPr bwMode="gray">
          <a:xfrm>
            <a:off x="791448" y="5240024"/>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anonyme du dossier pharmaceutique</a:t>
            </a:r>
          </a:p>
        </p:txBody>
      </p:sp>
      <p:sp>
        <p:nvSpPr>
          <p:cNvPr id="51" name="Rectangle 50"/>
          <p:cNvSpPr>
            <a:spLocks/>
          </p:cNvSpPr>
          <p:nvPr/>
        </p:nvSpPr>
        <p:spPr>
          <a:xfrm>
            <a:off x="3941663" y="5236042"/>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sur les médicaments délivrés au cours des 4 derniers mois auprès des bénéficiaires de l’assurance maladie</a:t>
            </a:r>
          </a:p>
        </p:txBody>
      </p:sp>
      <p:sp>
        <p:nvSpPr>
          <p:cNvPr id="52" name="LegendRectangle3"/>
          <p:cNvSpPr>
            <a:spLocks noChangeArrowheads="1"/>
          </p:cNvSpPr>
          <p:nvPr/>
        </p:nvSpPr>
        <p:spPr bwMode="auto">
          <a:xfrm>
            <a:off x="8732660" y="5305275"/>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6" name="LegendRectangle3"/>
          <p:cNvSpPr>
            <a:spLocks noChangeArrowheads="1"/>
          </p:cNvSpPr>
          <p:nvPr/>
        </p:nvSpPr>
        <p:spPr bwMode="auto">
          <a:xfrm>
            <a:off x="8732660" y="1651861"/>
            <a:ext cx="144000" cy="144000"/>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7" name="Rectangle 56"/>
          <p:cNvSpPr>
            <a:spLocks/>
          </p:cNvSpPr>
          <p:nvPr/>
        </p:nvSpPr>
        <p:spPr>
          <a:xfrm>
            <a:off x="3941663" y="1597852"/>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qui permettent de définir les choix stratégiques et budgétaires des hôpitaux</a:t>
            </a:r>
            <a:endParaRPr lang="fr-FR" altLang="fr-FR" sz="900" dirty="0">
              <a:latin typeface="+mn-lt"/>
            </a:endParaRPr>
          </a:p>
        </p:txBody>
      </p:sp>
      <p:sp>
        <p:nvSpPr>
          <p:cNvPr id="58" name="Rectangle 27"/>
          <p:cNvSpPr>
            <a:spLocks noChangeArrowheads="1"/>
          </p:cNvSpPr>
          <p:nvPr/>
        </p:nvSpPr>
        <p:spPr bwMode="gray">
          <a:xfrm>
            <a:off x="791448" y="1546163"/>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Fichiers sous-jacents aux CPOM avec les établissements de santé</a:t>
            </a:r>
          </a:p>
        </p:txBody>
      </p:sp>
      <p:sp>
        <p:nvSpPr>
          <p:cNvPr id="60" name="Rectangle 59"/>
          <p:cNvSpPr>
            <a:spLocks/>
          </p:cNvSpPr>
          <p:nvPr/>
        </p:nvSpPr>
        <p:spPr>
          <a:xfrm>
            <a:off x="3941663" y="197501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Outils « cerveau » pour ARS Ile de France, ROR pou r ARS PACA …</a:t>
            </a:r>
            <a:endParaRPr lang="fr-FR" altLang="fr-FR" sz="900" dirty="0">
              <a:latin typeface="+mn-lt"/>
            </a:endParaRPr>
          </a:p>
        </p:txBody>
      </p:sp>
      <p:sp>
        <p:nvSpPr>
          <p:cNvPr id="61" name="Rectangle 27"/>
          <p:cNvSpPr>
            <a:spLocks noChangeArrowheads="1"/>
          </p:cNvSpPr>
          <p:nvPr/>
        </p:nvSpPr>
        <p:spPr bwMode="gray">
          <a:xfrm>
            <a:off x="791448" y="1904639"/>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Données sur les urgences (taux d’ occupation de lits…)</a:t>
            </a:r>
            <a:endParaRPr lang="fr-FR" sz="900" b="1" dirty="0">
              <a:solidFill>
                <a:schemeClr val="accent3"/>
              </a:solidFill>
              <a:latin typeface="+mn-lt"/>
              <a:cs typeface="+mn-cs"/>
            </a:endParaRPr>
          </a:p>
        </p:txBody>
      </p:sp>
      <p:sp>
        <p:nvSpPr>
          <p:cNvPr id="62" name="LegendRectangle3"/>
          <p:cNvSpPr>
            <a:spLocks noChangeArrowheads="1"/>
          </p:cNvSpPr>
          <p:nvPr/>
        </p:nvSpPr>
        <p:spPr bwMode="auto">
          <a:xfrm>
            <a:off x="8732660" y="2006660"/>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3" name="Rectangle 3"/>
          <p:cNvSpPr txBox="1">
            <a:spLocks/>
          </p:cNvSpPr>
          <p:nvPr/>
        </p:nvSpPr>
        <p:spPr>
          <a:xfrm>
            <a:off x="94074" y="2261578"/>
            <a:ext cx="636588" cy="216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ANAP</a:t>
            </a:r>
            <a:endParaRPr lang="fr-FR" dirty="0"/>
          </a:p>
        </p:txBody>
      </p:sp>
      <p:sp>
        <p:nvSpPr>
          <p:cNvPr id="64" name="Rectangle 27"/>
          <p:cNvSpPr>
            <a:spLocks noChangeArrowheads="1"/>
          </p:cNvSpPr>
          <p:nvPr/>
        </p:nvSpPr>
        <p:spPr bwMode="gray">
          <a:xfrm>
            <a:off x="791448" y="2264412"/>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Tableau de bord médico-social de l'ANAP</a:t>
            </a:r>
          </a:p>
        </p:txBody>
      </p:sp>
      <p:sp>
        <p:nvSpPr>
          <p:cNvPr id="65" name="Rectangle 64"/>
          <p:cNvSpPr>
            <a:spLocks/>
          </p:cNvSpPr>
          <p:nvPr/>
        </p:nvSpPr>
        <p:spPr>
          <a:xfrm>
            <a:off x="3941663" y="2282412"/>
            <a:ext cx="46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43 indicateurs (ex : taux d’occupation des lits, taux d’absentéisme, taux de CAF…)</a:t>
            </a:r>
            <a:endParaRPr lang="fr-FR" altLang="fr-FR" sz="900" dirty="0">
              <a:latin typeface="+mn-lt"/>
            </a:endParaRPr>
          </a:p>
        </p:txBody>
      </p:sp>
      <p:sp>
        <p:nvSpPr>
          <p:cNvPr id="66" name="LegendRectangle3"/>
          <p:cNvSpPr>
            <a:spLocks noChangeArrowheads="1"/>
          </p:cNvSpPr>
          <p:nvPr/>
        </p:nvSpPr>
        <p:spPr bwMode="auto">
          <a:xfrm>
            <a:off x="8732660" y="2300412"/>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7" name="Rectangle 66"/>
          <p:cNvSpPr>
            <a:spLocks/>
          </p:cNvSpPr>
          <p:nvPr/>
        </p:nvSpPr>
        <p:spPr>
          <a:xfrm>
            <a:off x="3941663" y="1235187"/>
            <a:ext cx="4680000" cy="2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Liste et prix des molécules onéreuses</a:t>
            </a:r>
          </a:p>
        </p:txBody>
      </p:sp>
      <p:sp>
        <p:nvSpPr>
          <p:cNvPr id="68" name="Rectangle 27"/>
          <p:cNvSpPr>
            <a:spLocks noChangeArrowheads="1"/>
          </p:cNvSpPr>
          <p:nvPr/>
        </p:nvSpPr>
        <p:spPr bwMode="gray">
          <a:xfrm>
            <a:off x="791448" y="4283346"/>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de pharmacovigilance</a:t>
            </a:r>
            <a:endParaRPr lang="fr-FR" sz="900" b="1" dirty="0">
              <a:solidFill>
                <a:schemeClr val="accent3"/>
              </a:solidFill>
              <a:latin typeface="+mn-lt"/>
              <a:cs typeface="+mn-cs"/>
            </a:endParaRPr>
          </a:p>
        </p:txBody>
      </p:sp>
      <p:sp>
        <p:nvSpPr>
          <p:cNvPr id="69" name="Rectangle 68"/>
          <p:cNvSpPr>
            <a:spLocks/>
          </p:cNvSpPr>
          <p:nvPr/>
        </p:nvSpPr>
        <p:spPr>
          <a:xfrm>
            <a:off x="3941663" y="4294547"/>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Description de s évènements indésirables et du produit associé</a:t>
            </a:r>
            <a:endParaRPr lang="fr-FR" altLang="fr-FR" sz="900" dirty="0">
              <a:latin typeface="+mn-lt"/>
            </a:endParaRPr>
          </a:p>
        </p:txBody>
      </p:sp>
      <p:sp>
        <p:nvSpPr>
          <p:cNvPr id="71" name="LegendRectangle3"/>
          <p:cNvSpPr>
            <a:spLocks noChangeArrowheads="1"/>
          </p:cNvSpPr>
          <p:nvPr/>
        </p:nvSpPr>
        <p:spPr bwMode="auto">
          <a:xfrm>
            <a:off x="8732660" y="4359628"/>
            <a:ext cx="144000" cy="144000"/>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2" name="Rectangle 27"/>
          <p:cNvSpPr>
            <a:spLocks noChangeArrowheads="1"/>
          </p:cNvSpPr>
          <p:nvPr/>
        </p:nvSpPr>
        <p:spPr bwMode="gray">
          <a:xfrm>
            <a:off x="791448" y="4594322"/>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Rapports d'enquête de pharmacovigilance</a:t>
            </a:r>
          </a:p>
        </p:txBody>
      </p:sp>
      <p:sp>
        <p:nvSpPr>
          <p:cNvPr id="73" name="Rectangle 72"/>
          <p:cNvSpPr>
            <a:spLocks/>
          </p:cNvSpPr>
          <p:nvPr/>
        </p:nvSpPr>
        <p:spPr>
          <a:xfrm>
            <a:off x="3941663" y="4600462"/>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sur les effets indésirables notifiés et évolution dans le temps</a:t>
            </a:r>
            <a:endParaRPr lang="fr-FR" altLang="fr-FR" sz="900" dirty="0">
              <a:latin typeface="+mn-lt"/>
            </a:endParaRPr>
          </a:p>
        </p:txBody>
      </p:sp>
      <p:sp>
        <p:nvSpPr>
          <p:cNvPr id="75" name="LegendRectangle1"/>
          <p:cNvSpPr>
            <a:spLocks noChangeArrowheads="1"/>
          </p:cNvSpPr>
          <p:nvPr/>
        </p:nvSpPr>
        <p:spPr bwMode="auto">
          <a:xfrm>
            <a:off x="8732660" y="4666927"/>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6" name="Rectangle 27"/>
          <p:cNvSpPr>
            <a:spLocks noChangeArrowheads="1"/>
          </p:cNvSpPr>
          <p:nvPr/>
        </p:nvSpPr>
        <p:spPr bwMode="gray">
          <a:xfrm>
            <a:off x="791448" y="4881548"/>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Etudes de </a:t>
            </a:r>
            <a:r>
              <a:rPr lang="fr-FR" sz="900" b="1" dirty="0" smtClean="0">
                <a:solidFill>
                  <a:schemeClr val="accent3"/>
                </a:solidFill>
                <a:latin typeface="+mn-lt"/>
                <a:cs typeface="+mn-cs"/>
              </a:rPr>
              <a:t>pharmaco épidémiologie </a:t>
            </a:r>
            <a:r>
              <a:rPr lang="fr-FR" sz="900" b="1" dirty="0">
                <a:solidFill>
                  <a:schemeClr val="accent3"/>
                </a:solidFill>
                <a:latin typeface="+mn-lt"/>
                <a:cs typeface="+mn-cs"/>
              </a:rPr>
              <a:t>conduisant à des modifications de RCP</a:t>
            </a:r>
          </a:p>
        </p:txBody>
      </p:sp>
      <p:sp>
        <p:nvSpPr>
          <p:cNvPr id="77" name="Rectangle 76"/>
          <p:cNvSpPr>
            <a:spLocks/>
          </p:cNvSpPr>
          <p:nvPr/>
        </p:nvSpPr>
        <p:spPr>
          <a:xfrm>
            <a:off x="3941663" y="488262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des études </a:t>
            </a:r>
            <a:r>
              <a:rPr lang="fr-FR" altLang="fr-FR" sz="900" dirty="0">
                <a:latin typeface="+mn-lt"/>
              </a:rPr>
              <a:t>de pharmaco </a:t>
            </a:r>
            <a:r>
              <a:rPr lang="fr-FR" altLang="fr-FR" sz="900" dirty="0" smtClean="0">
                <a:latin typeface="+mn-lt"/>
              </a:rPr>
              <a:t>épidémiologie demandées par l’ANSM (</a:t>
            </a:r>
            <a:r>
              <a:rPr lang="fr-FR" altLang="fr-FR" sz="900" i="1" dirty="0" smtClean="0">
                <a:latin typeface="+mn-lt"/>
              </a:rPr>
              <a:t>à préciser!)</a:t>
            </a:r>
            <a:endParaRPr lang="fr-FR" altLang="fr-FR" sz="900" i="1" dirty="0">
              <a:latin typeface="+mn-lt"/>
            </a:endParaRPr>
          </a:p>
        </p:txBody>
      </p:sp>
      <p:sp>
        <p:nvSpPr>
          <p:cNvPr id="78" name="LegendRectangle3"/>
          <p:cNvSpPr>
            <a:spLocks noChangeArrowheads="1"/>
          </p:cNvSpPr>
          <p:nvPr/>
        </p:nvSpPr>
        <p:spPr bwMode="auto">
          <a:xfrm>
            <a:off x="8732660" y="4950476"/>
            <a:ext cx="144000" cy="144000"/>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9" name="Rectangle 27"/>
          <p:cNvSpPr>
            <a:spLocks noChangeArrowheads="1"/>
          </p:cNvSpPr>
          <p:nvPr/>
        </p:nvSpPr>
        <p:spPr bwMode="gray">
          <a:xfrm>
            <a:off x="791448" y="3314793"/>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Enquête Santé et Protection Sociale (ESPS)</a:t>
            </a:r>
          </a:p>
        </p:txBody>
      </p:sp>
      <p:sp>
        <p:nvSpPr>
          <p:cNvPr id="81" name="Rectangle 80"/>
          <p:cNvSpPr>
            <a:spLocks/>
          </p:cNvSpPr>
          <p:nvPr/>
        </p:nvSpPr>
        <p:spPr>
          <a:xfrm>
            <a:off x="3941663" y="3281802"/>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Enquêtes en population générale depuis 2008, 20 000 personnes interrogées tous les 2 ans sur 6 thèmes*</a:t>
            </a:r>
            <a:endParaRPr lang="fr-FR" altLang="fr-FR" sz="900" dirty="0">
              <a:latin typeface="+mn-lt"/>
            </a:endParaRPr>
          </a:p>
        </p:txBody>
      </p:sp>
      <p:sp>
        <p:nvSpPr>
          <p:cNvPr id="82" name="Rectangle 81"/>
          <p:cNvSpPr>
            <a:spLocks/>
          </p:cNvSpPr>
          <p:nvPr/>
        </p:nvSpPr>
        <p:spPr>
          <a:xfrm>
            <a:off x="48087" y="6296849"/>
            <a:ext cx="8917676"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587" lvl="1" defTabSz="895350">
              <a:spcBef>
                <a:spcPct val="20000"/>
              </a:spcBef>
              <a:buClr>
                <a:schemeClr val="tx2"/>
              </a:buClr>
              <a:buSzPct val="125000"/>
            </a:pPr>
            <a:r>
              <a:rPr lang="fr-FR" altLang="fr-FR" sz="900" dirty="0" smtClean="0">
                <a:latin typeface="+mn-lt"/>
              </a:rPr>
              <a:t>* modes </a:t>
            </a:r>
            <a:r>
              <a:rPr lang="fr-FR" altLang="fr-FR" sz="900" dirty="0">
                <a:latin typeface="+mn-lt"/>
              </a:rPr>
              <a:t>de protection sociale </a:t>
            </a:r>
            <a:r>
              <a:rPr lang="fr-FR" altLang="fr-FR" sz="900" dirty="0" smtClean="0">
                <a:latin typeface="+mn-lt"/>
              </a:rPr>
              <a:t>, </a:t>
            </a:r>
            <a:r>
              <a:rPr lang="fr-FR" altLang="fr-FR" sz="900" dirty="0">
                <a:latin typeface="+mn-lt"/>
              </a:rPr>
              <a:t>les maladies et les troubles de santé déclarés, les recours au médecin, la consommation de biens médicaux, les soins d'auxiliaires, l'hospitalisation, le renoncement aux soins et les opinions sur la santé </a:t>
            </a:r>
            <a:endParaRPr lang="fr-FR" altLang="fr-FR" sz="900" dirty="0" smtClean="0">
              <a:latin typeface="+mn-lt"/>
            </a:endParaRPr>
          </a:p>
          <a:p>
            <a:pPr marL="1587" lvl="1" defTabSz="895350">
              <a:spcBef>
                <a:spcPct val="20000"/>
              </a:spcBef>
              <a:buClr>
                <a:schemeClr val="tx2"/>
              </a:buClr>
              <a:buSzPct val="125000"/>
            </a:pPr>
            <a:r>
              <a:rPr lang="fr-FR" altLang="fr-FR" sz="900" dirty="0" smtClean="0">
                <a:latin typeface="+mn-lt"/>
              </a:rPr>
              <a:t>** Ordre national des pharmaciens</a:t>
            </a:r>
            <a:endParaRPr lang="fr-FR" altLang="fr-FR" sz="900" dirty="0">
              <a:latin typeface="+mn-lt"/>
            </a:endParaRPr>
          </a:p>
        </p:txBody>
      </p:sp>
      <p:sp>
        <p:nvSpPr>
          <p:cNvPr id="83" name="LegendRectangle3"/>
          <p:cNvSpPr>
            <a:spLocks noChangeArrowheads="1"/>
          </p:cNvSpPr>
          <p:nvPr/>
        </p:nvSpPr>
        <p:spPr bwMode="auto">
          <a:xfrm>
            <a:off x="8732660" y="3402106"/>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4" name="Rectangle 27"/>
          <p:cNvSpPr>
            <a:spLocks noChangeArrowheads="1"/>
          </p:cNvSpPr>
          <p:nvPr/>
        </p:nvSpPr>
        <p:spPr bwMode="gray">
          <a:xfrm>
            <a:off x="791448" y="3613894"/>
            <a:ext cx="3024000" cy="216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de données HYGIE</a:t>
            </a:r>
          </a:p>
        </p:txBody>
      </p:sp>
      <p:sp>
        <p:nvSpPr>
          <p:cNvPr id="85" name="Rectangle 84"/>
          <p:cNvSpPr>
            <a:spLocks/>
          </p:cNvSpPr>
          <p:nvPr/>
        </p:nvSpPr>
        <p:spPr>
          <a:xfrm>
            <a:off x="3941663" y="363521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sur caractéristiques sociodémographiques et </a:t>
            </a:r>
            <a:r>
              <a:rPr lang="fr-FR" altLang="fr-FR" sz="900" dirty="0">
                <a:latin typeface="+mn-lt"/>
              </a:rPr>
              <a:t>les profils d'arrêts de travail</a:t>
            </a:r>
          </a:p>
        </p:txBody>
      </p:sp>
      <p:sp>
        <p:nvSpPr>
          <p:cNvPr id="86" name="LegendRectangle3"/>
          <p:cNvSpPr>
            <a:spLocks noChangeArrowheads="1"/>
          </p:cNvSpPr>
          <p:nvPr/>
        </p:nvSpPr>
        <p:spPr bwMode="auto">
          <a:xfrm>
            <a:off x="8732660" y="3661905"/>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7" name="Rectangle 86"/>
          <p:cNvSpPr>
            <a:spLocks/>
          </p:cNvSpPr>
          <p:nvPr/>
        </p:nvSpPr>
        <p:spPr>
          <a:xfrm>
            <a:off x="3941663" y="5942873"/>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Enquête quadriennale auprès des EHPA, Enquête quadriennale sur l'allocation personnalisée d'autonomie </a:t>
            </a:r>
            <a:r>
              <a:rPr lang="fr-FR" altLang="fr-FR" sz="900" dirty="0" smtClean="0">
                <a:latin typeface="+mn-lt"/>
              </a:rPr>
              <a:t>…</a:t>
            </a:r>
          </a:p>
        </p:txBody>
      </p:sp>
      <p:sp>
        <p:nvSpPr>
          <p:cNvPr id="88" name="LegendRectangle3"/>
          <p:cNvSpPr>
            <a:spLocks noChangeArrowheads="1"/>
          </p:cNvSpPr>
          <p:nvPr/>
        </p:nvSpPr>
        <p:spPr bwMode="auto">
          <a:xfrm>
            <a:off x="8732660" y="6014873"/>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9" name="AutoShape 250"/>
          <p:cNvSpPr>
            <a:spLocks noChangeArrowheads="1"/>
          </p:cNvSpPr>
          <p:nvPr/>
        </p:nvSpPr>
        <p:spPr bwMode="auto">
          <a:xfrm>
            <a:off x="791448" y="923988"/>
            <a:ext cx="3024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Principaux jeux de données</a:t>
            </a:r>
          </a:p>
        </p:txBody>
      </p:sp>
      <p:sp>
        <p:nvSpPr>
          <p:cNvPr id="90" name="AutoShape 250"/>
          <p:cNvSpPr>
            <a:spLocks noChangeArrowheads="1"/>
          </p:cNvSpPr>
          <p:nvPr/>
        </p:nvSpPr>
        <p:spPr bwMode="auto">
          <a:xfrm>
            <a:off x="3965413" y="923988"/>
            <a:ext cx="4680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a:solidFill>
                  <a:schemeClr val="tx2"/>
                </a:solidFill>
              </a:rPr>
              <a:t>Contenu</a:t>
            </a:r>
          </a:p>
        </p:txBody>
      </p:sp>
      <p:cxnSp>
        <p:nvCxnSpPr>
          <p:cNvPr id="91" name="AutoShape 249"/>
          <p:cNvCxnSpPr>
            <a:cxnSpLocks noChangeShapeType="1"/>
          </p:cNvCxnSpPr>
          <p:nvPr/>
        </p:nvCxnSpPr>
        <p:spPr bwMode="auto">
          <a:xfrm>
            <a:off x="791448" y="1187513"/>
            <a:ext cx="3024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cxnSp>
        <p:nvCxnSpPr>
          <p:cNvPr id="92" name="AutoShape 249"/>
          <p:cNvCxnSpPr>
            <a:cxnSpLocks noChangeShapeType="1"/>
          </p:cNvCxnSpPr>
          <p:nvPr/>
        </p:nvCxnSpPr>
        <p:spPr bwMode="auto">
          <a:xfrm>
            <a:off x="3965413" y="1187513"/>
            <a:ext cx="4680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93" name="LegendRectangle1"/>
          <p:cNvSpPr>
            <a:spLocks noChangeArrowheads="1"/>
          </p:cNvSpPr>
          <p:nvPr/>
        </p:nvSpPr>
        <p:spPr bwMode="auto">
          <a:xfrm>
            <a:off x="8732660" y="1235187"/>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94" name="Rectangle 93"/>
          <p:cNvSpPr>
            <a:spLocks/>
          </p:cNvSpPr>
          <p:nvPr/>
        </p:nvSpPr>
        <p:spPr>
          <a:xfrm>
            <a:off x="3941663" y="2610597"/>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Indicateurs </a:t>
            </a:r>
            <a:r>
              <a:rPr lang="fr-FR" altLang="fr-FR" sz="900" dirty="0">
                <a:latin typeface="+mn-lt"/>
              </a:rPr>
              <a:t>de perception et </a:t>
            </a:r>
            <a:r>
              <a:rPr lang="fr-FR" altLang="fr-FR" sz="900" dirty="0" smtClean="0">
                <a:latin typeface="+mn-lt"/>
              </a:rPr>
              <a:t>comportement </a:t>
            </a:r>
            <a:r>
              <a:rPr lang="fr-FR" altLang="fr-FR" sz="900" dirty="0">
                <a:latin typeface="+mn-lt"/>
              </a:rPr>
              <a:t>des médecins en matière de vaccination, de dépistage des hépatites virales et du VIH, de prise en charge des problèmes d’addiction</a:t>
            </a:r>
          </a:p>
        </p:txBody>
      </p:sp>
      <p:sp>
        <p:nvSpPr>
          <p:cNvPr id="95" name="LegendRectangle3"/>
          <p:cNvSpPr>
            <a:spLocks noChangeArrowheads="1"/>
          </p:cNvSpPr>
          <p:nvPr/>
        </p:nvSpPr>
        <p:spPr bwMode="auto">
          <a:xfrm>
            <a:off x="8732660" y="2668758"/>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96" name="Rectangle 95"/>
          <p:cNvSpPr>
            <a:spLocks/>
          </p:cNvSpPr>
          <p:nvPr/>
        </p:nvSpPr>
        <p:spPr>
          <a:xfrm>
            <a:off x="3941663" y="5589457"/>
            <a:ext cx="46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Données sur les attitudes et pratiques des </a:t>
            </a:r>
            <a:r>
              <a:rPr lang="fr-FR" altLang="fr-FR" sz="900" dirty="0" err="1">
                <a:latin typeface="+mn-lt"/>
              </a:rPr>
              <a:t>mèdecins</a:t>
            </a:r>
            <a:r>
              <a:rPr lang="fr-FR" altLang="fr-FR" sz="900" dirty="0">
                <a:latin typeface="+mn-lt"/>
              </a:rPr>
              <a:t> généralistes relatives à la vaccination, sur la santé physique et psychique des médecins, sur la </a:t>
            </a:r>
            <a:r>
              <a:rPr lang="fr-FR" altLang="fr-FR" sz="900" dirty="0" smtClean="0">
                <a:latin typeface="+mn-lt"/>
              </a:rPr>
              <a:t>formation…</a:t>
            </a:r>
          </a:p>
        </p:txBody>
      </p:sp>
      <p:sp>
        <p:nvSpPr>
          <p:cNvPr id="98" name="LegendRectangle2"/>
          <p:cNvSpPr>
            <a:spLocks noChangeArrowheads="1"/>
          </p:cNvSpPr>
          <p:nvPr/>
        </p:nvSpPr>
        <p:spPr bwMode="auto">
          <a:xfrm>
            <a:off x="8732660" y="5660074"/>
            <a:ext cx="144000" cy="144000"/>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cxnSp>
        <p:nvCxnSpPr>
          <p:cNvPr id="99" name="Straight Connector 3"/>
          <p:cNvCxnSpPr>
            <a:cxnSpLocks/>
          </p:cNvCxnSpPr>
          <p:nvPr/>
        </p:nvCxnSpPr>
        <p:spPr>
          <a:xfrm>
            <a:off x="869907" y="455177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0" name="Straight Connector 3"/>
          <p:cNvCxnSpPr>
            <a:cxnSpLocks/>
          </p:cNvCxnSpPr>
          <p:nvPr/>
        </p:nvCxnSpPr>
        <p:spPr>
          <a:xfrm>
            <a:off x="869907" y="188670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1" name="Straight Connector 3"/>
          <p:cNvCxnSpPr>
            <a:cxnSpLocks/>
          </p:cNvCxnSpPr>
          <p:nvPr/>
        </p:nvCxnSpPr>
        <p:spPr>
          <a:xfrm>
            <a:off x="869907" y="423942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2" name="Straight Connector 3"/>
          <p:cNvCxnSpPr>
            <a:cxnSpLocks/>
          </p:cNvCxnSpPr>
          <p:nvPr/>
        </p:nvCxnSpPr>
        <p:spPr>
          <a:xfrm>
            <a:off x="869907" y="254703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3"/>
          <p:cNvCxnSpPr>
            <a:cxnSpLocks/>
          </p:cNvCxnSpPr>
          <p:nvPr/>
        </p:nvCxnSpPr>
        <p:spPr>
          <a:xfrm>
            <a:off x="869907" y="293063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4" name="Straight Connector 3"/>
          <p:cNvCxnSpPr>
            <a:cxnSpLocks/>
          </p:cNvCxnSpPr>
          <p:nvPr/>
        </p:nvCxnSpPr>
        <p:spPr>
          <a:xfrm>
            <a:off x="869907" y="222280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5" name="Straight Connector 3"/>
          <p:cNvCxnSpPr>
            <a:cxnSpLocks/>
          </p:cNvCxnSpPr>
          <p:nvPr/>
        </p:nvCxnSpPr>
        <p:spPr>
          <a:xfrm>
            <a:off x="869907" y="326673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6" name="Straight Connector 3"/>
          <p:cNvCxnSpPr>
            <a:cxnSpLocks/>
          </p:cNvCxnSpPr>
          <p:nvPr/>
        </p:nvCxnSpPr>
        <p:spPr>
          <a:xfrm>
            <a:off x="869907" y="356721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7" name="Straight Connector 3"/>
          <p:cNvCxnSpPr>
            <a:cxnSpLocks/>
          </p:cNvCxnSpPr>
          <p:nvPr/>
        </p:nvCxnSpPr>
        <p:spPr>
          <a:xfrm>
            <a:off x="869907" y="387956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8" name="Straight Connector 3"/>
          <p:cNvCxnSpPr>
            <a:cxnSpLocks/>
          </p:cNvCxnSpPr>
          <p:nvPr/>
        </p:nvCxnSpPr>
        <p:spPr>
          <a:xfrm>
            <a:off x="869907" y="151497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9" name="Straight Connector 3"/>
          <p:cNvCxnSpPr>
            <a:cxnSpLocks/>
          </p:cNvCxnSpPr>
          <p:nvPr/>
        </p:nvCxnSpPr>
        <p:spPr>
          <a:xfrm>
            <a:off x="869907" y="520023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0" name="Straight Connector 3"/>
          <p:cNvCxnSpPr>
            <a:cxnSpLocks/>
          </p:cNvCxnSpPr>
          <p:nvPr/>
        </p:nvCxnSpPr>
        <p:spPr>
          <a:xfrm>
            <a:off x="869907" y="5919936"/>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1" name="Straight Connector 3"/>
          <p:cNvCxnSpPr>
            <a:cxnSpLocks/>
          </p:cNvCxnSpPr>
          <p:nvPr/>
        </p:nvCxnSpPr>
        <p:spPr>
          <a:xfrm>
            <a:off x="846157" y="630353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2" name="Straight Connector 3"/>
          <p:cNvCxnSpPr>
            <a:cxnSpLocks/>
          </p:cNvCxnSpPr>
          <p:nvPr/>
        </p:nvCxnSpPr>
        <p:spPr>
          <a:xfrm>
            <a:off x="869907" y="556008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4" name="Straight Connector 3"/>
          <p:cNvCxnSpPr>
            <a:cxnSpLocks/>
          </p:cNvCxnSpPr>
          <p:nvPr/>
        </p:nvCxnSpPr>
        <p:spPr>
          <a:xfrm>
            <a:off x="869907" y="484037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pic>
        <p:nvPicPr>
          <p:cNvPr id="115" name="Picture 29" descr="http://www.pdfaccessible.fr/wp-content/themes/publiread/images/content/references/inpes.pn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90" y="2757878"/>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32" descr="http://www.ordre.pharmacien.fr/extension/smiledesign/design/mercure/images/logo2.pn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8662" y="5425761"/>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39" descr="http://www.alliance-maladies-rares.org/wp-content/uploads/2014/02/logo-ansm.png"/>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690" y="4132503"/>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35" descr="https://encrypted-tbn0.gstatic.com/images?q=tbn:ANd9GcQATpUnlM2FImkqLQPuCZ91BoWU_paOXwBIkmsIr6596hMOj0qe"/>
          <p:cNvPicPr>
            <a:picLocks noChangeArrowheads="1"/>
          </p:cNvPicPr>
          <p:nvPr/>
        </p:nvPicPr>
        <p:blipFill rotWithShape="1">
          <a:blip r:embed="rId6" cstate="print">
            <a:extLst>
              <a:ext uri="{28A0092B-C50C-407E-A947-70E740481C1C}">
                <a14:useLocalDpi xmlns:a14="http://schemas.microsoft.com/office/drawing/2010/main" val="0"/>
              </a:ext>
            </a:extLst>
          </a:blip>
          <a:srcRect t="1" r="10891" b="-2"/>
          <a:stretch/>
        </p:blipFill>
        <p:spPr bwMode="auto">
          <a:xfrm>
            <a:off x="268838" y="1725788"/>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127"/>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0537" y="1369189"/>
            <a:ext cx="396000" cy="1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 name="Picture 55"/>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2690" y="2394943"/>
            <a:ext cx="540000" cy="13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6914" name="Picture 2" descr="Santé et protection social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84738" b="23148"/>
          <a:stretch/>
        </p:blipFill>
        <p:spPr bwMode="auto">
          <a:xfrm>
            <a:off x="474766" y="5846962"/>
            <a:ext cx="226015" cy="239911"/>
          </a:xfrm>
          <a:prstGeom prst="rect">
            <a:avLst/>
          </a:prstGeom>
          <a:noFill/>
          <a:extLst>
            <a:ext uri="{909E8E84-426E-40DD-AFC4-6F175D3DCCD1}">
              <a14:hiddenFill xmlns:a14="http://schemas.microsoft.com/office/drawing/2010/main">
                <a:solidFill>
                  <a:srgbClr val="FFFFFF"/>
                </a:solidFill>
              </a14:hiddenFill>
            </a:ext>
          </a:extLst>
        </p:spPr>
      </p:pic>
      <p:pic>
        <p:nvPicPr>
          <p:cNvPr id="166916" name="Picture 4" descr="Irdes"/>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10064" t="13262" r="8621" b="43369"/>
          <a:stretch/>
        </p:blipFill>
        <p:spPr bwMode="auto">
          <a:xfrm>
            <a:off x="282974" y="3216057"/>
            <a:ext cx="451126" cy="242736"/>
          </a:xfrm>
          <a:prstGeom prst="rect">
            <a:avLst/>
          </a:prstGeom>
          <a:noFill/>
          <a:extLst>
            <a:ext uri="{909E8E84-426E-40DD-AFC4-6F175D3DCCD1}">
              <a14:hiddenFill xmlns:a14="http://schemas.microsoft.com/office/drawing/2010/main">
                <a:solidFill>
                  <a:srgbClr val="FFFFFF"/>
                </a:solidFill>
              </a14:hiddenFill>
            </a:ext>
          </a:extLst>
        </p:spPr>
      </p:pic>
      <p:sp>
        <p:nvSpPr>
          <p:cNvPr id="123" name="AutoShape 250"/>
          <p:cNvSpPr>
            <a:spLocks noChangeArrowheads="1"/>
          </p:cNvSpPr>
          <p:nvPr/>
        </p:nvSpPr>
        <p:spPr bwMode="auto">
          <a:xfrm>
            <a:off x="3717675" y="279088"/>
            <a:ext cx="1176338" cy="141287"/>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Statut d’ouverture :</a:t>
            </a:r>
          </a:p>
        </p:txBody>
      </p:sp>
      <p:grpSp>
        <p:nvGrpSpPr>
          <p:cNvPr id="124" name="Group 1"/>
          <p:cNvGrpSpPr>
            <a:grpSpLocks/>
          </p:cNvGrpSpPr>
          <p:nvPr/>
        </p:nvGrpSpPr>
        <p:grpSpPr bwMode="auto">
          <a:xfrm>
            <a:off x="4984500" y="458475"/>
            <a:ext cx="3359150" cy="139700"/>
            <a:chOff x="5080381" y="289531"/>
            <a:chExt cx="3358586" cy="138499"/>
          </a:xfrm>
        </p:grpSpPr>
        <p:sp>
          <p:nvSpPr>
            <p:cNvPr id="125" name="Legend1"/>
            <p:cNvSpPr>
              <a:spLocks noChangeArrowheads="1"/>
            </p:cNvSpPr>
            <p:nvPr/>
          </p:nvSpPr>
          <p:spPr bwMode="auto">
            <a:xfrm>
              <a:off x="5323228" y="289531"/>
              <a:ext cx="3115739" cy="138499"/>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Jeu de données téléchargeable, exploitable et ouvert à </a:t>
              </a:r>
              <a:r>
                <a:rPr lang="fr-FR" sz="900" dirty="0" smtClean="0">
                  <a:latin typeface="+mn-lt"/>
                  <a:cs typeface="+mn-cs"/>
                </a:rPr>
                <a:t>tous</a:t>
              </a:r>
              <a:endParaRPr lang="fr-FR" sz="900" dirty="0">
                <a:latin typeface="+mn-lt"/>
                <a:cs typeface="+mn-cs"/>
              </a:endParaRPr>
            </a:p>
          </p:txBody>
        </p:sp>
        <p:sp>
          <p:nvSpPr>
            <p:cNvPr id="126" name="LegendRectangle1"/>
            <p:cNvSpPr>
              <a:spLocks noChangeArrowheads="1"/>
            </p:cNvSpPr>
            <p:nvPr/>
          </p:nvSpPr>
          <p:spPr bwMode="auto">
            <a:xfrm>
              <a:off x="5080381" y="297401"/>
              <a:ext cx="157137" cy="12276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grpSp>
      <p:sp>
        <p:nvSpPr>
          <p:cNvPr id="127" name="Legend2"/>
          <p:cNvSpPr>
            <a:spLocks noChangeArrowheads="1"/>
          </p:cNvSpPr>
          <p:nvPr/>
        </p:nvSpPr>
        <p:spPr bwMode="auto">
          <a:xfrm>
            <a:off x="5227388" y="621988"/>
            <a:ext cx="3468687"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consultable mais non téléchargeable ou exploitable</a:t>
            </a:r>
          </a:p>
        </p:txBody>
      </p:sp>
      <p:sp>
        <p:nvSpPr>
          <p:cNvPr id="128" name="LegendRectangle2"/>
          <p:cNvSpPr>
            <a:spLocks noChangeArrowheads="1"/>
          </p:cNvSpPr>
          <p:nvPr/>
        </p:nvSpPr>
        <p:spPr bwMode="auto">
          <a:xfrm>
            <a:off x="4984500" y="629925"/>
            <a:ext cx="157163" cy="123825"/>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29" name="Legend3"/>
          <p:cNvSpPr>
            <a:spLocks noChangeArrowheads="1"/>
          </p:cNvSpPr>
          <p:nvPr/>
        </p:nvSpPr>
        <p:spPr bwMode="auto">
          <a:xfrm>
            <a:off x="5226862" y="785500"/>
            <a:ext cx="2827863"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téléchargeable mais en accès restreint</a:t>
            </a:r>
          </a:p>
        </p:txBody>
      </p:sp>
      <p:sp>
        <p:nvSpPr>
          <p:cNvPr id="130" name="LegendRectangle3"/>
          <p:cNvSpPr>
            <a:spLocks noChangeArrowheads="1"/>
          </p:cNvSpPr>
          <p:nvPr/>
        </p:nvSpPr>
        <p:spPr bwMode="auto">
          <a:xfrm>
            <a:off x="4984500" y="793438"/>
            <a:ext cx="157163" cy="122237"/>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31" name="Legend3"/>
          <p:cNvSpPr>
            <a:spLocks noChangeArrowheads="1"/>
          </p:cNvSpPr>
          <p:nvPr/>
        </p:nvSpPr>
        <p:spPr bwMode="auto">
          <a:xfrm>
            <a:off x="5227388" y="955363"/>
            <a:ext cx="3667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non ouvert, disponible qu’au producteur et gestionnaire</a:t>
            </a:r>
          </a:p>
        </p:txBody>
      </p:sp>
      <p:sp>
        <p:nvSpPr>
          <p:cNvPr id="132" name="LegendRectangle3"/>
          <p:cNvSpPr>
            <a:spLocks noChangeArrowheads="1"/>
          </p:cNvSpPr>
          <p:nvPr/>
        </p:nvSpPr>
        <p:spPr bwMode="auto">
          <a:xfrm>
            <a:off x="4984500" y="963300"/>
            <a:ext cx="157163" cy="12382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pic>
        <p:nvPicPr>
          <p:cNvPr id="133" name="Picture 2" descr="Check Mark Clip Art"/>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984500" y="245750"/>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 name="Legend1"/>
          <p:cNvSpPr>
            <a:spLocks noChangeArrowheads="1"/>
          </p:cNvSpPr>
          <p:nvPr/>
        </p:nvSpPr>
        <p:spPr bwMode="auto">
          <a:xfrm>
            <a:off x="5230563" y="275913"/>
            <a:ext cx="687387" cy="138112"/>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En open data</a:t>
            </a:r>
          </a:p>
        </p:txBody>
      </p:sp>
      <p:sp>
        <p:nvSpPr>
          <p:cNvPr id="113" name="Rectangle 9"/>
          <p:cNvSpPr txBox="1">
            <a:spLocks/>
          </p:cNvSpPr>
          <p:nvPr/>
        </p:nvSpPr>
        <p:spPr bwMode="auto">
          <a:xfrm>
            <a:off x="94074" y="55769"/>
            <a:ext cx="871058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de </a:t>
            </a:r>
            <a:r>
              <a:rPr lang="fr-FR" altLang="fr-FR" sz="1200" b="1" dirty="0">
                <a:solidFill>
                  <a:schemeClr val="bg1">
                    <a:lumMod val="50000"/>
                  </a:schemeClr>
                </a:solidFill>
                <a:latin typeface="+mn-lt"/>
                <a:cs typeface="Arial"/>
              </a:rPr>
              <a:t>c</a:t>
            </a:r>
            <a:r>
              <a:rPr lang="fr-FR" altLang="fr-FR" sz="1200" b="1" dirty="0" smtClean="0">
                <a:solidFill>
                  <a:schemeClr val="bg1">
                    <a:lumMod val="50000"/>
                  </a:schemeClr>
                </a:solidFill>
                <a:latin typeface="+mn-lt"/>
                <a:cs typeface="Arial"/>
              </a:rPr>
              <a:t>onsommation </a:t>
            </a:r>
            <a:r>
              <a:rPr lang="fr-FR" altLang="fr-FR" sz="1200" b="1" dirty="0">
                <a:solidFill>
                  <a:schemeClr val="bg1">
                    <a:lumMod val="50000"/>
                  </a:schemeClr>
                </a:solidFill>
                <a:latin typeface="+mn-lt"/>
                <a:cs typeface="Arial"/>
              </a:rPr>
              <a:t>de soins, médicaments et équipement médical </a:t>
            </a:r>
          </a:p>
        </p:txBody>
      </p:sp>
    </p:spTree>
    <p:extLst>
      <p:ext uri="{BB962C8B-B14F-4D97-AF65-F5344CB8AC3E}">
        <p14:creationId xmlns:p14="http://schemas.microsoft.com/office/powerpoint/2010/main" val="1502087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7"/>
          <p:cNvSpPr>
            <a:spLocks noChangeArrowheads="1"/>
          </p:cNvSpPr>
          <p:nvPr/>
        </p:nvSpPr>
        <p:spPr bwMode="gray">
          <a:xfrm>
            <a:off x="814279" y="2156055"/>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Fichier "Activité des médecins (actes) par département"</a:t>
            </a:r>
          </a:p>
        </p:txBody>
      </p:sp>
      <p:sp>
        <p:nvSpPr>
          <p:cNvPr id="16" name="Rectangle 27"/>
          <p:cNvSpPr>
            <a:spLocks noChangeArrowheads="1"/>
          </p:cNvSpPr>
          <p:nvPr/>
        </p:nvSpPr>
        <p:spPr bwMode="gray">
          <a:xfrm>
            <a:off x="814279" y="1801358"/>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CCAM</a:t>
            </a:r>
          </a:p>
        </p:txBody>
      </p:sp>
      <p:sp>
        <p:nvSpPr>
          <p:cNvPr id="26" name="Rectangle 3"/>
          <p:cNvSpPr txBox="1">
            <a:spLocks/>
          </p:cNvSpPr>
          <p:nvPr/>
        </p:nvSpPr>
        <p:spPr>
          <a:xfrm>
            <a:off x="115566" y="1088446"/>
            <a:ext cx="636588" cy="522165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CNAMTS</a:t>
            </a:r>
            <a:endParaRPr lang="fr-FR" sz="900" dirty="0">
              <a:cs typeface="+mn-cs"/>
            </a:endParaRPr>
          </a:p>
        </p:txBody>
      </p:sp>
      <p:sp>
        <p:nvSpPr>
          <p:cNvPr id="32" name="Rectangle 27"/>
          <p:cNvSpPr>
            <a:spLocks noChangeArrowheads="1"/>
          </p:cNvSpPr>
          <p:nvPr/>
        </p:nvSpPr>
        <p:spPr bwMode="gray">
          <a:xfrm>
            <a:off x="814279" y="2510752"/>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Enquête « Prescriptions médicales : disparités géographiques » de novembre 2004</a:t>
            </a:r>
          </a:p>
        </p:txBody>
      </p:sp>
      <p:sp>
        <p:nvSpPr>
          <p:cNvPr id="33" name="LegendRectangle1"/>
          <p:cNvSpPr>
            <a:spLocks noChangeArrowheads="1"/>
          </p:cNvSpPr>
          <p:nvPr/>
        </p:nvSpPr>
        <p:spPr bwMode="auto">
          <a:xfrm>
            <a:off x="8718657" y="2570016"/>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38" name="Rectangle 27"/>
          <p:cNvSpPr>
            <a:spLocks noChangeArrowheads="1"/>
          </p:cNvSpPr>
          <p:nvPr/>
        </p:nvSpPr>
        <p:spPr bwMode="gray">
          <a:xfrm>
            <a:off x="814279" y="2865449"/>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chemeClr val="accent3"/>
                </a:solidFill>
                <a:latin typeface="+mn-lt"/>
                <a:cs typeface="+mn-cs"/>
              </a:rPr>
              <a:t>Base </a:t>
            </a:r>
            <a:r>
              <a:rPr lang="fr-FR" sz="900" b="1" dirty="0" err="1" smtClean="0">
                <a:solidFill>
                  <a:schemeClr val="accent3"/>
                </a:solidFill>
                <a:latin typeface="+mn-lt"/>
                <a:cs typeface="+mn-cs"/>
              </a:rPr>
              <a:t>biolam</a:t>
            </a:r>
            <a:r>
              <a:rPr lang="fr-FR" sz="900" b="1" dirty="0" smtClean="0">
                <a:solidFill>
                  <a:schemeClr val="accent3"/>
                </a:solidFill>
                <a:latin typeface="+mn-lt"/>
                <a:cs typeface="+mn-cs"/>
              </a:rPr>
              <a:t> du SNIIRAM</a:t>
            </a:r>
            <a:endParaRPr lang="fr-FR" sz="900" b="1" dirty="0">
              <a:solidFill>
                <a:schemeClr val="accent3"/>
              </a:solidFill>
              <a:latin typeface="+mn-lt"/>
              <a:cs typeface="+mn-cs"/>
            </a:endParaRPr>
          </a:p>
        </p:txBody>
      </p:sp>
      <p:sp>
        <p:nvSpPr>
          <p:cNvPr id="39" name="Rectangle 38"/>
          <p:cNvSpPr>
            <a:spLocks/>
          </p:cNvSpPr>
          <p:nvPr/>
        </p:nvSpPr>
        <p:spPr>
          <a:xfrm>
            <a:off x="3967758" y="2870654"/>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de remboursements des actes codés de </a:t>
            </a:r>
            <a:r>
              <a:rPr lang="fr-FR" altLang="fr-FR" sz="900" dirty="0">
                <a:latin typeface="+mn-lt"/>
              </a:rPr>
              <a:t>biologie </a:t>
            </a:r>
            <a:r>
              <a:rPr lang="fr-FR" altLang="fr-FR" sz="900" dirty="0" smtClean="0">
                <a:latin typeface="+mn-lt"/>
              </a:rPr>
              <a:t>médicale </a:t>
            </a:r>
            <a:endParaRPr lang="fr-FR" altLang="fr-FR" sz="900" dirty="0">
              <a:latin typeface="+mn-lt"/>
            </a:endParaRPr>
          </a:p>
        </p:txBody>
      </p:sp>
      <p:sp>
        <p:nvSpPr>
          <p:cNvPr id="40" name="LegendRectangle1"/>
          <p:cNvSpPr>
            <a:spLocks noChangeArrowheads="1"/>
          </p:cNvSpPr>
          <p:nvPr/>
        </p:nvSpPr>
        <p:spPr bwMode="auto">
          <a:xfrm>
            <a:off x="8718657" y="2924654"/>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41" name="Rectangle 27"/>
          <p:cNvSpPr>
            <a:spLocks noChangeArrowheads="1"/>
          </p:cNvSpPr>
          <p:nvPr/>
        </p:nvSpPr>
        <p:spPr bwMode="gray">
          <a:xfrm>
            <a:off x="814279" y="3220146"/>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Biologie</a:t>
            </a:r>
          </a:p>
        </p:txBody>
      </p:sp>
      <p:sp>
        <p:nvSpPr>
          <p:cNvPr id="42" name="Rectangle 41"/>
          <p:cNvSpPr>
            <a:spLocks/>
          </p:cNvSpPr>
          <p:nvPr/>
        </p:nvSpPr>
        <p:spPr>
          <a:xfrm>
            <a:off x="3967758" y="3225292"/>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Données de consommation sur &gt; 500 actes de </a:t>
            </a:r>
            <a:r>
              <a:rPr lang="fr-FR" altLang="fr-FR" sz="900" dirty="0" smtClean="0">
                <a:latin typeface="+mn-lt"/>
              </a:rPr>
              <a:t>biologie</a:t>
            </a:r>
            <a:endParaRPr lang="fr-FR" altLang="fr-FR" sz="900" dirty="0">
              <a:latin typeface="+mn-lt"/>
            </a:endParaRPr>
          </a:p>
        </p:txBody>
      </p:sp>
      <p:sp>
        <p:nvSpPr>
          <p:cNvPr id="43" name="LegendRectangle3"/>
          <p:cNvSpPr>
            <a:spLocks noChangeArrowheads="1"/>
          </p:cNvSpPr>
          <p:nvPr/>
        </p:nvSpPr>
        <p:spPr bwMode="auto">
          <a:xfrm>
            <a:off x="8718657" y="3279292"/>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5" name="Rectangle 27"/>
          <p:cNvSpPr>
            <a:spLocks noChangeArrowheads="1"/>
          </p:cNvSpPr>
          <p:nvPr/>
        </p:nvSpPr>
        <p:spPr bwMode="gray">
          <a:xfrm>
            <a:off x="814279" y="1091964"/>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DCIR (données de consommation inter-régimes) du SNIIRAM</a:t>
            </a:r>
          </a:p>
        </p:txBody>
      </p:sp>
      <p:sp>
        <p:nvSpPr>
          <p:cNvPr id="44" name="Rectangle 43"/>
          <p:cNvSpPr>
            <a:spLocks/>
          </p:cNvSpPr>
          <p:nvPr/>
        </p:nvSpPr>
        <p:spPr>
          <a:xfrm>
            <a:off x="3967758" y="1097464"/>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détaillées </a:t>
            </a:r>
            <a:r>
              <a:rPr lang="fr-FR" altLang="fr-FR" sz="900" dirty="0">
                <a:latin typeface="+mn-lt"/>
              </a:rPr>
              <a:t>sur les bénéficiaires, es professionnels de santé,  et issues des feuilles de soin </a:t>
            </a:r>
          </a:p>
        </p:txBody>
      </p:sp>
      <p:sp>
        <p:nvSpPr>
          <p:cNvPr id="46" name="LegendRectangle3"/>
          <p:cNvSpPr>
            <a:spLocks noChangeArrowheads="1"/>
          </p:cNvSpPr>
          <p:nvPr/>
        </p:nvSpPr>
        <p:spPr bwMode="auto">
          <a:xfrm>
            <a:off x="8718657" y="1151464"/>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3" name="Rectangle 27"/>
          <p:cNvSpPr>
            <a:spLocks noChangeArrowheads="1"/>
          </p:cNvSpPr>
          <p:nvPr/>
        </p:nvSpPr>
        <p:spPr bwMode="gray">
          <a:xfrm>
            <a:off x="814279" y="3574843"/>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a:t>
            </a:r>
            <a:r>
              <a:rPr lang="fr-FR" sz="900" b="1" dirty="0" err="1">
                <a:solidFill>
                  <a:schemeClr val="accent3"/>
                </a:solidFill>
                <a:latin typeface="+mn-lt"/>
                <a:cs typeface="+mn-cs"/>
              </a:rPr>
              <a:t>Medic'am</a:t>
            </a:r>
            <a:r>
              <a:rPr lang="fr-FR" sz="900" b="1" dirty="0">
                <a:solidFill>
                  <a:schemeClr val="accent3"/>
                </a:solidFill>
                <a:latin typeface="+mn-lt"/>
                <a:cs typeface="+mn-cs"/>
              </a:rPr>
              <a:t> du SNIIRAM</a:t>
            </a:r>
          </a:p>
        </p:txBody>
      </p:sp>
      <p:sp>
        <p:nvSpPr>
          <p:cNvPr id="54" name="Rectangle 53"/>
          <p:cNvSpPr>
            <a:spLocks/>
          </p:cNvSpPr>
          <p:nvPr/>
        </p:nvSpPr>
        <p:spPr>
          <a:xfrm>
            <a:off x="3967758" y="3579930"/>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Données </a:t>
            </a:r>
            <a:r>
              <a:rPr lang="fr-FR" altLang="fr-FR" sz="900" dirty="0" smtClean="0">
                <a:latin typeface="+mn-lt"/>
              </a:rPr>
              <a:t>sur les remboursements par ensemble de « produite et dosage »</a:t>
            </a:r>
            <a:endParaRPr lang="fr-FR" altLang="fr-FR" sz="900" dirty="0">
              <a:latin typeface="+mn-lt"/>
            </a:endParaRPr>
          </a:p>
        </p:txBody>
      </p:sp>
      <p:sp>
        <p:nvSpPr>
          <p:cNvPr id="55" name="LegendRectangle1"/>
          <p:cNvSpPr>
            <a:spLocks noChangeArrowheads="1"/>
          </p:cNvSpPr>
          <p:nvPr/>
        </p:nvSpPr>
        <p:spPr bwMode="auto">
          <a:xfrm>
            <a:off x="8718657" y="3633930"/>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6" name="Rectangle 27"/>
          <p:cNvSpPr>
            <a:spLocks noChangeArrowheads="1"/>
          </p:cNvSpPr>
          <p:nvPr/>
        </p:nvSpPr>
        <p:spPr bwMode="gray">
          <a:xfrm>
            <a:off x="814279" y="3929540"/>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a:t>
            </a:r>
            <a:r>
              <a:rPr lang="fr-FR" sz="900" b="1" dirty="0" err="1" smtClean="0">
                <a:solidFill>
                  <a:schemeClr val="accent3"/>
                </a:solidFill>
                <a:latin typeface="+mn-lt"/>
                <a:cs typeface="+mn-cs"/>
              </a:rPr>
              <a:t>Retroced'am</a:t>
            </a:r>
            <a:r>
              <a:rPr lang="fr-FR" sz="900" b="1" dirty="0" smtClean="0">
                <a:solidFill>
                  <a:schemeClr val="accent3"/>
                </a:solidFill>
                <a:latin typeface="+mn-lt"/>
                <a:cs typeface="+mn-cs"/>
              </a:rPr>
              <a:t> du </a:t>
            </a:r>
            <a:r>
              <a:rPr lang="fr-FR" sz="900" b="1" dirty="0">
                <a:solidFill>
                  <a:schemeClr val="accent3"/>
                </a:solidFill>
                <a:latin typeface="+mn-lt"/>
                <a:cs typeface="+mn-cs"/>
              </a:rPr>
              <a:t>SNIIRAM</a:t>
            </a:r>
          </a:p>
        </p:txBody>
      </p:sp>
      <p:sp>
        <p:nvSpPr>
          <p:cNvPr id="57" name="Rectangle 56"/>
          <p:cNvSpPr>
            <a:spLocks/>
          </p:cNvSpPr>
          <p:nvPr/>
        </p:nvSpPr>
        <p:spPr>
          <a:xfrm>
            <a:off x="3967758" y="3934568"/>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Informations détaillées sur les médicaments remboursés dans le cadre de la rétrocession hospitalière</a:t>
            </a:r>
          </a:p>
        </p:txBody>
      </p:sp>
      <p:sp>
        <p:nvSpPr>
          <p:cNvPr id="58" name="LegendRectangle1"/>
          <p:cNvSpPr>
            <a:spLocks noChangeArrowheads="1"/>
          </p:cNvSpPr>
          <p:nvPr/>
        </p:nvSpPr>
        <p:spPr bwMode="auto">
          <a:xfrm>
            <a:off x="8718657" y="3988568"/>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9" name="Rectangle 27"/>
          <p:cNvSpPr>
            <a:spLocks noChangeArrowheads="1"/>
          </p:cNvSpPr>
          <p:nvPr/>
        </p:nvSpPr>
        <p:spPr bwMode="gray">
          <a:xfrm>
            <a:off x="814279" y="4284237"/>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a:t>
            </a:r>
            <a:r>
              <a:rPr lang="fr-FR" sz="900" b="1" dirty="0" err="1">
                <a:solidFill>
                  <a:schemeClr val="accent3"/>
                </a:solidFill>
                <a:latin typeface="+mn-lt"/>
                <a:cs typeface="+mn-cs"/>
              </a:rPr>
              <a:t>Genericam</a:t>
            </a:r>
            <a:r>
              <a:rPr lang="fr-FR" sz="900" b="1" dirty="0">
                <a:solidFill>
                  <a:schemeClr val="accent3"/>
                </a:solidFill>
                <a:latin typeface="+mn-lt"/>
                <a:cs typeface="+mn-cs"/>
              </a:rPr>
              <a:t> du SNIIRAM</a:t>
            </a:r>
          </a:p>
        </p:txBody>
      </p:sp>
      <p:sp>
        <p:nvSpPr>
          <p:cNvPr id="60" name="Rectangle 59"/>
          <p:cNvSpPr>
            <a:spLocks/>
          </p:cNvSpPr>
          <p:nvPr/>
        </p:nvSpPr>
        <p:spPr>
          <a:xfrm>
            <a:off x="3967758" y="4289206"/>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Photographie du marché des médicaments génériques remboursés par le régime général</a:t>
            </a:r>
          </a:p>
        </p:txBody>
      </p:sp>
      <p:sp>
        <p:nvSpPr>
          <p:cNvPr id="61" name="LegendRectangle1"/>
          <p:cNvSpPr>
            <a:spLocks noChangeArrowheads="1"/>
          </p:cNvSpPr>
          <p:nvPr/>
        </p:nvSpPr>
        <p:spPr bwMode="auto">
          <a:xfrm>
            <a:off x="8718657" y="4343206"/>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2" name="Rectangle 27"/>
          <p:cNvSpPr>
            <a:spLocks noChangeArrowheads="1"/>
          </p:cNvSpPr>
          <p:nvPr/>
        </p:nvSpPr>
        <p:spPr bwMode="gray">
          <a:xfrm>
            <a:off x="814279" y="4638934"/>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Pharmacie</a:t>
            </a:r>
          </a:p>
        </p:txBody>
      </p:sp>
      <p:sp>
        <p:nvSpPr>
          <p:cNvPr id="63" name="Rectangle 62"/>
          <p:cNvSpPr>
            <a:spLocks/>
          </p:cNvSpPr>
          <p:nvPr/>
        </p:nvSpPr>
        <p:spPr>
          <a:xfrm>
            <a:off x="3967758" y="4643844"/>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Dépenses par "grand ensemble" médicaments de ville</a:t>
            </a:r>
          </a:p>
        </p:txBody>
      </p:sp>
      <p:sp>
        <p:nvSpPr>
          <p:cNvPr id="64" name="LegendRectangle3"/>
          <p:cNvSpPr>
            <a:spLocks noChangeArrowheads="1"/>
          </p:cNvSpPr>
          <p:nvPr/>
        </p:nvSpPr>
        <p:spPr bwMode="auto">
          <a:xfrm>
            <a:off x="8718657" y="4697844"/>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5" name="Rectangle 27"/>
          <p:cNvSpPr>
            <a:spLocks noChangeArrowheads="1"/>
          </p:cNvSpPr>
          <p:nvPr/>
        </p:nvSpPr>
        <p:spPr bwMode="gray">
          <a:xfrm>
            <a:off x="814279" y="4993631"/>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Médicaments délivrés à l’hôpital</a:t>
            </a:r>
          </a:p>
        </p:txBody>
      </p:sp>
      <p:sp>
        <p:nvSpPr>
          <p:cNvPr id="66" name="Rectangle 65"/>
          <p:cNvSpPr>
            <a:spLocks/>
          </p:cNvSpPr>
          <p:nvPr/>
        </p:nvSpPr>
        <p:spPr>
          <a:xfrm>
            <a:off x="3967758" y="4998482"/>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sur les médicaments délivrés à l’hôpital</a:t>
            </a:r>
            <a:endParaRPr lang="fr-FR" altLang="fr-FR" sz="900" dirty="0">
              <a:latin typeface="+mn-lt"/>
            </a:endParaRPr>
          </a:p>
        </p:txBody>
      </p:sp>
      <p:sp>
        <p:nvSpPr>
          <p:cNvPr id="67" name="LegendRectangle3"/>
          <p:cNvSpPr>
            <a:spLocks noChangeArrowheads="1"/>
          </p:cNvSpPr>
          <p:nvPr/>
        </p:nvSpPr>
        <p:spPr bwMode="auto">
          <a:xfrm>
            <a:off x="8718657" y="5052482"/>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8" name="Rectangle 27"/>
          <p:cNvSpPr>
            <a:spLocks noChangeArrowheads="1"/>
          </p:cNvSpPr>
          <p:nvPr/>
        </p:nvSpPr>
        <p:spPr bwMode="gray">
          <a:xfrm>
            <a:off x="814279" y="5348328"/>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Base de l'enquête « Les Européens, les médicaments et le rapport à l’ordonnance" (février 2005)</a:t>
            </a:r>
          </a:p>
        </p:txBody>
      </p:sp>
      <p:sp>
        <p:nvSpPr>
          <p:cNvPr id="69" name="Rectangle 68"/>
          <p:cNvSpPr>
            <a:spLocks/>
          </p:cNvSpPr>
          <p:nvPr/>
        </p:nvSpPr>
        <p:spPr>
          <a:xfrm>
            <a:off x="3967758" y="5353120"/>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Données sur la prescription de médicaments en Europe</a:t>
            </a:r>
            <a:endParaRPr lang="fr-FR" altLang="fr-FR" sz="900" dirty="0">
              <a:latin typeface="+mn-lt"/>
            </a:endParaRPr>
          </a:p>
        </p:txBody>
      </p:sp>
      <p:sp>
        <p:nvSpPr>
          <p:cNvPr id="70" name="LegendRectangle3"/>
          <p:cNvSpPr>
            <a:spLocks noChangeArrowheads="1"/>
          </p:cNvSpPr>
          <p:nvPr/>
        </p:nvSpPr>
        <p:spPr bwMode="auto">
          <a:xfrm>
            <a:off x="8718657" y="5407120"/>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1" name="Rectangle 27"/>
          <p:cNvSpPr>
            <a:spLocks noChangeArrowheads="1"/>
          </p:cNvSpPr>
          <p:nvPr/>
        </p:nvSpPr>
        <p:spPr bwMode="gray">
          <a:xfrm>
            <a:off x="814279" y="5703025"/>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Dispositifs médicaux</a:t>
            </a:r>
          </a:p>
        </p:txBody>
      </p:sp>
      <p:sp>
        <p:nvSpPr>
          <p:cNvPr id="72" name="Rectangle 71"/>
          <p:cNvSpPr>
            <a:spLocks/>
          </p:cNvSpPr>
          <p:nvPr/>
        </p:nvSpPr>
        <p:spPr>
          <a:xfrm>
            <a:off x="3967758" y="5707758"/>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Dépenses par "grand ensemble" dispositifs médicaux</a:t>
            </a:r>
          </a:p>
        </p:txBody>
      </p:sp>
      <p:sp>
        <p:nvSpPr>
          <p:cNvPr id="73" name="LegendRectangle3"/>
          <p:cNvSpPr>
            <a:spLocks noChangeArrowheads="1"/>
          </p:cNvSpPr>
          <p:nvPr/>
        </p:nvSpPr>
        <p:spPr bwMode="auto">
          <a:xfrm>
            <a:off x="8718657" y="5761758"/>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4" name="Rectangle 27"/>
          <p:cNvSpPr>
            <a:spLocks noChangeArrowheads="1"/>
          </p:cNvSpPr>
          <p:nvPr/>
        </p:nvSpPr>
        <p:spPr bwMode="gray">
          <a:xfrm>
            <a:off x="814279" y="6057721"/>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chemeClr val="accent3"/>
                </a:solidFill>
                <a:latin typeface="+mn-lt"/>
                <a:cs typeface="+mn-cs"/>
              </a:rPr>
              <a:t>Fichiers "analyse des dépenses" (statistiques mensuelles)</a:t>
            </a:r>
          </a:p>
        </p:txBody>
      </p:sp>
      <p:sp>
        <p:nvSpPr>
          <p:cNvPr id="75" name="Rectangle 74"/>
          <p:cNvSpPr>
            <a:spLocks/>
          </p:cNvSpPr>
          <p:nvPr/>
        </p:nvSpPr>
        <p:spPr>
          <a:xfrm>
            <a:off x="3967758" y="6062396"/>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Rétrospective annuelle des dépenses d'assurance maladie par catégorie de professionnels de santé et </a:t>
            </a:r>
            <a:r>
              <a:rPr lang="fr-FR" altLang="fr-FR" sz="900" dirty="0" smtClean="0">
                <a:latin typeface="+mn-lt"/>
              </a:rPr>
              <a:t>par </a:t>
            </a:r>
            <a:r>
              <a:rPr lang="fr-FR" altLang="fr-FR" sz="900" dirty="0">
                <a:latin typeface="+mn-lt"/>
              </a:rPr>
              <a:t>acte ou </a:t>
            </a:r>
            <a:r>
              <a:rPr lang="fr-FR" altLang="fr-FR" sz="900" dirty="0" smtClean="0">
                <a:latin typeface="+mn-lt"/>
              </a:rPr>
              <a:t>depuis </a:t>
            </a:r>
            <a:r>
              <a:rPr lang="fr-FR" altLang="fr-FR" sz="900" dirty="0">
                <a:latin typeface="+mn-lt"/>
              </a:rPr>
              <a:t>2006</a:t>
            </a:r>
          </a:p>
        </p:txBody>
      </p:sp>
      <p:sp>
        <p:nvSpPr>
          <p:cNvPr id="76" name="LegendRectangle3"/>
          <p:cNvSpPr>
            <a:spLocks noChangeArrowheads="1"/>
          </p:cNvSpPr>
          <p:nvPr/>
        </p:nvSpPr>
        <p:spPr bwMode="auto">
          <a:xfrm>
            <a:off x="8718657" y="6116396"/>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5" name="Rectangle 27"/>
          <p:cNvSpPr>
            <a:spLocks noChangeArrowheads="1"/>
          </p:cNvSpPr>
          <p:nvPr/>
        </p:nvSpPr>
        <p:spPr bwMode="gray">
          <a:xfrm>
            <a:off x="814279" y="1446661"/>
            <a:ext cx="3024000" cy="288000"/>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err="1">
                <a:solidFill>
                  <a:schemeClr val="accent3"/>
                </a:solidFill>
                <a:latin typeface="+mn-lt"/>
                <a:cs typeface="+mn-cs"/>
              </a:rPr>
              <a:t>Datamart</a:t>
            </a:r>
            <a:r>
              <a:rPr lang="fr-FR" sz="900" b="1" dirty="0">
                <a:solidFill>
                  <a:schemeClr val="accent3"/>
                </a:solidFill>
                <a:latin typeface="+mn-lt"/>
                <a:cs typeface="+mn-cs"/>
              </a:rPr>
              <a:t> du SNIIRAM : DAMIR de suivi des dépenses</a:t>
            </a:r>
            <a:endParaRPr lang="fr-FR" sz="900" b="1" baseline="30000" dirty="0">
              <a:solidFill>
                <a:schemeClr val="accent3"/>
              </a:solidFill>
              <a:latin typeface="+mn-lt"/>
              <a:cs typeface="+mn-cs"/>
            </a:endParaRPr>
          </a:p>
        </p:txBody>
      </p:sp>
      <p:sp>
        <p:nvSpPr>
          <p:cNvPr id="77" name="Rectangle 76"/>
          <p:cNvSpPr>
            <a:spLocks/>
          </p:cNvSpPr>
          <p:nvPr/>
        </p:nvSpPr>
        <p:spPr>
          <a:xfrm>
            <a:off x="3967758" y="1452102"/>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Décomposition des dépenses de santé par caisse liquidatrice, bénéficiaire, etc.</a:t>
            </a:r>
          </a:p>
        </p:txBody>
      </p:sp>
      <p:sp>
        <p:nvSpPr>
          <p:cNvPr id="78" name="LegendRectangle3"/>
          <p:cNvSpPr>
            <a:spLocks noChangeArrowheads="1"/>
          </p:cNvSpPr>
          <p:nvPr/>
        </p:nvSpPr>
        <p:spPr bwMode="auto">
          <a:xfrm>
            <a:off x="8718657" y="1506102"/>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9" name="Rectangle 78"/>
          <p:cNvSpPr>
            <a:spLocks/>
          </p:cNvSpPr>
          <p:nvPr/>
        </p:nvSpPr>
        <p:spPr>
          <a:xfrm>
            <a:off x="3967758" y="1806740"/>
            <a:ext cx="453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latin typeface="+mn-lt"/>
              </a:rPr>
              <a:t>Caractérisation du bénéficiaire, caractérisation de l'exécutant, </a:t>
            </a:r>
            <a:r>
              <a:rPr lang="fr-FR" altLang="fr-FR" sz="900" dirty="0" smtClean="0">
                <a:latin typeface="+mn-lt"/>
              </a:rPr>
              <a:t>caractéristiques </a:t>
            </a:r>
            <a:r>
              <a:rPr lang="fr-FR" altLang="fr-FR" sz="900" dirty="0">
                <a:latin typeface="+mn-lt"/>
              </a:rPr>
              <a:t>de l'acte réalisé</a:t>
            </a:r>
          </a:p>
        </p:txBody>
      </p:sp>
      <p:sp>
        <p:nvSpPr>
          <p:cNvPr id="80" name="LegendRectangle3"/>
          <p:cNvSpPr>
            <a:spLocks noChangeArrowheads="1"/>
          </p:cNvSpPr>
          <p:nvPr/>
        </p:nvSpPr>
        <p:spPr bwMode="auto">
          <a:xfrm>
            <a:off x="8718657" y="1860740"/>
            <a:ext cx="144000" cy="144000"/>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1" name="Rectangle 80"/>
          <p:cNvSpPr>
            <a:spLocks/>
          </p:cNvSpPr>
          <p:nvPr/>
        </p:nvSpPr>
        <p:spPr>
          <a:xfrm>
            <a:off x="3967758" y="2161378"/>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Nombre et types d’actes par département</a:t>
            </a:r>
            <a:endParaRPr lang="fr-FR" altLang="fr-FR" sz="900" dirty="0">
              <a:latin typeface="+mn-lt"/>
            </a:endParaRPr>
          </a:p>
        </p:txBody>
      </p:sp>
      <p:sp>
        <p:nvSpPr>
          <p:cNvPr id="82" name="LegendRectangle1"/>
          <p:cNvSpPr>
            <a:spLocks noChangeArrowheads="1"/>
          </p:cNvSpPr>
          <p:nvPr/>
        </p:nvSpPr>
        <p:spPr bwMode="auto">
          <a:xfrm>
            <a:off x="8718657" y="2215378"/>
            <a:ext cx="144000" cy="14400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3" name="Rectangle 82"/>
          <p:cNvSpPr>
            <a:spLocks/>
          </p:cNvSpPr>
          <p:nvPr/>
        </p:nvSpPr>
        <p:spPr>
          <a:xfrm>
            <a:off x="3967758" y="2516016"/>
            <a:ext cx="4536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Analyse des disparités géographiques pour antibiotiques, génériques, psychotropes, statines, indemnités journalières, soins sans ou en rapport avec les ALD</a:t>
            </a:r>
            <a:endParaRPr lang="fr-FR" altLang="fr-FR" sz="900" dirty="0">
              <a:latin typeface="+mn-lt"/>
            </a:endParaRPr>
          </a:p>
        </p:txBody>
      </p:sp>
      <p:cxnSp>
        <p:nvCxnSpPr>
          <p:cNvPr id="84" name="Straight Connector 3"/>
          <p:cNvCxnSpPr>
            <a:cxnSpLocks/>
          </p:cNvCxnSpPr>
          <p:nvPr/>
        </p:nvCxnSpPr>
        <p:spPr>
          <a:xfrm>
            <a:off x="869907" y="422945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5" name="Straight Connector 3"/>
          <p:cNvCxnSpPr>
            <a:cxnSpLocks/>
          </p:cNvCxnSpPr>
          <p:nvPr/>
        </p:nvCxnSpPr>
        <p:spPr>
          <a:xfrm>
            <a:off x="869907" y="140491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3"/>
          <p:cNvCxnSpPr>
            <a:cxnSpLocks/>
          </p:cNvCxnSpPr>
          <p:nvPr/>
        </p:nvCxnSpPr>
        <p:spPr>
          <a:xfrm>
            <a:off x="869907" y="387638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7" name="Straight Connector 3"/>
          <p:cNvCxnSpPr>
            <a:cxnSpLocks/>
          </p:cNvCxnSpPr>
          <p:nvPr/>
        </p:nvCxnSpPr>
        <p:spPr>
          <a:xfrm>
            <a:off x="869907" y="211104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3"/>
          <p:cNvCxnSpPr>
            <a:cxnSpLocks/>
          </p:cNvCxnSpPr>
          <p:nvPr/>
        </p:nvCxnSpPr>
        <p:spPr>
          <a:xfrm>
            <a:off x="869907" y="246411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9" name="Straight Connector 3"/>
          <p:cNvCxnSpPr>
            <a:cxnSpLocks/>
          </p:cNvCxnSpPr>
          <p:nvPr/>
        </p:nvCxnSpPr>
        <p:spPr>
          <a:xfrm>
            <a:off x="869907" y="175798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0" name="Straight Connector 3"/>
          <p:cNvCxnSpPr>
            <a:cxnSpLocks/>
          </p:cNvCxnSpPr>
          <p:nvPr/>
        </p:nvCxnSpPr>
        <p:spPr>
          <a:xfrm>
            <a:off x="869907" y="281718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1" name="Straight Connector 3"/>
          <p:cNvCxnSpPr>
            <a:cxnSpLocks/>
          </p:cNvCxnSpPr>
          <p:nvPr/>
        </p:nvCxnSpPr>
        <p:spPr>
          <a:xfrm>
            <a:off x="869907" y="317024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3"/>
          <p:cNvCxnSpPr>
            <a:cxnSpLocks/>
          </p:cNvCxnSpPr>
          <p:nvPr/>
        </p:nvCxnSpPr>
        <p:spPr>
          <a:xfrm>
            <a:off x="869907" y="3523316"/>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3"/>
          <p:cNvCxnSpPr>
            <a:cxnSpLocks/>
          </p:cNvCxnSpPr>
          <p:nvPr/>
        </p:nvCxnSpPr>
        <p:spPr>
          <a:xfrm>
            <a:off x="810532" y="7777553"/>
            <a:ext cx="8064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5" name="Straight Connector 3"/>
          <p:cNvCxnSpPr>
            <a:cxnSpLocks/>
          </p:cNvCxnSpPr>
          <p:nvPr/>
        </p:nvCxnSpPr>
        <p:spPr>
          <a:xfrm>
            <a:off x="869907" y="493558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3"/>
          <p:cNvCxnSpPr>
            <a:cxnSpLocks/>
          </p:cNvCxnSpPr>
          <p:nvPr/>
        </p:nvCxnSpPr>
        <p:spPr>
          <a:xfrm>
            <a:off x="869907" y="564171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8" name="Straight Connector 3"/>
          <p:cNvCxnSpPr>
            <a:cxnSpLocks/>
          </p:cNvCxnSpPr>
          <p:nvPr/>
        </p:nvCxnSpPr>
        <p:spPr>
          <a:xfrm>
            <a:off x="869907" y="599478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9" name="Straight Connector 3"/>
          <p:cNvCxnSpPr>
            <a:cxnSpLocks/>
          </p:cNvCxnSpPr>
          <p:nvPr/>
        </p:nvCxnSpPr>
        <p:spPr>
          <a:xfrm>
            <a:off x="869907" y="528865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0" name="Straight Connector 3"/>
          <p:cNvCxnSpPr>
            <a:cxnSpLocks/>
          </p:cNvCxnSpPr>
          <p:nvPr/>
        </p:nvCxnSpPr>
        <p:spPr>
          <a:xfrm>
            <a:off x="869907" y="634785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3"/>
          <p:cNvCxnSpPr>
            <a:cxnSpLocks/>
          </p:cNvCxnSpPr>
          <p:nvPr/>
        </p:nvCxnSpPr>
        <p:spPr>
          <a:xfrm>
            <a:off x="869907" y="458251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pic>
        <p:nvPicPr>
          <p:cNvPr id="116" name="Picture 37" descr="http://www.anesthesiologistesliberaux.org/actualite/images/logo_cnamts.gif"/>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691" y="1349464"/>
            <a:ext cx="432000" cy="354638"/>
          </a:xfrm>
          <a:prstGeom prst="rect">
            <a:avLst/>
          </a:prstGeom>
          <a:noFill/>
          <a:extLst>
            <a:ext uri="{909E8E84-426E-40DD-AFC4-6F175D3DCCD1}">
              <a14:hiddenFill xmlns:a14="http://schemas.microsoft.com/office/drawing/2010/main">
                <a:solidFill>
                  <a:srgbClr val="FFFFFF"/>
                </a:solidFill>
              </a14:hiddenFill>
            </a:ext>
          </a:extLst>
        </p:spPr>
      </p:pic>
      <p:sp>
        <p:nvSpPr>
          <p:cNvPr id="101" name="Titre 1"/>
          <p:cNvSpPr>
            <a:spLocks noGrp="1"/>
          </p:cNvSpPr>
          <p:nvPr>
            <p:ph type="title"/>
          </p:nvPr>
        </p:nvSpPr>
        <p:spPr>
          <a:xfrm>
            <a:off x="234317" y="176952"/>
            <a:ext cx="4325808" cy="877163"/>
          </a:xfrm>
        </p:spPr>
        <p:txBody>
          <a:bodyPr/>
          <a:lstStyle/>
          <a:p>
            <a:r>
              <a:rPr lang="fr-FR" altLang="fr-FR" dirty="0"/>
              <a:t>Principaux jeux de</a:t>
            </a:r>
            <a:br>
              <a:rPr lang="fr-FR" altLang="fr-FR" dirty="0"/>
            </a:br>
            <a:r>
              <a:rPr lang="fr-FR" altLang="fr-FR" dirty="0"/>
              <a:t>données de consommation de </a:t>
            </a:r>
            <a:r>
              <a:rPr lang="fr-FR" altLang="fr-FR" dirty="0" smtClean="0"/>
              <a:t>soin gérés </a:t>
            </a:r>
            <a:r>
              <a:rPr lang="fr-FR" altLang="fr-FR" dirty="0"/>
              <a:t>p</a:t>
            </a:r>
            <a:r>
              <a:rPr lang="fr-FR" altLang="fr-FR" dirty="0" smtClean="0"/>
              <a:t>ar la CNAMTS</a:t>
            </a:r>
            <a:endParaRPr lang="fr-FR" dirty="0"/>
          </a:p>
        </p:txBody>
      </p:sp>
      <p:sp>
        <p:nvSpPr>
          <p:cNvPr id="102" name="AutoShape 250"/>
          <p:cNvSpPr>
            <a:spLocks noChangeArrowheads="1"/>
          </p:cNvSpPr>
          <p:nvPr/>
        </p:nvSpPr>
        <p:spPr bwMode="auto">
          <a:xfrm>
            <a:off x="3717675" y="279088"/>
            <a:ext cx="1176338" cy="141287"/>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Statut d’ouverture :</a:t>
            </a:r>
          </a:p>
        </p:txBody>
      </p:sp>
      <p:grpSp>
        <p:nvGrpSpPr>
          <p:cNvPr id="117" name="Group 1"/>
          <p:cNvGrpSpPr>
            <a:grpSpLocks/>
          </p:cNvGrpSpPr>
          <p:nvPr/>
        </p:nvGrpSpPr>
        <p:grpSpPr bwMode="auto">
          <a:xfrm>
            <a:off x="4984500" y="458475"/>
            <a:ext cx="3359150" cy="139700"/>
            <a:chOff x="5080381" y="289531"/>
            <a:chExt cx="3358586" cy="138499"/>
          </a:xfrm>
        </p:grpSpPr>
        <p:sp>
          <p:nvSpPr>
            <p:cNvPr id="118" name="Legend1"/>
            <p:cNvSpPr>
              <a:spLocks noChangeArrowheads="1"/>
            </p:cNvSpPr>
            <p:nvPr/>
          </p:nvSpPr>
          <p:spPr bwMode="auto">
            <a:xfrm>
              <a:off x="5323228" y="289531"/>
              <a:ext cx="3115739" cy="138499"/>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Jeu de données téléchargeable, exploitable et ouvert à </a:t>
              </a:r>
              <a:r>
                <a:rPr lang="fr-FR" sz="900" dirty="0" smtClean="0">
                  <a:latin typeface="+mn-lt"/>
                  <a:cs typeface="+mn-cs"/>
                </a:rPr>
                <a:t>tous</a:t>
              </a:r>
              <a:endParaRPr lang="fr-FR" sz="900" dirty="0">
                <a:latin typeface="+mn-lt"/>
                <a:cs typeface="+mn-cs"/>
              </a:endParaRPr>
            </a:p>
          </p:txBody>
        </p:sp>
        <p:sp>
          <p:nvSpPr>
            <p:cNvPr id="119" name="LegendRectangle1"/>
            <p:cNvSpPr>
              <a:spLocks noChangeArrowheads="1"/>
            </p:cNvSpPr>
            <p:nvPr/>
          </p:nvSpPr>
          <p:spPr bwMode="auto">
            <a:xfrm>
              <a:off x="5080381" y="297401"/>
              <a:ext cx="157137" cy="122760"/>
            </a:xfrm>
            <a:prstGeom prst="rect">
              <a:avLst/>
            </a:prstGeom>
            <a:solidFill>
              <a:schemeClr val="tx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grpSp>
      <p:sp>
        <p:nvSpPr>
          <p:cNvPr id="120" name="Legend2"/>
          <p:cNvSpPr>
            <a:spLocks noChangeArrowheads="1"/>
          </p:cNvSpPr>
          <p:nvPr/>
        </p:nvSpPr>
        <p:spPr bwMode="auto">
          <a:xfrm>
            <a:off x="5227388" y="621988"/>
            <a:ext cx="3468687"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consultable mais non téléchargeable ou exploitable</a:t>
            </a:r>
          </a:p>
        </p:txBody>
      </p:sp>
      <p:sp>
        <p:nvSpPr>
          <p:cNvPr id="121" name="LegendRectangle2"/>
          <p:cNvSpPr>
            <a:spLocks noChangeArrowheads="1"/>
          </p:cNvSpPr>
          <p:nvPr/>
        </p:nvSpPr>
        <p:spPr bwMode="auto">
          <a:xfrm>
            <a:off x="4984500" y="629925"/>
            <a:ext cx="157163" cy="123825"/>
          </a:xfrm>
          <a:prstGeom prst="rect">
            <a:avLst/>
          </a:prstGeom>
          <a:solidFill>
            <a:schemeClr val="accent2"/>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22" name="Legend3"/>
          <p:cNvSpPr>
            <a:spLocks noChangeArrowheads="1"/>
          </p:cNvSpPr>
          <p:nvPr/>
        </p:nvSpPr>
        <p:spPr bwMode="auto">
          <a:xfrm>
            <a:off x="5226862" y="785500"/>
            <a:ext cx="2827863" cy="13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dirty="0"/>
              <a:t>Jeu de données téléchargeable mais en accès restreint</a:t>
            </a:r>
          </a:p>
        </p:txBody>
      </p:sp>
      <p:sp>
        <p:nvSpPr>
          <p:cNvPr id="123" name="LegendRectangle3"/>
          <p:cNvSpPr>
            <a:spLocks noChangeArrowheads="1"/>
          </p:cNvSpPr>
          <p:nvPr/>
        </p:nvSpPr>
        <p:spPr bwMode="auto">
          <a:xfrm>
            <a:off x="4984500" y="793438"/>
            <a:ext cx="157163" cy="122237"/>
          </a:xfrm>
          <a:prstGeom prst="rect">
            <a:avLst/>
          </a:prstGeom>
          <a:solidFill>
            <a:schemeClr val="accent1"/>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24" name="Legend3"/>
          <p:cNvSpPr>
            <a:spLocks noChangeArrowheads="1"/>
          </p:cNvSpPr>
          <p:nvPr/>
        </p:nvSpPr>
        <p:spPr bwMode="auto">
          <a:xfrm>
            <a:off x="5227388" y="955363"/>
            <a:ext cx="36671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900"/>
              <a:t>Jeu de données non ouvert, disponible qu’au producteur et gestionnaire</a:t>
            </a:r>
          </a:p>
        </p:txBody>
      </p:sp>
      <p:sp>
        <p:nvSpPr>
          <p:cNvPr id="125" name="LegendRectangle3"/>
          <p:cNvSpPr>
            <a:spLocks noChangeArrowheads="1"/>
          </p:cNvSpPr>
          <p:nvPr/>
        </p:nvSpPr>
        <p:spPr bwMode="auto">
          <a:xfrm>
            <a:off x="4984500" y="963300"/>
            <a:ext cx="157163" cy="123825"/>
          </a:xfrm>
          <a:prstGeom prst="rect">
            <a:avLst/>
          </a:prstGeom>
          <a:solidFill>
            <a:schemeClr val="bg1">
              <a:lumMod val="85000"/>
            </a:schemeClr>
          </a:solidFill>
          <a:ln w="9525" algn="ctr">
            <a:no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pic>
        <p:nvPicPr>
          <p:cNvPr id="126" name="Picture 2" descr="Check Mark Clip 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84500" y="245750"/>
            <a:ext cx="144463"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7" name="Legend1"/>
          <p:cNvSpPr>
            <a:spLocks noChangeArrowheads="1"/>
          </p:cNvSpPr>
          <p:nvPr/>
        </p:nvSpPr>
        <p:spPr bwMode="auto">
          <a:xfrm>
            <a:off x="5230563" y="275913"/>
            <a:ext cx="687387" cy="138112"/>
          </a:xfrm>
          <a:prstGeom prst="rect">
            <a:avLst/>
          </a:prstGeom>
          <a:noFill/>
          <a:ln>
            <a:noFill/>
          </a:ln>
          <a:effectLst/>
          <a:extLst/>
        </p:spPr>
        <p:txBody>
          <a:bodyPr wrap="none" lIns="0" tIns="0" rIns="0" bIns="0">
            <a:spAutoFit/>
          </a:bodyPr>
          <a:lstStyle/>
          <a:p>
            <a:pPr defTabSz="895350">
              <a:buClr>
                <a:schemeClr val="tx2"/>
              </a:buClr>
              <a:defRPr/>
            </a:pPr>
            <a:r>
              <a:rPr lang="fr-FR" sz="900" dirty="0">
                <a:latin typeface="+mn-lt"/>
                <a:cs typeface="+mn-cs"/>
              </a:rPr>
              <a:t>En open data</a:t>
            </a:r>
          </a:p>
        </p:txBody>
      </p:sp>
      <p:sp>
        <p:nvSpPr>
          <p:cNvPr id="128" name="Rectangle 9"/>
          <p:cNvSpPr txBox="1">
            <a:spLocks/>
          </p:cNvSpPr>
          <p:nvPr/>
        </p:nvSpPr>
        <p:spPr bwMode="auto">
          <a:xfrm>
            <a:off x="94074" y="55769"/>
            <a:ext cx="871058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de </a:t>
            </a:r>
            <a:r>
              <a:rPr lang="fr-FR" altLang="fr-FR" sz="1200" b="1" dirty="0">
                <a:solidFill>
                  <a:schemeClr val="bg1">
                    <a:lumMod val="50000"/>
                  </a:schemeClr>
                </a:solidFill>
                <a:latin typeface="+mn-lt"/>
                <a:cs typeface="Arial"/>
              </a:rPr>
              <a:t>c</a:t>
            </a:r>
            <a:r>
              <a:rPr lang="fr-FR" altLang="fr-FR" sz="1200" b="1" dirty="0" smtClean="0">
                <a:solidFill>
                  <a:schemeClr val="bg1">
                    <a:lumMod val="50000"/>
                  </a:schemeClr>
                </a:solidFill>
                <a:latin typeface="+mn-lt"/>
                <a:cs typeface="Arial"/>
              </a:rPr>
              <a:t>onsommation </a:t>
            </a:r>
            <a:r>
              <a:rPr lang="fr-FR" altLang="fr-FR" sz="1200" b="1" dirty="0">
                <a:solidFill>
                  <a:schemeClr val="bg1">
                    <a:lumMod val="50000"/>
                  </a:schemeClr>
                </a:solidFill>
                <a:latin typeface="+mn-lt"/>
                <a:cs typeface="Arial"/>
              </a:rPr>
              <a:t>de soins, médicaments et équipement médical </a:t>
            </a:r>
          </a:p>
        </p:txBody>
      </p:sp>
    </p:spTree>
    <p:extLst>
      <p:ext uri="{BB962C8B-B14F-4D97-AF65-F5344CB8AC3E}">
        <p14:creationId xmlns:p14="http://schemas.microsoft.com/office/powerpoint/2010/main" val="2450339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7"/>
          <p:cNvSpPr>
            <a:spLocks noChangeArrowheads="1"/>
          </p:cNvSpPr>
          <p:nvPr/>
        </p:nvSpPr>
        <p:spPr bwMode="gray">
          <a:xfrm>
            <a:off x="814279" y="1224028"/>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Répertoire Partagé des Professionnels de Santé (</a:t>
            </a:r>
            <a:r>
              <a:rPr lang="fr-FR" sz="900" b="1" dirty="0" err="1">
                <a:solidFill>
                  <a:srgbClr val="006C31"/>
                </a:solidFill>
                <a:latin typeface="+mn-lt"/>
                <a:cs typeface="+mn-cs"/>
              </a:rPr>
              <a:t>RPPS</a:t>
            </a:r>
            <a:r>
              <a:rPr lang="fr-FR" sz="900" b="1" dirty="0">
                <a:solidFill>
                  <a:srgbClr val="006C31"/>
                </a:solidFill>
                <a:latin typeface="+mn-lt"/>
                <a:cs typeface="+mn-cs"/>
              </a:rPr>
              <a:t>)</a:t>
            </a:r>
          </a:p>
        </p:txBody>
      </p:sp>
      <p:sp>
        <p:nvSpPr>
          <p:cNvPr id="17" name="Rectangle 3"/>
          <p:cNvSpPr txBox="1">
            <a:spLocks/>
          </p:cNvSpPr>
          <p:nvPr/>
        </p:nvSpPr>
        <p:spPr>
          <a:xfrm>
            <a:off x="68066" y="1224028"/>
            <a:ext cx="636588" cy="573344"/>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err="1"/>
              <a:t>ASIP</a:t>
            </a:r>
            <a:endParaRPr lang="fr-FR" dirty="0"/>
          </a:p>
        </p:txBody>
      </p:sp>
      <p:pic>
        <p:nvPicPr>
          <p:cNvPr id="26" name="Picture 6" descr="http://www.actualites-pharmacie.com/wp-content/uploads/2011/10/asip-sante-logo1.jpg"/>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253" y="1422525"/>
            <a:ext cx="432000" cy="217328"/>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27"/>
          <p:cNvSpPr>
            <a:spLocks noChangeArrowheads="1"/>
          </p:cNvSpPr>
          <p:nvPr/>
        </p:nvSpPr>
        <p:spPr bwMode="gray">
          <a:xfrm>
            <a:off x="814279" y="1563731"/>
            <a:ext cx="3024000" cy="180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Référentiel des Acteurs Santé Sociaux (RASS)</a:t>
            </a:r>
          </a:p>
        </p:txBody>
      </p:sp>
      <p:sp>
        <p:nvSpPr>
          <p:cNvPr id="31" name="Rectangle 27"/>
          <p:cNvSpPr>
            <a:spLocks noChangeArrowheads="1"/>
          </p:cNvSpPr>
          <p:nvPr/>
        </p:nvSpPr>
        <p:spPr bwMode="gray">
          <a:xfrm>
            <a:off x="814279" y="1831434"/>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de l'outil national d’inventaire et de pilotage du patrimoine hospitalier (OPHELIE)</a:t>
            </a:r>
          </a:p>
        </p:txBody>
      </p:sp>
      <p:sp>
        <p:nvSpPr>
          <p:cNvPr id="32" name="Rectangle 27"/>
          <p:cNvSpPr>
            <a:spLocks noChangeArrowheads="1"/>
          </p:cNvSpPr>
          <p:nvPr/>
        </p:nvSpPr>
        <p:spPr bwMode="gray">
          <a:xfrm>
            <a:off x="814279" y="2171137"/>
            <a:ext cx="3024000" cy="180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DIPI</a:t>
            </a:r>
          </a:p>
        </p:txBody>
      </p:sp>
      <p:sp>
        <p:nvSpPr>
          <p:cNvPr id="33" name="Rectangle 27"/>
          <p:cNvSpPr>
            <a:spLocks noChangeArrowheads="1"/>
          </p:cNvSpPr>
          <p:nvPr/>
        </p:nvSpPr>
        <p:spPr bwMode="gray">
          <a:xfrm>
            <a:off x="814279" y="2438840"/>
            <a:ext cx="3024000" cy="252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DIPISI</a:t>
            </a:r>
          </a:p>
        </p:txBody>
      </p:sp>
      <p:sp>
        <p:nvSpPr>
          <p:cNvPr id="42" name="Rectangle 41"/>
          <p:cNvSpPr>
            <a:spLocks/>
          </p:cNvSpPr>
          <p:nvPr/>
        </p:nvSpPr>
        <p:spPr>
          <a:xfrm>
            <a:off x="4180910" y="1219679"/>
            <a:ext cx="4644000" cy="58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t>Ouvrir les référentiels, y compris avec données nominatives (adresse, diplômes des PS…) . De façon général, lancer une réflexion sur l’ouverture des données nominatives pour tous les annuaires et répertoires </a:t>
            </a:r>
          </a:p>
          <a:p>
            <a:pPr marL="193675" lvl="1" indent="-192088" defTabSz="895350">
              <a:spcBef>
                <a:spcPct val="20000"/>
              </a:spcBef>
              <a:buClr>
                <a:schemeClr val="tx2"/>
              </a:buClr>
              <a:buSzPct val="125000"/>
              <a:buFont typeface="Arial" charset="0"/>
              <a:buChar char="▪"/>
            </a:pPr>
            <a:r>
              <a:rPr lang="fr-FR" altLang="fr-FR" sz="900" dirty="0" smtClean="0"/>
              <a:t>Faire évoluer l’article 13 de la loi CADA si nécessaire</a:t>
            </a:r>
            <a:endParaRPr lang="fr-FR" altLang="fr-FR" sz="900" dirty="0"/>
          </a:p>
        </p:txBody>
      </p:sp>
      <p:sp>
        <p:nvSpPr>
          <p:cNvPr id="52" name="Rectangle 51"/>
          <p:cNvSpPr>
            <a:spLocks/>
          </p:cNvSpPr>
          <p:nvPr/>
        </p:nvSpPr>
        <p:spPr>
          <a:xfrm>
            <a:off x="3955286" y="1951646"/>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t>-</a:t>
            </a:r>
            <a:endParaRPr lang="fr-FR" altLang="fr-FR" sz="900" dirty="0"/>
          </a:p>
        </p:txBody>
      </p:sp>
      <p:sp>
        <p:nvSpPr>
          <p:cNvPr id="53" name="Rectangle 52"/>
          <p:cNvSpPr>
            <a:spLocks/>
          </p:cNvSpPr>
          <p:nvPr/>
        </p:nvSpPr>
        <p:spPr>
          <a:xfrm>
            <a:off x="3955286" y="2183080"/>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t>Quelles données ouvrir? Entre données de gestion et données de résultats</a:t>
            </a:r>
            <a:endParaRPr lang="fr-FR" altLang="fr-FR" sz="900" dirty="0"/>
          </a:p>
        </p:txBody>
      </p:sp>
      <p:sp>
        <p:nvSpPr>
          <p:cNvPr id="54" name="Rectangle 53"/>
          <p:cNvSpPr>
            <a:spLocks/>
          </p:cNvSpPr>
          <p:nvPr/>
        </p:nvSpPr>
        <p:spPr>
          <a:xfrm>
            <a:off x="3955286" y="2428389"/>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Quelles données ouvrir? Entre données de gestion et données de </a:t>
            </a:r>
            <a:r>
              <a:rPr lang="fr-FR" altLang="fr-FR" sz="900" dirty="0" smtClean="0"/>
              <a:t>résultats? Données importantes : les données sur les niveau d’informatisation des hôpitaux</a:t>
            </a:r>
            <a:endParaRPr lang="fr-FR" altLang="fr-FR" sz="900" dirty="0"/>
          </a:p>
        </p:txBody>
      </p:sp>
      <p:sp>
        <p:nvSpPr>
          <p:cNvPr id="58" name="Rectangle 3"/>
          <p:cNvSpPr txBox="1">
            <a:spLocks/>
          </p:cNvSpPr>
          <p:nvPr/>
        </p:nvSpPr>
        <p:spPr>
          <a:xfrm>
            <a:off x="68066" y="2778543"/>
            <a:ext cx="636588" cy="765647"/>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ANSM</a:t>
            </a:r>
            <a:endParaRPr lang="fr-FR" dirty="0"/>
          </a:p>
        </p:txBody>
      </p:sp>
      <p:sp>
        <p:nvSpPr>
          <p:cNvPr id="59" name="Rectangle 27"/>
          <p:cNvSpPr>
            <a:spLocks noChangeArrowheads="1"/>
          </p:cNvSpPr>
          <p:nvPr/>
        </p:nvSpPr>
        <p:spPr bwMode="gray">
          <a:xfrm>
            <a:off x="814279" y="2778543"/>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E-</a:t>
            </a:r>
            <a:r>
              <a:rPr lang="fr-FR" sz="900" b="1" dirty="0" err="1">
                <a:solidFill>
                  <a:srgbClr val="006C31"/>
                </a:solidFill>
                <a:latin typeface="+mn-lt"/>
                <a:cs typeface="+mn-cs"/>
              </a:rPr>
              <a:t>Fides</a:t>
            </a:r>
            <a:r>
              <a:rPr lang="fr-FR" sz="900" b="1" dirty="0">
                <a:solidFill>
                  <a:srgbClr val="006C31"/>
                </a:solidFill>
                <a:latin typeface="+mn-lt"/>
                <a:cs typeface="+mn-cs"/>
              </a:rPr>
              <a:t> - déclaration des intérêts  des professionnels de santé couverts par le </a:t>
            </a:r>
            <a:r>
              <a:rPr lang="fr-FR" sz="900" b="1" dirty="0" err="1">
                <a:solidFill>
                  <a:srgbClr val="006C31"/>
                </a:solidFill>
                <a:latin typeface="+mn-lt"/>
                <a:cs typeface="+mn-cs"/>
              </a:rPr>
              <a:t>Sunshine</a:t>
            </a:r>
            <a:r>
              <a:rPr lang="fr-FR" sz="900" b="1" dirty="0">
                <a:solidFill>
                  <a:srgbClr val="006C31"/>
                </a:solidFill>
                <a:latin typeface="+mn-lt"/>
                <a:cs typeface="+mn-cs"/>
              </a:rPr>
              <a:t> </a:t>
            </a:r>
            <a:r>
              <a:rPr lang="fr-FR" sz="900" b="1" dirty="0" err="1">
                <a:solidFill>
                  <a:srgbClr val="006C31"/>
                </a:solidFill>
                <a:latin typeface="+mn-lt"/>
                <a:cs typeface="+mn-cs"/>
              </a:rPr>
              <a:t>Act</a:t>
            </a:r>
            <a:endParaRPr lang="fr-FR" sz="900" b="1" dirty="0">
              <a:solidFill>
                <a:srgbClr val="006C31"/>
              </a:solidFill>
              <a:latin typeface="+mn-lt"/>
              <a:cs typeface="+mn-cs"/>
            </a:endParaRPr>
          </a:p>
        </p:txBody>
      </p:sp>
      <p:sp>
        <p:nvSpPr>
          <p:cNvPr id="60" name="Rectangle 59"/>
          <p:cNvSpPr>
            <a:spLocks/>
          </p:cNvSpPr>
          <p:nvPr/>
        </p:nvSpPr>
        <p:spPr>
          <a:xfrm>
            <a:off x="3955286" y="2824073"/>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x</a:t>
            </a:r>
            <a:endParaRPr lang="fr-FR" altLang="fr-FR" sz="900" dirty="0">
              <a:latin typeface="+mn-lt"/>
            </a:endParaRPr>
          </a:p>
        </p:txBody>
      </p:sp>
      <p:sp>
        <p:nvSpPr>
          <p:cNvPr id="68" name="Rectangle 27"/>
          <p:cNvSpPr>
            <a:spLocks noChangeArrowheads="1"/>
          </p:cNvSpPr>
          <p:nvPr/>
        </p:nvSpPr>
        <p:spPr bwMode="gray">
          <a:xfrm>
            <a:off x="814279" y="3118246"/>
            <a:ext cx="3024000" cy="180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Répertoire des établissements pharmaceutiques </a:t>
            </a:r>
          </a:p>
        </p:txBody>
      </p:sp>
      <p:sp>
        <p:nvSpPr>
          <p:cNvPr id="69" name="Rectangle 68"/>
          <p:cNvSpPr>
            <a:spLocks/>
          </p:cNvSpPr>
          <p:nvPr/>
        </p:nvSpPr>
        <p:spPr>
          <a:xfrm>
            <a:off x="3955286" y="3138632"/>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x</a:t>
            </a:r>
            <a:endParaRPr lang="fr-FR" altLang="fr-FR" sz="900" dirty="0">
              <a:latin typeface="+mn-lt"/>
            </a:endParaRPr>
          </a:p>
        </p:txBody>
      </p:sp>
      <p:sp>
        <p:nvSpPr>
          <p:cNvPr id="94" name="Rectangle 27"/>
          <p:cNvSpPr>
            <a:spLocks noChangeArrowheads="1"/>
          </p:cNvSpPr>
          <p:nvPr/>
        </p:nvSpPr>
        <p:spPr bwMode="gray">
          <a:xfrm>
            <a:off x="814279" y="3385949"/>
            <a:ext cx="3024000" cy="144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Répertoire des dispositifs médicaux</a:t>
            </a:r>
          </a:p>
        </p:txBody>
      </p:sp>
      <p:sp>
        <p:nvSpPr>
          <p:cNvPr id="95" name="Rectangle 94"/>
          <p:cNvSpPr>
            <a:spLocks/>
          </p:cNvSpPr>
          <p:nvPr/>
        </p:nvSpPr>
        <p:spPr>
          <a:xfrm>
            <a:off x="3955286" y="3405691"/>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x</a:t>
            </a:r>
            <a:endParaRPr lang="fr-FR" altLang="fr-FR" sz="900" dirty="0">
              <a:latin typeface="+mn-lt"/>
            </a:endParaRPr>
          </a:p>
        </p:txBody>
      </p:sp>
      <p:sp>
        <p:nvSpPr>
          <p:cNvPr id="108" name="Rectangle 3"/>
          <p:cNvSpPr txBox="1">
            <a:spLocks/>
          </p:cNvSpPr>
          <p:nvPr/>
        </p:nvSpPr>
        <p:spPr>
          <a:xfrm>
            <a:off x="68066" y="3617652"/>
            <a:ext cx="636588" cy="25742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CNHIM*</a:t>
            </a:r>
            <a:endParaRPr lang="fr-FR" dirty="0"/>
          </a:p>
        </p:txBody>
      </p:sp>
      <p:sp>
        <p:nvSpPr>
          <p:cNvPr id="109" name="Rectangle 108"/>
          <p:cNvSpPr>
            <a:spLocks/>
          </p:cNvSpPr>
          <p:nvPr/>
        </p:nvSpPr>
        <p:spPr>
          <a:xfrm>
            <a:off x="49039" y="6448280"/>
            <a:ext cx="29791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587" lvl="1" defTabSz="895350">
              <a:spcBef>
                <a:spcPct val="20000"/>
              </a:spcBef>
              <a:buClr>
                <a:schemeClr val="tx2"/>
              </a:buClr>
              <a:buSzPct val="125000"/>
            </a:pPr>
            <a:r>
              <a:rPr lang="fr-FR" altLang="fr-FR" sz="900" dirty="0" smtClean="0">
                <a:latin typeface="+mn-lt"/>
              </a:rPr>
              <a:t>*</a:t>
            </a:r>
            <a:r>
              <a:rPr lang="fr-FR" altLang="fr-FR" sz="900" dirty="0">
                <a:latin typeface="+mn-lt"/>
              </a:rPr>
              <a:t> </a:t>
            </a:r>
            <a:r>
              <a:rPr lang="fr-FR" altLang="fr-FR" sz="900" dirty="0" smtClean="0">
                <a:latin typeface="+mn-lt"/>
              </a:rPr>
              <a:t>Centre </a:t>
            </a:r>
            <a:r>
              <a:rPr lang="fr-FR" altLang="fr-FR" sz="900" dirty="0">
                <a:latin typeface="+mn-lt"/>
              </a:rPr>
              <a:t>National Hospitalier d’Information sur le Médicament </a:t>
            </a:r>
          </a:p>
        </p:txBody>
      </p:sp>
      <p:sp>
        <p:nvSpPr>
          <p:cNvPr id="110" name="Rectangle 27"/>
          <p:cNvSpPr>
            <a:spLocks noChangeArrowheads="1"/>
          </p:cNvSpPr>
          <p:nvPr/>
        </p:nvSpPr>
        <p:spPr bwMode="gray">
          <a:xfrm>
            <a:off x="814279" y="3617652"/>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Thériaque</a:t>
            </a:r>
          </a:p>
        </p:txBody>
      </p:sp>
      <p:sp>
        <p:nvSpPr>
          <p:cNvPr id="111" name="Rectangle 110"/>
          <p:cNvSpPr>
            <a:spLocks/>
          </p:cNvSpPr>
          <p:nvPr/>
        </p:nvSpPr>
        <p:spPr>
          <a:xfrm>
            <a:off x="3955286" y="3696500"/>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Le téléchargement en format réutilisable des données de la base Thériaque est payant</a:t>
            </a:r>
            <a:endParaRPr lang="fr-FR" altLang="fr-FR" sz="900" dirty="0">
              <a:latin typeface="+mn-lt"/>
            </a:endParaRPr>
          </a:p>
        </p:txBody>
      </p:sp>
      <p:sp>
        <p:nvSpPr>
          <p:cNvPr id="133" name="Rectangle 3"/>
          <p:cNvSpPr txBox="1">
            <a:spLocks/>
          </p:cNvSpPr>
          <p:nvPr/>
        </p:nvSpPr>
        <p:spPr>
          <a:xfrm>
            <a:off x="68066" y="3957355"/>
            <a:ext cx="636588" cy="1163109"/>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DGOS</a:t>
            </a:r>
            <a:endParaRPr lang="fr-FR" dirty="0"/>
          </a:p>
        </p:txBody>
      </p:sp>
      <p:sp>
        <p:nvSpPr>
          <p:cNvPr id="134" name="Rectangle 133"/>
          <p:cNvSpPr>
            <a:spLocks/>
          </p:cNvSpPr>
          <p:nvPr/>
        </p:nvSpPr>
        <p:spPr>
          <a:xfrm>
            <a:off x="3955286" y="3963559"/>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Cette base est aujourd’hui couverte par le secret industriel et commercial. La FHP par exemple s’en ai vu refusé l’accès</a:t>
            </a:r>
            <a:endParaRPr lang="fr-FR" altLang="fr-FR" sz="900" dirty="0">
              <a:latin typeface="+mn-lt"/>
            </a:endParaRPr>
          </a:p>
        </p:txBody>
      </p:sp>
      <p:sp>
        <p:nvSpPr>
          <p:cNvPr id="135" name="Rectangle 27"/>
          <p:cNvSpPr>
            <a:spLocks noChangeArrowheads="1"/>
          </p:cNvSpPr>
          <p:nvPr/>
        </p:nvSpPr>
        <p:spPr bwMode="gray">
          <a:xfrm>
            <a:off x="814279" y="3957355"/>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de l'observatoire des services d'information en santé (</a:t>
            </a:r>
            <a:r>
              <a:rPr lang="fr-FR" sz="900" b="1" dirty="0" err="1">
                <a:solidFill>
                  <a:srgbClr val="006C31"/>
                </a:solidFill>
                <a:latin typeface="+mn-lt"/>
                <a:cs typeface="+mn-cs"/>
              </a:rPr>
              <a:t>Osis</a:t>
            </a:r>
            <a:r>
              <a:rPr lang="fr-FR" sz="900" b="1" dirty="0">
                <a:solidFill>
                  <a:srgbClr val="006C31"/>
                </a:solidFill>
                <a:latin typeface="+mn-lt"/>
                <a:cs typeface="+mn-cs"/>
              </a:rPr>
              <a:t>)</a:t>
            </a:r>
          </a:p>
        </p:txBody>
      </p:sp>
      <p:sp>
        <p:nvSpPr>
          <p:cNvPr id="136" name="Rectangle 27"/>
          <p:cNvSpPr>
            <a:spLocks noChangeArrowheads="1"/>
          </p:cNvSpPr>
          <p:nvPr/>
        </p:nvSpPr>
        <p:spPr bwMode="gray">
          <a:xfrm>
            <a:off x="814279" y="4297058"/>
            <a:ext cx="3024000" cy="180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RELIMS</a:t>
            </a:r>
          </a:p>
        </p:txBody>
      </p:sp>
      <p:sp>
        <p:nvSpPr>
          <p:cNvPr id="137" name="Rectangle 136"/>
          <p:cNvSpPr>
            <a:spLocks/>
          </p:cNvSpPr>
          <p:nvPr/>
        </p:nvSpPr>
        <p:spPr>
          <a:xfrm>
            <a:off x="3955286" y="4325618"/>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sz="900" dirty="0" smtClean="0">
                <a:latin typeface="+mn-lt"/>
              </a:rPr>
              <a:t>x</a:t>
            </a:r>
            <a:endParaRPr lang="fr-FR" altLang="fr-FR" sz="900" dirty="0">
              <a:latin typeface="+mn-lt"/>
            </a:endParaRPr>
          </a:p>
        </p:txBody>
      </p:sp>
      <p:sp>
        <p:nvSpPr>
          <p:cNvPr id="140" name="Rectangle 27"/>
          <p:cNvSpPr>
            <a:spLocks noChangeArrowheads="1"/>
          </p:cNvSpPr>
          <p:nvPr/>
        </p:nvSpPr>
        <p:spPr bwMode="gray">
          <a:xfrm>
            <a:off x="814279" y="4564761"/>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de l'observatoire du Référencement des Base </a:t>
            </a:r>
            <a:r>
              <a:rPr lang="fr-FR" sz="900" b="1" dirty="0" err="1">
                <a:solidFill>
                  <a:srgbClr val="006C31"/>
                </a:solidFill>
                <a:latin typeface="+mn-lt"/>
                <a:cs typeface="+mn-cs"/>
              </a:rPr>
              <a:t>Medline</a:t>
            </a:r>
            <a:r>
              <a:rPr lang="fr-FR" sz="900" b="1" dirty="0">
                <a:solidFill>
                  <a:srgbClr val="006C31"/>
                </a:solidFill>
                <a:latin typeface="+mn-lt"/>
                <a:cs typeface="+mn-cs"/>
              </a:rPr>
              <a:t> SIGAPS</a:t>
            </a:r>
          </a:p>
        </p:txBody>
      </p:sp>
      <p:sp>
        <p:nvSpPr>
          <p:cNvPr id="141" name="Rectangle 140"/>
          <p:cNvSpPr>
            <a:spLocks/>
          </p:cNvSpPr>
          <p:nvPr/>
        </p:nvSpPr>
        <p:spPr>
          <a:xfrm>
            <a:off x="3955286" y="4604552"/>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x</a:t>
            </a:r>
            <a:endParaRPr lang="fr-FR" altLang="fr-FR" sz="900" dirty="0">
              <a:latin typeface="+mn-lt"/>
            </a:endParaRPr>
          </a:p>
        </p:txBody>
      </p:sp>
      <p:sp>
        <p:nvSpPr>
          <p:cNvPr id="142" name="Rectangle 27"/>
          <p:cNvSpPr>
            <a:spLocks noChangeArrowheads="1"/>
          </p:cNvSpPr>
          <p:nvPr/>
        </p:nvSpPr>
        <p:spPr bwMode="gray">
          <a:xfrm>
            <a:off x="814279" y="4904464"/>
            <a:ext cx="3024000" cy="216000"/>
          </a:xfrm>
          <a:prstGeom prst="rect">
            <a:avLst/>
          </a:prstGeom>
          <a:solidFill>
            <a:schemeClr val="bg1">
              <a:lumMod val="85000"/>
            </a:schemeClr>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chemeClr val="bg1">
                    <a:lumMod val="50000"/>
                  </a:schemeClr>
                </a:solidFill>
                <a:latin typeface="+mn-lt"/>
                <a:cs typeface="+mn-cs"/>
              </a:rPr>
              <a:t>Tableau de Bord des Infections Nosocomiales (TBIN)</a:t>
            </a:r>
          </a:p>
        </p:txBody>
      </p:sp>
      <p:sp>
        <p:nvSpPr>
          <p:cNvPr id="143" name="Rectangle 142"/>
          <p:cNvSpPr>
            <a:spLocks/>
          </p:cNvSpPr>
          <p:nvPr/>
        </p:nvSpPr>
        <p:spPr>
          <a:xfrm>
            <a:off x="3955286" y="4930986"/>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sz="900" dirty="0"/>
              <a:t>Publié en open data sur data. gouv.fr </a:t>
            </a:r>
            <a:endParaRPr lang="fr-FR" altLang="fr-FR" sz="900" dirty="0"/>
          </a:p>
        </p:txBody>
      </p:sp>
      <p:sp>
        <p:nvSpPr>
          <p:cNvPr id="146" name="AutoShape 250"/>
          <p:cNvSpPr>
            <a:spLocks noChangeArrowheads="1"/>
          </p:cNvSpPr>
          <p:nvPr/>
        </p:nvSpPr>
        <p:spPr bwMode="auto">
          <a:xfrm>
            <a:off x="814279" y="923988"/>
            <a:ext cx="3924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Principaux jeux de données</a:t>
            </a:r>
          </a:p>
        </p:txBody>
      </p:sp>
      <p:cxnSp>
        <p:nvCxnSpPr>
          <p:cNvPr id="162" name="AutoShape 249"/>
          <p:cNvCxnSpPr>
            <a:cxnSpLocks noChangeShapeType="1"/>
          </p:cNvCxnSpPr>
          <p:nvPr/>
        </p:nvCxnSpPr>
        <p:spPr bwMode="auto">
          <a:xfrm>
            <a:off x="814279" y="1187513"/>
            <a:ext cx="3024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cxnSp>
        <p:nvCxnSpPr>
          <p:cNvPr id="163" name="AutoShape 249"/>
          <p:cNvCxnSpPr>
            <a:cxnSpLocks noChangeShapeType="1"/>
          </p:cNvCxnSpPr>
          <p:nvPr/>
        </p:nvCxnSpPr>
        <p:spPr bwMode="auto">
          <a:xfrm>
            <a:off x="3919661" y="1187513"/>
            <a:ext cx="4608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pic>
        <p:nvPicPr>
          <p:cNvPr id="174" name="Picture 39" descr="http://www.alliance-maladies-rares.org/wp-content/uploads/2014/02/logo-ansm.pn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253" y="3043228"/>
            <a:ext cx="432000" cy="144000"/>
          </a:xfrm>
          <a:prstGeom prst="rect">
            <a:avLst/>
          </a:prstGeom>
          <a:noFill/>
          <a:extLst>
            <a:ext uri="{909E8E84-426E-40DD-AFC4-6F175D3DCCD1}">
              <a14:hiddenFill xmlns:a14="http://schemas.microsoft.com/office/drawing/2010/main">
                <a:solidFill>
                  <a:srgbClr val="FFFFFF"/>
                </a:solidFill>
              </a14:hiddenFill>
            </a:ext>
          </a:extLst>
        </p:spPr>
      </p:pic>
      <p:cxnSp>
        <p:nvCxnSpPr>
          <p:cNvPr id="180" name="Straight Connector 3"/>
          <p:cNvCxnSpPr>
            <a:cxnSpLocks/>
          </p:cNvCxnSpPr>
          <p:nvPr/>
        </p:nvCxnSpPr>
        <p:spPr>
          <a:xfrm>
            <a:off x="869907" y="391895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2" name="Straight Connector 3"/>
          <p:cNvCxnSpPr>
            <a:cxnSpLocks/>
          </p:cNvCxnSpPr>
          <p:nvPr/>
        </p:nvCxnSpPr>
        <p:spPr>
          <a:xfrm>
            <a:off x="869907" y="359174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4" name="Straight Connector 3"/>
          <p:cNvCxnSpPr>
            <a:cxnSpLocks/>
          </p:cNvCxnSpPr>
          <p:nvPr/>
        </p:nvCxnSpPr>
        <p:spPr>
          <a:xfrm>
            <a:off x="869907" y="240162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5" name="Straight Connector 3"/>
          <p:cNvCxnSpPr>
            <a:cxnSpLocks/>
          </p:cNvCxnSpPr>
          <p:nvPr/>
        </p:nvCxnSpPr>
        <p:spPr>
          <a:xfrm>
            <a:off x="869907" y="180656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6" name="Straight Connector 3"/>
          <p:cNvCxnSpPr>
            <a:cxnSpLocks/>
          </p:cNvCxnSpPr>
          <p:nvPr/>
        </p:nvCxnSpPr>
        <p:spPr>
          <a:xfrm>
            <a:off x="869907" y="274071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7" name="Straight Connector 3"/>
          <p:cNvCxnSpPr>
            <a:cxnSpLocks/>
          </p:cNvCxnSpPr>
          <p:nvPr/>
        </p:nvCxnSpPr>
        <p:spPr>
          <a:xfrm>
            <a:off x="869907" y="309168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Connector 3"/>
          <p:cNvCxnSpPr>
            <a:cxnSpLocks/>
          </p:cNvCxnSpPr>
          <p:nvPr/>
        </p:nvCxnSpPr>
        <p:spPr>
          <a:xfrm>
            <a:off x="869907" y="334764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0" name="Straight Connector 3"/>
          <p:cNvCxnSpPr>
            <a:cxnSpLocks/>
          </p:cNvCxnSpPr>
          <p:nvPr/>
        </p:nvCxnSpPr>
        <p:spPr>
          <a:xfrm>
            <a:off x="869907" y="450214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1" name="Straight Connector 3"/>
          <p:cNvCxnSpPr>
            <a:cxnSpLocks/>
          </p:cNvCxnSpPr>
          <p:nvPr/>
        </p:nvCxnSpPr>
        <p:spPr>
          <a:xfrm>
            <a:off x="869907" y="542970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3" name="Straight Connector 3"/>
          <p:cNvCxnSpPr>
            <a:cxnSpLocks/>
          </p:cNvCxnSpPr>
          <p:nvPr/>
        </p:nvCxnSpPr>
        <p:spPr>
          <a:xfrm>
            <a:off x="869907" y="482935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4" name="Straight Connector 3"/>
          <p:cNvCxnSpPr>
            <a:cxnSpLocks/>
          </p:cNvCxnSpPr>
          <p:nvPr/>
        </p:nvCxnSpPr>
        <p:spPr>
          <a:xfrm>
            <a:off x="869907" y="424617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86" name="Titre 1"/>
          <p:cNvSpPr>
            <a:spLocks noGrp="1"/>
          </p:cNvSpPr>
          <p:nvPr>
            <p:ph type="title"/>
          </p:nvPr>
        </p:nvSpPr>
        <p:spPr>
          <a:xfrm>
            <a:off x="234317" y="303089"/>
            <a:ext cx="3969548" cy="292388"/>
          </a:xfrm>
        </p:spPr>
        <p:txBody>
          <a:bodyPr/>
          <a:lstStyle/>
          <a:p>
            <a:r>
              <a:rPr lang="fr-FR" altLang="fr-FR" dirty="0" smtClean="0"/>
              <a:t>Quelles actions pour publier les jeux de données ?</a:t>
            </a:r>
            <a:endParaRPr lang="fr-FR" dirty="0"/>
          </a:p>
        </p:txBody>
      </p:sp>
      <p:sp>
        <p:nvSpPr>
          <p:cNvPr id="87" name="AutoShape 250"/>
          <p:cNvSpPr>
            <a:spLocks noChangeArrowheads="1"/>
          </p:cNvSpPr>
          <p:nvPr/>
        </p:nvSpPr>
        <p:spPr bwMode="auto">
          <a:xfrm>
            <a:off x="3965413" y="963321"/>
            <a:ext cx="4799504" cy="187429"/>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Description des actions à entreprendre pour ouvrir ces jeux de données</a:t>
            </a:r>
          </a:p>
        </p:txBody>
      </p:sp>
      <p:sp>
        <p:nvSpPr>
          <p:cNvPr id="88" name="Rectangle 27"/>
          <p:cNvSpPr>
            <a:spLocks noChangeArrowheads="1"/>
          </p:cNvSpPr>
          <p:nvPr/>
        </p:nvSpPr>
        <p:spPr bwMode="gray">
          <a:xfrm>
            <a:off x="4342279" y="234533"/>
            <a:ext cx="396000" cy="180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rgbClr val="006C31"/>
                </a:solidFill>
                <a:latin typeface="+mn-lt"/>
                <a:cs typeface="+mn-cs"/>
              </a:rPr>
              <a:t>xx</a:t>
            </a:r>
            <a:endParaRPr lang="fr-FR" sz="900" b="1" baseline="30000" dirty="0">
              <a:solidFill>
                <a:srgbClr val="006C31"/>
              </a:solidFill>
              <a:latin typeface="+mn-lt"/>
              <a:cs typeface="+mn-cs"/>
            </a:endParaRPr>
          </a:p>
        </p:txBody>
      </p:sp>
      <p:sp>
        <p:nvSpPr>
          <p:cNvPr id="89" name="Rectangle 27"/>
          <p:cNvSpPr>
            <a:spLocks noChangeArrowheads="1"/>
          </p:cNvSpPr>
          <p:nvPr/>
        </p:nvSpPr>
        <p:spPr bwMode="gray">
          <a:xfrm>
            <a:off x="4342279" y="479202"/>
            <a:ext cx="396000" cy="180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rgbClr val="CF2A0F"/>
                </a:solidFill>
                <a:latin typeface="+mn-lt"/>
                <a:cs typeface="+mn-cs"/>
              </a:rPr>
              <a:t>xx</a:t>
            </a:r>
            <a:endParaRPr lang="fr-FR" sz="900" b="1" dirty="0">
              <a:solidFill>
                <a:srgbClr val="CF2A0F"/>
              </a:solidFill>
              <a:latin typeface="+mn-lt"/>
              <a:cs typeface="+mn-cs"/>
            </a:endParaRPr>
          </a:p>
        </p:txBody>
      </p:sp>
      <p:sp>
        <p:nvSpPr>
          <p:cNvPr id="90" name="Titre 1"/>
          <p:cNvSpPr txBox="1">
            <a:spLocks/>
          </p:cNvSpPr>
          <p:nvPr/>
        </p:nvSpPr>
        <p:spPr bwMode="auto">
          <a:xfrm>
            <a:off x="4809906" y="287692"/>
            <a:ext cx="3924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identifiées comme pouvant être ouvertes rapidement et/ou sans difficulté</a:t>
            </a:r>
            <a:endParaRPr lang="fr-FR" sz="900" b="0" kern="0" dirty="0">
              <a:solidFill>
                <a:schemeClr val="tx1"/>
              </a:solidFill>
            </a:endParaRPr>
          </a:p>
        </p:txBody>
      </p:sp>
      <p:sp>
        <p:nvSpPr>
          <p:cNvPr id="91" name="Titre 1"/>
          <p:cNvSpPr txBox="1">
            <a:spLocks/>
          </p:cNvSpPr>
          <p:nvPr/>
        </p:nvSpPr>
        <p:spPr bwMode="auto">
          <a:xfrm>
            <a:off x="4809906" y="480626"/>
            <a:ext cx="3924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demandant un certain nombre d’actions avant d’être ouvertes</a:t>
            </a:r>
            <a:endParaRPr lang="fr-FR" sz="900" b="0" kern="0" dirty="0">
              <a:solidFill>
                <a:schemeClr val="tx1"/>
              </a:solidFill>
            </a:endParaRPr>
          </a:p>
        </p:txBody>
      </p:sp>
      <p:sp>
        <p:nvSpPr>
          <p:cNvPr id="93" name="Rectangle 27"/>
          <p:cNvSpPr>
            <a:spLocks noChangeArrowheads="1"/>
          </p:cNvSpPr>
          <p:nvPr/>
        </p:nvSpPr>
        <p:spPr bwMode="gray">
          <a:xfrm>
            <a:off x="4342279" y="723871"/>
            <a:ext cx="396000" cy="180000"/>
          </a:xfrm>
          <a:prstGeom prst="rect">
            <a:avLst/>
          </a:prstGeom>
          <a:solidFill>
            <a:schemeClr val="bg1">
              <a:lumMod val="85000"/>
            </a:schemeClr>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chemeClr val="bg1">
                    <a:lumMod val="50000"/>
                  </a:schemeClr>
                </a:solidFill>
                <a:latin typeface="+mn-lt"/>
                <a:cs typeface="+mn-cs"/>
              </a:rPr>
              <a:t>xx</a:t>
            </a:r>
          </a:p>
        </p:txBody>
      </p:sp>
      <p:sp>
        <p:nvSpPr>
          <p:cNvPr id="98" name="Titre 1"/>
          <p:cNvSpPr txBox="1">
            <a:spLocks/>
          </p:cNvSpPr>
          <p:nvPr/>
        </p:nvSpPr>
        <p:spPr bwMode="auto">
          <a:xfrm>
            <a:off x="4809906" y="762622"/>
            <a:ext cx="3924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déjà publiées en open data</a:t>
            </a:r>
            <a:endParaRPr lang="fr-FR" sz="900" b="0" kern="0" dirty="0">
              <a:solidFill>
                <a:schemeClr val="tx1"/>
              </a:solidFill>
            </a:endParaRPr>
          </a:p>
        </p:txBody>
      </p:sp>
      <p:sp>
        <p:nvSpPr>
          <p:cNvPr id="62" name="Rectangle 3"/>
          <p:cNvSpPr txBox="1">
            <a:spLocks/>
          </p:cNvSpPr>
          <p:nvPr/>
        </p:nvSpPr>
        <p:spPr>
          <a:xfrm>
            <a:off x="68066" y="5208168"/>
            <a:ext cx="636588" cy="1199112"/>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HAS</a:t>
            </a:r>
            <a:endParaRPr lang="fr-FR" dirty="0"/>
          </a:p>
        </p:txBody>
      </p:sp>
      <p:sp>
        <p:nvSpPr>
          <p:cNvPr id="63" name="Rectangle 27"/>
          <p:cNvSpPr>
            <a:spLocks noChangeArrowheads="1"/>
          </p:cNvSpPr>
          <p:nvPr/>
        </p:nvSpPr>
        <p:spPr bwMode="gray">
          <a:xfrm>
            <a:off x="814279" y="5475870"/>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Protocoles nationaux de diagnostic et de soins (PNDS)</a:t>
            </a:r>
          </a:p>
        </p:txBody>
      </p:sp>
      <p:sp>
        <p:nvSpPr>
          <p:cNvPr id="64" name="Rectangle 27"/>
          <p:cNvSpPr>
            <a:spLocks noChangeArrowheads="1"/>
          </p:cNvSpPr>
          <p:nvPr/>
        </p:nvSpPr>
        <p:spPr bwMode="gray">
          <a:xfrm>
            <a:off x="814279" y="5815573"/>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Tableaux d'évidence utilisés pour la fixation des SMR et ASMR de la commission de transparence</a:t>
            </a:r>
          </a:p>
        </p:txBody>
      </p:sp>
      <p:sp>
        <p:nvSpPr>
          <p:cNvPr id="65" name="Rectangle 27"/>
          <p:cNvSpPr>
            <a:spLocks noChangeArrowheads="1"/>
          </p:cNvSpPr>
          <p:nvPr/>
        </p:nvSpPr>
        <p:spPr bwMode="gray">
          <a:xfrm>
            <a:off x="814279" y="6155279"/>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du sondage « perception de la sécurité des soins auprès des professionnels de santé » </a:t>
            </a:r>
          </a:p>
        </p:txBody>
      </p:sp>
      <p:cxnSp>
        <p:nvCxnSpPr>
          <p:cNvPr id="66" name="Straight Connector 3"/>
          <p:cNvCxnSpPr>
            <a:cxnSpLocks/>
          </p:cNvCxnSpPr>
          <p:nvPr/>
        </p:nvCxnSpPr>
        <p:spPr>
          <a:xfrm>
            <a:off x="869907" y="575691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3"/>
          <p:cNvCxnSpPr>
            <a:cxnSpLocks/>
          </p:cNvCxnSpPr>
          <p:nvPr/>
        </p:nvCxnSpPr>
        <p:spPr>
          <a:xfrm>
            <a:off x="869907" y="611976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3"/>
          <p:cNvCxnSpPr>
            <a:cxnSpLocks/>
          </p:cNvCxnSpPr>
          <p:nvPr/>
        </p:nvCxnSpPr>
        <p:spPr>
          <a:xfrm>
            <a:off x="869907" y="643510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71" name="Rectangle 70"/>
          <p:cNvSpPr>
            <a:spLocks/>
          </p:cNvSpPr>
          <p:nvPr/>
        </p:nvSpPr>
        <p:spPr>
          <a:xfrm>
            <a:off x="3955286" y="5506795"/>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sz="900" dirty="0" smtClean="0">
                <a:latin typeface="+mn-lt"/>
              </a:rPr>
              <a:t>x</a:t>
            </a:r>
            <a:endParaRPr lang="fr-FR" altLang="fr-FR" sz="900" dirty="0">
              <a:latin typeface="+mn-lt"/>
            </a:endParaRPr>
          </a:p>
        </p:txBody>
      </p:sp>
      <p:sp>
        <p:nvSpPr>
          <p:cNvPr id="72" name="Rectangle 71"/>
          <p:cNvSpPr>
            <a:spLocks/>
          </p:cNvSpPr>
          <p:nvPr/>
        </p:nvSpPr>
        <p:spPr>
          <a:xfrm>
            <a:off x="3955286" y="5845104"/>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Non constituée </a:t>
            </a:r>
            <a:r>
              <a:rPr lang="fr-FR" altLang="fr-FR" sz="900" dirty="0">
                <a:latin typeface="+mn-lt"/>
              </a:rPr>
              <a:t> </a:t>
            </a:r>
            <a:r>
              <a:rPr lang="fr-FR" altLang="fr-FR" sz="900" dirty="0" smtClean="0">
                <a:latin typeface="+mn-lt"/>
              </a:rPr>
              <a:t>à ce jour</a:t>
            </a:r>
            <a:endParaRPr lang="fr-FR" altLang="fr-FR" sz="900" dirty="0">
              <a:latin typeface="+mn-lt"/>
            </a:endParaRPr>
          </a:p>
        </p:txBody>
      </p:sp>
      <p:sp>
        <p:nvSpPr>
          <p:cNvPr id="73" name="Rectangle 72"/>
          <p:cNvSpPr>
            <a:spLocks/>
          </p:cNvSpPr>
          <p:nvPr/>
        </p:nvSpPr>
        <p:spPr>
          <a:xfrm>
            <a:off x="3955286" y="6159670"/>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Vérifier que cette base est la même chose que la base </a:t>
            </a:r>
            <a:r>
              <a:rPr lang="fr-FR" altLang="fr-FR" sz="900" dirty="0" err="1" smtClean="0">
                <a:latin typeface="+mn-lt"/>
              </a:rPr>
              <a:t>I-Satis</a:t>
            </a:r>
            <a:r>
              <a:rPr lang="fr-FR" altLang="fr-FR" sz="900" dirty="0" smtClean="0">
                <a:latin typeface="+mn-lt"/>
              </a:rPr>
              <a:t>, qui n’est pas encore constituée à ce jour car le dossier est à la CNIL</a:t>
            </a:r>
            <a:endParaRPr lang="fr-FR" altLang="fr-FR" sz="900" dirty="0">
              <a:latin typeface="+mn-lt"/>
            </a:endParaRPr>
          </a:p>
        </p:txBody>
      </p:sp>
      <p:pic>
        <p:nvPicPr>
          <p:cNvPr id="173058" name="Picture 2" descr="bandeau hopital"/>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312994" y="4268634"/>
            <a:ext cx="356259" cy="303697"/>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http://www.has-sante.fr/portail/plugins/ModuleHAS2012/images/logo.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72723" y="5677062"/>
            <a:ext cx="504000" cy="201215"/>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3"/>
          <p:cNvSpPr txBox="1">
            <a:spLocks/>
          </p:cNvSpPr>
          <p:nvPr/>
        </p:nvSpPr>
        <p:spPr>
          <a:xfrm>
            <a:off x="68066" y="1831434"/>
            <a:ext cx="636588" cy="859406"/>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DGOS / ATIH</a:t>
            </a:r>
            <a:endParaRPr lang="fr-FR" sz="900" dirty="0">
              <a:cs typeface="+mn-cs"/>
            </a:endParaRPr>
          </a:p>
        </p:txBody>
      </p:sp>
      <p:sp>
        <p:nvSpPr>
          <p:cNvPr id="76" name="Rectangle 27"/>
          <p:cNvSpPr>
            <a:spLocks noChangeArrowheads="1"/>
          </p:cNvSpPr>
          <p:nvPr/>
        </p:nvSpPr>
        <p:spPr bwMode="gray">
          <a:xfrm>
            <a:off x="814279" y="5208167"/>
            <a:ext cx="3024000" cy="180000"/>
          </a:xfrm>
          <a:prstGeom prst="rect">
            <a:avLst/>
          </a:prstGeom>
          <a:solidFill>
            <a:schemeClr val="bg1">
              <a:lumMod val="85000"/>
            </a:schemeClr>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chemeClr val="bg1">
                    <a:lumMod val="50000"/>
                  </a:schemeClr>
                </a:solidFill>
                <a:latin typeface="+mn-lt"/>
                <a:cs typeface="+mn-cs"/>
              </a:rPr>
              <a:t>Indicateurs IPAQS</a:t>
            </a:r>
          </a:p>
        </p:txBody>
      </p:sp>
      <p:cxnSp>
        <p:nvCxnSpPr>
          <p:cNvPr id="77" name="Straight Connector 3"/>
          <p:cNvCxnSpPr>
            <a:cxnSpLocks/>
          </p:cNvCxnSpPr>
          <p:nvPr/>
        </p:nvCxnSpPr>
        <p:spPr>
          <a:xfrm>
            <a:off x="879807" y="5166476"/>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78" name="Rectangle 77"/>
          <p:cNvSpPr>
            <a:spLocks/>
          </p:cNvSpPr>
          <p:nvPr/>
        </p:nvSpPr>
        <p:spPr>
          <a:xfrm>
            <a:off x="3965186" y="5219820"/>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sz="900" dirty="0">
                <a:latin typeface="+mn-lt"/>
              </a:rPr>
              <a:t>P</a:t>
            </a:r>
            <a:r>
              <a:rPr lang="fr-FR" sz="900" dirty="0" smtClean="0">
                <a:latin typeface="+mn-lt"/>
              </a:rPr>
              <a:t>ublié en open data sur data. gouv.fr </a:t>
            </a:r>
            <a:endParaRPr lang="fr-FR" altLang="fr-FR" sz="900" dirty="0">
              <a:latin typeface="+mn-lt"/>
            </a:endParaRPr>
          </a:p>
        </p:txBody>
      </p:sp>
      <p:cxnSp>
        <p:nvCxnSpPr>
          <p:cNvPr id="79" name="Straight Connector 3"/>
          <p:cNvCxnSpPr>
            <a:cxnSpLocks/>
          </p:cNvCxnSpPr>
          <p:nvPr/>
        </p:nvCxnSpPr>
        <p:spPr>
          <a:xfrm>
            <a:off x="844182" y="211333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80" name="Accolade fermante 79"/>
          <p:cNvSpPr/>
          <p:nvPr/>
        </p:nvSpPr>
        <p:spPr>
          <a:xfrm>
            <a:off x="3965413" y="1213667"/>
            <a:ext cx="95948" cy="576000"/>
          </a:xfrm>
          <a:prstGeom prst="rightBrace">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237093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82"/>
          <p:cNvSpPr>
            <a:spLocks noChangeArrowheads="1"/>
          </p:cNvSpPr>
          <p:nvPr/>
        </p:nvSpPr>
        <p:spPr bwMode="auto">
          <a:xfrm>
            <a:off x="0" y="1000084"/>
            <a:ext cx="540000" cy="5721392"/>
          </a:xfrm>
          <a:prstGeom prst="rect">
            <a:avLst/>
          </a:prstGeom>
          <a:solidFill>
            <a:srgbClr val="6AD46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 name="Titre 1"/>
          <p:cNvSpPr>
            <a:spLocks noGrp="1"/>
          </p:cNvSpPr>
          <p:nvPr>
            <p:ph type="title"/>
          </p:nvPr>
        </p:nvSpPr>
        <p:spPr>
          <a:xfrm>
            <a:off x="234317" y="326839"/>
            <a:ext cx="8065294" cy="292388"/>
          </a:xfrm>
        </p:spPr>
        <p:txBody>
          <a:bodyPr/>
          <a:lstStyle/>
          <a:p>
            <a:r>
              <a:rPr lang="fr-FR" altLang="fr-FR" dirty="0" smtClean="0"/>
              <a:t>Quelles actions pour publier les jeux de données ?</a:t>
            </a:r>
            <a:endParaRPr lang="fr-FR" dirty="0"/>
          </a:p>
        </p:txBody>
      </p:sp>
      <p:sp>
        <p:nvSpPr>
          <p:cNvPr id="10" name="Rectangle 3"/>
          <p:cNvSpPr txBox="1">
            <a:spLocks/>
          </p:cNvSpPr>
          <p:nvPr/>
        </p:nvSpPr>
        <p:spPr>
          <a:xfrm>
            <a:off x="94074" y="5529257"/>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CNSA</a:t>
            </a:r>
            <a:endParaRPr lang="fr-FR" dirty="0"/>
          </a:p>
        </p:txBody>
      </p:sp>
      <p:sp>
        <p:nvSpPr>
          <p:cNvPr id="11" name="Rectangle 3"/>
          <p:cNvSpPr txBox="1">
            <a:spLocks/>
          </p:cNvSpPr>
          <p:nvPr/>
        </p:nvSpPr>
        <p:spPr>
          <a:xfrm>
            <a:off x="94074" y="5927564"/>
            <a:ext cx="636588" cy="600183"/>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DREES</a:t>
            </a:r>
            <a:endParaRPr lang="fr-FR" dirty="0"/>
          </a:p>
        </p:txBody>
      </p:sp>
      <p:sp>
        <p:nvSpPr>
          <p:cNvPr id="12" name="Rectangle 27"/>
          <p:cNvSpPr>
            <a:spLocks noChangeArrowheads="1"/>
          </p:cNvSpPr>
          <p:nvPr/>
        </p:nvSpPr>
        <p:spPr bwMode="gray">
          <a:xfrm>
            <a:off x="791448" y="6253852"/>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Les enquêtes de la DREES sur le médico social</a:t>
            </a:r>
          </a:p>
        </p:txBody>
      </p:sp>
      <p:sp>
        <p:nvSpPr>
          <p:cNvPr id="13" name="Rectangle 27"/>
          <p:cNvSpPr>
            <a:spLocks noChangeArrowheads="1"/>
          </p:cNvSpPr>
          <p:nvPr/>
        </p:nvSpPr>
        <p:spPr bwMode="gray">
          <a:xfrm>
            <a:off x="791448" y="5895375"/>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Panel d’observation des pratiques et des conditions d’exercice en médecine générale</a:t>
            </a:r>
          </a:p>
        </p:txBody>
      </p:sp>
      <p:sp>
        <p:nvSpPr>
          <p:cNvPr id="14" name="Rectangle 3"/>
          <p:cNvSpPr txBox="1">
            <a:spLocks/>
          </p:cNvSpPr>
          <p:nvPr/>
        </p:nvSpPr>
        <p:spPr>
          <a:xfrm>
            <a:off x="94074" y="4102995"/>
            <a:ext cx="636588" cy="1363428"/>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ANSM</a:t>
            </a:r>
            <a:endParaRPr lang="fr-FR" dirty="0"/>
          </a:p>
        </p:txBody>
      </p:sp>
      <p:sp>
        <p:nvSpPr>
          <p:cNvPr id="18" name="Rectangle 3"/>
          <p:cNvSpPr txBox="1">
            <a:spLocks/>
          </p:cNvSpPr>
          <p:nvPr/>
        </p:nvSpPr>
        <p:spPr>
          <a:xfrm>
            <a:off x="94074" y="5560636"/>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ONP</a:t>
            </a:r>
            <a:endParaRPr lang="fr-FR" dirty="0"/>
          </a:p>
        </p:txBody>
      </p:sp>
      <p:sp>
        <p:nvSpPr>
          <p:cNvPr id="19" name="Rectangle 27"/>
          <p:cNvSpPr>
            <a:spLocks noChangeArrowheads="1"/>
          </p:cNvSpPr>
          <p:nvPr/>
        </p:nvSpPr>
        <p:spPr bwMode="gray">
          <a:xfrm>
            <a:off x="791448" y="1235187"/>
            <a:ext cx="3024000" cy="216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rgbClr val="006C31"/>
                </a:solidFill>
                <a:latin typeface="+mn-lt"/>
                <a:cs typeface="+mn-cs"/>
              </a:rPr>
              <a:t>Données sur les molécules onéreuses</a:t>
            </a:r>
            <a:endParaRPr lang="fr-FR" sz="900" b="1" baseline="30000" dirty="0">
              <a:solidFill>
                <a:srgbClr val="006C31"/>
              </a:solidFill>
              <a:latin typeface="+mn-lt"/>
              <a:cs typeface="+mn-cs"/>
            </a:endParaRPr>
          </a:p>
        </p:txBody>
      </p:sp>
      <p:sp>
        <p:nvSpPr>
          <p:cNvPr id="20" name="Rectangle 3"/>
          <p:cNvSpPr txBox="1">
            <a:spLocks/>
          </p:cNvSpPr>
          <p:nvPr/>
        </p:nvSpPr>
        <p:spPr>
          <a:xfrm>
            <a:off x="94074" y="1235187"/>
            <a:ext cx="636588" cy="252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ATIH</a:t>
            </a:r>
            <a:endParaRPr lang="fr-FR" dirty="0"/>
          </a:p>
        </p:txBody>
      </p:sp>
      <p:sp>
        <p:nvSpPr>
          <p:cNvPr id="22" name="Rectangle 3"/>
          <p:cNvSpPr txBox="1">
            <a:spLocks/>
          </p:cNvSpPr>
          <p:nvPr/>
        </p:nvSpPr>
        <p:spPr>
          <a:xfrm>
            <a:off x="94074" y="1546163"/>
            <a:ext cx="636588" cy="648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a:t>ARS</a:t>
            </a:r>
          </a:p>
        </p:txBody>
      </p:sp>
      <p:sp>
        <p:nvSpPr>
          <p:cNvPr id="30" name="Rectangle 3"/>
          <p:cNvSpPr txBox="1">
            <a:spLocks/>
          </p:cNvSpPr>
          <p:nvPr/>
        </p:nvSpPr>
        <p:spPr>
          <a:xfrm>
            <a:off x="94074" y="2597841"/>
            <a:ext cx="636588" cy="288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INPES</a:t>
            </a:r>
            <a:endParaRPr lang="fr-FR" sz="900" dirty="0">
              <a:cs typeface="+mn-cs"/>
            </a:endParaRPr>
          </a:p>
        </p:txBody>
      </p:sp>
      <p:sp>
        <p:nvSpPr>
          <p:cNvPr id="31" name="Rectangle 27"/>
          <p:cNvSpPr>
            <a:spLocks noChangeArrowheads="1"/>
          </p:cNvSpPr>
          <p:nvPr/>
        </p:nvSpPr>
        <p:spPr bwMode="gray">
          <a:xfrm>
            <a:off x="791448" y="2562216"/>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Baromètre santé médecin généraliste</a:t>
            </a:r>
          </a:p>
        </p:txBody>
      </p:sp>
      <p:sp>
        <p:nvSpPr>
          <p:cNvPr id="34" name="Rectangle 3"/>
          <p:cNvSpPr txBox="1">
            <a:spLocks/>
          </p:cNvSpPr>
          <p:nvPr/>
        </p:nvSpPr>
        <p:spPr>
          <a:xfrm>
            <a:off x="94074" y="2920692"/>
            <a:ext cx="636588" cy="1111827"/>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IRDES</a:t>
            </a:r>
            <a:endParaRPr lang="fr-FR" sz="900" dirty="0">
              <a:cs typeface="+mn-cs"/>
            </a:endParaRPr>
          </a:p>
        </p:txBody>
      </p:sp>
      <p:sp>
        <p:nvSpPr>
          <p:cNvPr id="35" name="Rectangle 27"/>
          <p:cNvSpPr>
            <a:spLocks noChangeArrowheads="1"/>
          </p:cNvSpPr>
          <p:nvPr/>
        </p:nvSpPr>
        <p:spPr bwMode="gray">
          <a:xfrm>
            <a:off x="791448" y="2920692"/>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Base du projet PROSPERE</a:t>
            </a:r>
          </a:p>
        </p:txBody>
      </p:sp>
      <p:sp>
        <p:nvSpPr>
          <p:cNvPr id="37" name="Rectangle 36"/>
          <p:cNvSpPr>
            <a:spLocks/>
          </p:cNvSpPr>
          <p:nvPr/>
        </p:nvSpPr>
        <p:spPr>
          <a:xfrm>
            <a:off x="3941663" y="290463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Si la base </a:t>
            </a:r>
            <a:r>
              <a:rPr lang="fr-FR" altLang="fr-FR" sz="900" dirty="0" err="1" smtClean="0">
                <a:latin typeface="+mn-lt"/>
              </a:rPr>
              <a:t>Prospere</a:t>
            </a:r>
            <a:r>
              <a:rPr lang="fr-FR" altLang="fr-FR" sz="900" dirty="0">
                <a:latin typeface="+mn-lt"/>
              </a:rPr>
              <a:t> </a:t>
            </a:r>
            <a:r>
              <a:rPr lang="fr-FR" altLang="fr-FR" sz="900" dirty="0" smtClean="0">
                <a:latin typeface="+mn-lt"/>
              </a:rPr>
              <a:t>passe au-delà du projet de « faisabilité » , les échanges sur l’open data pourront être lancé au niveau de cette base.</a:t>
            </a:r>
            <a:endParaRPr lang="fr-FR" altLang="fr-FR" sz="900" dirty="0">
              <a:latin typeface="+mn-lt"/>
            </a:endParaRPr>
          </a:p>
        </p:txBody>
      </p:sp>
      <p:sp>
        <p:nvSpPr>
          <p:cNvPr id="47" name="Rectangle 27"/>
          <p:cNvSpPr>
            <a:spLocks noChangeArrowheads="1"/>
          </p:cNvSpPr>
          <p:nvPr/>
        </p:nvSpPr>
        <p:spPr bwMode="gray">
          <a:xfrm>
            <a:off x="791448" y="4102995"/>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Base « déclaration de vente des médicaments » </a:t>
            </a:r>
          </a:p>
        </p:txBody>
      </p:sp>
      <p:sp>
        <p:nvSpPr>
          <p:cNvPr id="48" name="Rectangle 47"/>
          <p:cNvSpPr>
            <a:spLocks/>
          </p:cNvSpPr>
          <p:nvPr/>
        </p:nvSpPr>
        <p:spPr>
          <a:xfrm>
            <a:off x="3941663" y="4178632"/>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Travailler sur le niveau d’</a:t>
            </a:r>
            <a:r>
              <a:rPr lang="fr-FR" altLang="fr-FR" sz="900" dirty="0">
                <a:latin typeface="+mn-lt"/>
              </a:rPr>
              <a:t>a</a:t>
            </a:r>
            <a:r>
              <a:rPr lang="fr-FR" altLang="fr-FR" sz="900" dirty="0" smtClean="0">
                <a:latin typeface="+mn-lt"/>
              </a:rPr>
              <a:t>grégation </a:t>
            </a:r>
            <a:r>
              <a:rPr lang="fr-FR" altLang="fr-FR" sz="900" dirty="0">
                <a:latin typeface="+mn-lt"/>
              </a:rPr>
              <a:t> </a:t>
            </a:r>
            <a:r>
              <a:rPr lang="fr-FR" altLang="fr-FR" sz="900" dirty="0" smtClean="0">
                <a:latin typeface="+mn-lt"/>
              </a:rPr>
              <a:t>(au niveau de la molécule? )</a:t>
            </a:r>
            <a:endParaRPr lang="fr-FR" altLang="fr-FR" sz="900" dirty="0">
              <a:latin typeface="+mn-lt"/>
            </a:endParaRPr>
          </a:p>
        </p:txBody>
      </p:sp>
      <p:sp>
        <p:nvSpPr>
          <p:cNvPr id="50" name="Rectangle 27"/>
          <p:cNvSpPr>
            <a:spLocks noChangeArrowheads="1"/>
          </p:cNvSpPr>
          <p:nvPr/>
        </p:nvSpPr>
        <p:spPr bwMode="gray">
          <a:xfrm>
            <a:off x="791448" y="5536899"/>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Base anonyme du dossier pharmaceutique</a:t>
            </a:r>
          </a:p>
        </p:txBody>
      </p:sp>
      <p:sp>
        <p:nvSpPr>
          <p:cNvPr id="51" name="Rectangle 50"/>
          <p:cNvSpPr>
            <a:spLocks/>
          </p:cNvSpPr>
          <p:nvPr/>
        </p:nvSpPr>
        <p:spPr>
          <a:xfrm>
            <a:off x="3941663" y="553291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Vérifier le risque de </a:t>
            </a:r>
            <a:r>
              <a:rPr lang="fr-FR" altLang="fr-FR" sz="900" dirty="0" err="1" smtClean="0">
                <a:latin typeface="+mn-lt"/>
              </a:rPr>
              <a:t>réidentification</a:t>
            </a:r>
            <a:endParaRPr lang="fr-FR" altLang="fr-FR" sz="900" dirty="0" smtClean="0">
              <a:latin typeface="+mn-lt"/>
            </a:endParaRPr>
          </a:p>
        </p:txBody>
      </p:sp>
      <p:sp>
        <p:nvSpPr>
          <p:cNvPr id="57" name="Rectangle 56"/>
          <p:cNvSpPr>
            <a:spLocks/>
          </p:cNvSpPr>
          <p:nvPr/>
        </p:nvSpPr>
        <p:spPr>
          <a:xfrm>
            <a:off x="3941663" y="1597852"/>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Continuer les échanges avec  les ARS sur l’open data. Donner du temps aux ARS pour stabiliser les CPOM</a:t>
            </a:r>
            <a:endParaRPr lang="fr-FR" altLang="fr-FR" sz="900" dirty="0">
              <a:latin typeface="+mn-lt"/>
            </a:endParaRPr>
          </a:p>
        </p:txBody>
      </p:sp>
      <p:sp>
        <p:nvSpPr>
          <p:cNvPr id="58" name="Rectangle 27"/>
          <p:cNvSpPr>
            <a:spLocks noChangeArrowheads="1"/>
          </p:cNvSpPr>
          <p:nvPr/>
        </p:nvSpPr>
        <p:spPr bwMode="gray">
          <a:xfrm>
            <a:off x="791448" y="1546163"/>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a:solidFill>
                  <a:srgbClr val="CF2A0F"/>
                </a:solidFill>
                <a:latin typeface="+mn-lt"/>
                <a:cs typeface="+mn-cs"/>
              </a:rPr>
              <a:t>Fichiers sous-jacents aux CPOM avec les établissements de santé</a:t>
            </a:r>
          </a:p>
        </p:txBody>
      </p:sp>
      <p:sp>
        <p:nvSpPr>
          <p:cNvPr id="60" name="Rectangle 59"/>
          <p:cNvSpPr>
            <a:spLocks/>
          </p:cNvSpPr>
          <p:nvPr/>
        </p:nvSpPr>
        <p:spPr>
          <a:xfrm>
            <a:off x="3965413" y="1934200"/>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Pousser pour l’ouverture des données sur le temps d’attente aux urgences, et la disponibilité des lits. (attention : le ROR présente des  problématiques différentes )</a:t>
            </a:r>
            <a:endParaRPr lang="fr-FR" altLang="fr-FR" sz="900" dirty="0">
              <a:latin typeface="+mn-lt"/>
            </a:endParaRPr>
          </a:p>
        </p:txBody>
      </p:sp>
      <p:sp>
        <p:nvSpPr>
          <p:cNvPr id="61" name="Rectangle 27"/>
          <p:cNvSpPr>
            <a:spLocks noChangeArrowheads="1"/>
          </p:cNvSpPr>
          <p:nvPr/>
        </p:nvSpPr>
        <p:spPr bwMode="gray">
          <a:xfrm>
            <a:off x="791448" y="1916514"/>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Données sur les urgences (taux d’ occupation de lits…)</a:t>
            </a:r>
          </a:p>
        </p:txBody>
      </p:sp>
      <p:sp>
        <p:nvSpPr>
          <p:cNvPr id="63" name="Rectangle 3"/>
          <p:cNvSpPr txBox="1">
            <a:spLocks/>
          </p:cNvSpPr>
          <p:nvPr/>
        </p:nvSpPr>
        <p:spPr>
          <a:xfrm>
            <a:off x="94074" y="2261578"/>
            <a:ext cx="636588" cy="216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ANAP</a:t>
            </a:r>
            <a:endParaRPr lang="fr-FR" dirty="0"/>
          </a:p>
        </p:txBody>
      </p:sp>
      <p:sp>
        <p:nvSpPr>
          <p:cNvPr id="64" name="Rectangle 27"/>
          <p:cNvSpPr>
            <a:spLocks noChangeArrowheads="1"/>
          </p:cNvSpPr>
          <p:nvPr/>
        </p:nvSpPr>
        <p:spPr bwMode="gray">
          <a:xfrm>
            <a:off x="791448" y="2264412"/>
            <a:ext cx="3024000" cy="216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Tableau de bord médico-social de l'ANAP</a:t>
            </a:r>
          </a:p>
        </p:txBody>
      </p:sp>
      <p:sp>
        <p:nvSpPr>
          <p:cNvPr id="65" name="Rectangle 64"/>
          <p:cNvSpPr>
            <a:spLocks/>
          </p:cNvSpPr>
          <p:nvPr/>
        </p:nvSpPr>
        <p:spPr>
          <a:xfrm>
            <a:off x="3941663" y="224678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Aujourd’hui couvre 500 établissements. La publication en open data est prévue en juin. Le tableau couvrira alors 3000 établissements </a:t>
            </a:r>
            <a:endParaRPr lang="fr-FR" altLang="fr-FR" sz="900" dirty="0">
              <a:latin typeface="+mn-lt"/>
            </a:endParaRPr>
          </a:p>
        </p:txBody>
      </p:sp>
      <p:sp>
        <p:nvSpPr>
          <p:cNvPr id="67" name="Rectangle 66"/>
          <p:cNvSpPr>
            <a:spLocks/>
          </p:cNvSpPr>
          <p:nvPr/>
        </p:nvSpPr>
        <p:spPr>
          <a:xfrm>
            <a:off x="3941663" y="123518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Voir avec </a:t>
            </a:r>
            <a:r>
              <a:rPr lang="fr-FR" altLang="fr-FR" sz="900" dirty="0" smtClean="0"/>
              <a:t> l’ATIH </a:t>
            </a:r>
            <a:r>
              <a:rPr lang="fr-FR" altLang="fr-FR" sz="900" dirty="0"/>
              <a:t>pour changer les restrictions d’utilisation</a:t>
            </a:r>
          </a:p>
        </p:txBody>
      </p:sp>
      <p:sp>
        <p:nvSpPr>
          <p:cNvPr id="68" name="Rectangle 27"/>
          <p:cNvSpPr>
            <a:spLocks noChangeArrowheads="1"/>
          </p:cNvSpPr>
          <p:nvPr/>
        </p:nvSpPr>
        <p:spPr bwMode="gray">
          <a:xfrm>
            <a:off x="791448" y="4461471"/>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Base de pharmacovigilance</a:t>
            </a:r>
          </a:p>
        </p:txBody>
      </p:sp>
      <p:sp>
        <p:nvSpPr>
          <p:cNvPr id="69" name="Rectangle 68"/>
          <p:cNvSpPr>
            <a:spLocks/>
          </p:cNvSpPr>
          <p:nvPr/>
        </p:nvSpPr>
        <p:spPr>
          <a:xfrm>
            <a:off x="3941663" y="4472672"/>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Possibilité d’ouvrir la parti normée (sans la colonne « champs libre ») </a:t>
            </a:r>
            <a:r>
              <a:rPr lang="fr-FR" altLang="fr-FR" sz="900" dirty="0">
                <a:latin typeface="+mn-lt"/>
              </a:rPr>
              <a:t>.</a:t>
            </a:r>
            <a:r>
              <a:rPr lang="fr-FR" altLang="fr-FR" sz="900" dirty="0" smtClean="0">
                <a:latin typeface="+mn-lt"/>
              </a:rPr>
              <a:t>  La base pharmacovigilance est en cours de refonte depuis plusieurs années</a:t>
            </a:r>
            <a:endParaRPr lang="fr-FR" altLang="fr-FR" sz="900" dirty="0">
              <a:latin typeface="+mn-lt"/>
            </a:endParaRPr>
          </a:p>
        </p:txBody>
      </p:sp>
      <p:sp>
        <p:nvSpPr>
          <p:cNvPr id="72" name="Rectangle 27"/>
          <p:cNvSpPr>
            <a:spLocks noChangeArrowheads="1"/>
          </p:cNvSpPr>
          <p:nvPr/>
        </p:nvSpPr>
        <p:spPr bwMode="gray">
          <a:xfrm>
            <a:off x="791448" y="4819947"/>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Rapports d'enquête de pharmacovigilance</a:t>
            </a:r>
          </a:p>
        </p:txBody>
      </p:sp>
      <p:sp>
        <p:nvSpPr>
          <p:cNvPr id="73" name="Rectangle 72"/>
          <p:cNvSpPr>
            <a:spLocks/>
          </p:cNvSpPr>
          <p:nvPr/>
        </p:nvSpPr>
        <p:spPr>
          <a:xfrm>
            <a:off x="3941663" y="482608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Laisser le temps à l’ANSM de mettre en forme les différents tableaux qui ont permis de rédiger le rapport</a:t>
            </a:r>
            <a:endParaRPr lang="fr-FR" altLang="fr-FR" sz="900" dirty="0">
              <a:latin typeface="+mn-lt"/>
            </a:endParaRPr>
          </a:p>
        </p:txBody>
      </p:sp>
      <p:sp>
        <p:nvSpPr>
          <p:cNvPr id="76" name="Rectangle 27"/>
          <p:cNvSpPr>
            <a:spLocks noChangeArrowheads="1"/>
          </p:cNvSpPr>
          <p:nvPr/>
        </p:nvSpPr>
        <p:spPr bwMode="gray">
          <a:xfrm>
            <a:off x="791448" y="5178423"/>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Etudes de pharmaco épidémiologie conduisant à des modifications de RCP</a:t>
            </a:r>
          </a:p>
        </p:txBody>
      </p:sp>
      <p:sp>
        <p:nvSpPr>
          <p:cNvPr id="77" name="Rectangle 76"/>
          <p:cNvSpPr>
            <a:spLocks/>
          </p:cNvSpPr>
          <p:nvPr/>
        </p:nvSpPr>
        <p:spPr>
          <a:xfrm>
            <a:off x="3941663" y="5179502"/>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Préciser ce que contient cette base?</a:t>
            </a:r>
            <a:endParaRPr lang="fr-FR" altLang="fr-FR" sz="900" dirty="0">
              <a:latin typeface="+mn-lt"/>
            </a:endParaRPr>
          </a:p>
        </p:txBody>
      </p:sp>
      <p:sp>
        <p:nvSpPr>
          <p:cNvPr id="79" name="Rectangle 27"/>
          <p:cNvSpPr>
            <a:spLocks noChangeArrowheads="1"/>
          </p:cNvSpPr>
          <p:nvPr/>
        </p:nvSpPr>
        <p:spPr bwMode="gray">
          <a:xfrm>
            <a:off x="791448" y="3291043"/>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Enquête Santé et Protection Sociale (ESPS)</a:t>
            </a:r>
          </a:p>
        </p:txBody>
      </p:sp>
      <p:sp>
        <p:nvSpPr>
          <p:cNvPr id="81" name="Rectangle 80"/>
          <p:cNvSpPr>
            <a:spLocks/>
          </p:cNvSpPr>
          <p:nvPr/>
        </p:nvSpPr>
        <p:spPr>
          <a:xfrm>
            <a:off x="3941663" y="331742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Adapter le processus de collecte de données  (ex : informer les personnes qui répondent à l’enquête…)</a:t>
            </a:r>
            <a:r>
              <a:rPr lang="fr-FR" altLang="fr-FR" sz="900" dirty="0">
                <a:latin typeface="+mn-lt"/>
              </a:rPr>
              <a:t> </a:t>
            </a:r>
            <a:r>
              <a:rPr lang="fr-FR" altLang="fr-FR" sz="900" dirty="0" smtClean="0">
                <a:latin typeface="+mn-lt"/>
              </a:rPr>
              <a:t>et </a:t>
            </a:r>
            <a:r>
              <a:rPr lang="fr-FR" altLang="fr-FR" sz="900" dirty="0">
                <a:latin typeface="+mn-lt"/>
              </a:rPr>
              <a:t>v</a:t>
            </a:r>
            <a:r>
              <a:rPr lang="fr-FR" altLang="fr-FR" sz="900" dirty="0" smtClean="0">
                <a:latin typeface="+mn-lt"/>
              </a:rPr>
              <a:t>érifier si ces données ne sont pas ré </a:t>
            </a:r>
            <a:r>
              <a:rPr lang="fr-FR" altLang="fr-FR" sz="900" dirty="0" err="1" smtClean="0">
                <a:latin typeface="+mn-lt"/>
              </a:rPr>
              <a:t>identifiantes</a:t>
            </a:r>
            <a:endParaRPr lang="fr-FR" altLang="fr-FR" sz="900" dirty="0">
              <a:latin typeface="+mn-lt"/>
            </a:endParaRPr>
          </a:p>
        </p:txBody>
      </p:sp>
      <p:sp>
        <p:nvSpPr>
          <p:cNvPr id="84" name="Rectangle 27"/>
          <p:cNvSpPr>
            <a:spLocks noChangeArrowheads="1"/>
          </p:cNvSpPr>
          <p:nvPr/>
        </p:nvSpPr>
        <p:spPr bwMode="gray">
          <a:xfrm>
            <a:off x="791448" y="3744519"/>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Base de données HYGIE</a:t>
            </a:r>
          </a:p>
        </p:txBody>
      </p:sp>
      <p:sp>
        <p:nvSpPr>
          <p:cNvPr id="85" name="Rectangle 84"/>
          <p:cNvSpPr>
            <a:spLocks/>
          </p:cNvSpPr>
          <p:nvPr/>
        </p:nvSpPr>
        <p:spPr>
          <a:xfrm>
            <a:off x="3941663" y="375396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Continuer à échanger avec l’IRDES sur la possibilité de produire des données agrégées? </a:t>
            </a:r>
            <a:endParaRPr lang="fr-FR" altLang="fr-FR" sz="900" dirty="0">
              <a:latin typeface="+mn-lt"/>
            </a:endParaRPr>
          </a:p>
        </p:txBody>
      </p:sp>
      <p:sp>
        <p:nvSpPr>
          <p:cNvPr id="87" name="Rectangle 86"/>
          <p:cNvSpPr>
            <a:spLocks/>
          </p:cNvSpPr>
          <p:nvPr/>
        </p:nvSpPr>
        <p:spPr>
          <a:xfrm>
            <a:off x="3941663" y="6239748"/>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Approfondir les doctrines sur la mise à disposition des données de  </a:t>
            </a:r>
            <a:r>
              <a:rPr lang="fr-FR" altLang="fr-FR" sz="900" dirty="0" smtClean="0"/>
              <a:t>recherche</a:t>
            </a:r>
            <a:endParaRPr lang="fr-FR" altLang="fr-FR" sz="900" dirty="0"/>
          </a:p>
        </p:txBody>
      </p:sp>
      <p:sp>
        <p:nvSpPr>
          <p:cNvPr id="89" name="AutoShape 250"/>
          <p:cNvSpPr>
            <a:spLocks noChangeArrowheads="1"/>
          </p:cNvSpPr>
          <p:nvPr/>
        </p:nvSpPr>
        <p:spPr bwMode="auto">
          <a:xfrm>
            <a:off x="791448" y="923988"/>
            <a:ext cx="3024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Principaux jeux de données</a:t>
            </a:r>
          </a:p>
        </p:txBody>
      </p:sp>
      <p:cxnSp>
        <p:nvCxnSpPr>
          <p:cNvPr id="91" name="AutoShape 249"/>
          <p:cNvCxnSpPr>
            <a:cxnSpLocks noChangeShapeType="1"/>
          </p:cNvCxnSpPr>
          <p:nvPr/>
        </p:nvCxnSpPr>
        <p:spPr bwMode="auto">
          <a:xfrm>
            <a:off x="791448" y="1187513"/>
            <a:ext cx="3024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cxnSp>
        <p:nvCxnSpPr>
          <p:cNvPr id="92" name="AutoShape 249"/>
          <p:cNvCxnSpPr>
            <a:cxnSpLocks noChangeShapeType="1"/>
          </p:cNvCxnSpPr>
          <p:nvPr/>
        </p:nvCxnSpPr>
        <p:spPr bwMode="auto">
          <a:xfrm>
            <a:off x="3965413" y="1187513"/>
            <a:ext cx="4680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94" name="Rectangle 93"/>
          <p:cNvSpPr>
            <a:spLocks/>
          </p:cNvSpPr>
          <p:nvPr/>
        </p:nvSpPr>
        <p:spPr>
          <a:xfrm>
            <a:off x="3941663" y="2634347"/>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Travail en cours pour la publication en open data</a:t>
            </a:r>
            <a:endParaRPr lang="fr-FR" altLang="fr-FR" sz="900" dirty="0">
              <a:latin typeface="+mn-lt"/>
            </a:endParaRPr>
          </a:p>
        </p:txBody>
      </p:sp>
      <p:sp>
        <p:nvSpPr>
          <p:cNvPr id="96" name="Rectangle 95"/>
          <p:cNvSpPr>
            <a:spLocks/>
          </p:cNvSpPr>
          <p:nvPr/>
        </p:nvSpPr>
        <p:spPr>
          <a:xfrm>
            <a:off x="3941663" y="5886332"/>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Approfondir les doctrines sur la mise à disposition des données de  recherche</a:t>
            </a:r>
          </a:p>
        </p:txBody>
      </p:sp>
      <p:cxnSp>
        <p:nvCxnSpPr>
          <p:cNvPr id="99" name="Straight Connector 3"/>
          <p:cNvCxnSpPr>
            <a:cxnSpLocks/>
          </p:cNvCxnSpPr>
          <p:nvPr/>
        </p:nvCxnSpPr>
        <p:spPr>
          <a:xfrm>
            <a:off x="869907" y="477739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0" name="Straight Connector 3"/>
          <p:cNvCxnSpPr>
            <a:cxnSpLocks/>
          </p:cNvCxnSpPr>
          <p:nvPr/>
        </p:nvCxnSpPr>
        <p:spPr>
          <a:xfrm>
            <a:off x="869907" y="188670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1" name="Straight Connector 3"/>
          <p:cNvCxnSpPr>
            <a:cxnSpLocks/>
          </p:cNvCxnSpPr>
          <p:nvPr/>
        </p:nvCxnSpPr>
        <p:spPr>
          <a:xfrm>
            <a:off x="869907" y="4417546"/>
            <a:ext cx="7992000" cy="0"/>
          </a:xfrm>
          <a:prstGeom prst="line">
            <a:avLst/>
          </a:prstGeom>
          <a:solidFill>
            <a:srgbClr val="AEE8B1"/>
          </a:solidFill>
          <a:ln w="9525">
            <a:noFill/>
            <a:miter lim="800000"/>
            <a:headEnd/>
            <a:tailEnd/>
          </a:ln>
          <a:effectLst>
            <a:outerShdw blurRad="50800" dist="38100" dir="2700000" algn="tl" rotWithShape="0">
              <a:prstClr val="black">
                <a:alpha val="40000"/>
              </a:prstClr>
            </a:outerShdw>
          </a:effectLst>
        </p:spPr>
      </p:cxnSp>
      <p:cxnSp>
        <p:nvCxnSpPr>
          <p:cNvPr id="102" name="Straight Connector 3"/>
          <p:cNvCxnSpPr>
            <a:cxnSpLocks/>
          </p:cNvCxnSpPr>
          <p:nvPr/>
        </p:nvCxnSpPr>
        <p:spPr>
          <a:xfrm>
            <a:off x="869907" y="254703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3"/>
          <p:cNvCxnSpPr>
            <a:cxnSpLocks/>
          </p:cNvCxnSpPr>
          <p:nvPr/>
        </p:nvCxnSpPr>
        <p:spPr>
          <a:xfrm>
            <a:off x="869907" y="288313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4" name="Straight Connector 3"/>
          <p:cNvCxnSpPr>
            <a:cxnSpLocks/>
          </p:cNvCxnSpPr>
          <p:nvPr/>
        </p:nvCxnSpPr>
        <p:spPr>
          <a:xfrm>
            <a:off x="869907" y="222280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5" name="Straight Connector 3"/>
          <p:cNvCxnSpPr>
            <a:cxnSpLocks/>
          </p:cNvCxnSpPr>
          <p:nvPr/>
        </p:nvCxnSpPr>
        <p:spPr>
          <a:xfrm>
            <a:off x="869907" y="324298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6" name="Straight Connector 3"/>
          <p:cNvCxnSpPr>
            <a:cxnSpLocks/>
          </p:cNvCxnSpPr>
          <p:nvPr/>
        </p:nvCxnSpPr>
        <p:spPr>
          <a:xfrm>
            <a:off x="869907" y="372159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7" name="Straight Connector 3"/>
          <p:cNvCxnSpPr>
            <a:cxnSpLocks/>
          </p:cNvCxnSpPr>
          <p:nvPr/>
        </p:nvCxnSpPr>
        <p:spPr>
          <a:xfrm>
            <a:off x="869907" y="405769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8" name="Straight Connector 3"/>
          <p:cNvCxnSpPr>
            <a:cxnSpLocks/>
          </p:cNvCxnSpPr>
          <p:nvPr/>
        </p:nvCxnSpPr>
        <p:spPr>
          <a:xfrm>
            <a:off x="869907" y="151497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9" name="Straight Connector 3"/>
          <p:cNvCxnSpPr>
            <a:cxnSpLocks/>
          </p:cNvCxnSpPr>
          <p:nvPr/>
        </p:nvCxnSpPr>
        <p:spPr>
          <a:xfrm>
            <a:off x="869907" y="549710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0" name="Straight Connector 3"/>
          <p:cNvCxnSpPr>
            <a:cxnSpLocks/>
          </p:cNvCxnSpPr>
          <p:nvPr/>
        </p:nvCxnSpPr>
        <p:spPr>
          <a:xfrm>
            <a:off x="869907" y="621681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1" name="Straight Connector 3"/>
          <p:cNvCxnSpPr>
            <a:cxnSpLocks/>
          </p:cNvCxnSpPr>
          <p:nvPr/>
        </p:nvCxnSpPr>
        <p:spPr>
          <a:xfrm>
            <a:off x="869907" y="657666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2" name="Straight Connector 3"/>
          <p:cNvCxnSpPr>
            <a:cxnSpLocks/>
          </p:cNvCxnSpPr>
          <p:nvPr/>
        </p:nvCxnSpPr>
        <p:spPr>
          <a:xfrm>
            <a:off x="869907" y="585695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14" name="Straight Connector 3"/>
          <p:cNvCxnSpPr>
            <a:cxnSpLocks/>
          </p:cNvCxnSpPr>
          <p:nvPr/>
        </p:nvCxnSpPr>
        <p:spPr>
          <a:xfrm>
            <a:off x="869907" y="5137252"/>
            <a:ext cx="7992000" cy="0"/>
          </a:xfrm>
          <a:prstGeom prst="line">
            <a:avLst/>
          </a:prstGeom>
          <a:solidFill>
            <a:schemeClr val="bg1">
              <a:lumMod val="95000"/>
            </a:schemeClr>
          </a:solidFill>
          <a:ln w="9525">
            <a:noFill/>
            <a:miter lim="800000"/>
            <a:headEnd/>
            <a:tailEnd/>
          </a:ln>
          <a:effectLst>
            <a:outerShdw blurRad="50800" dist="38100" dir="2700000" algn="tl" rotWithShape="0">
              <a:prstClr val="black">
                <a:alpha val="40000"/>
              </a:prstClr>
            </a:outerShdw>
          </a:effectLst>
        </p:spPr>
      </p:cxnSp>
      <p:pic>
        <p:nvPicPr>
          <p:cNvPr id="115" name="Picture 29" descr="http://www.pdfaccessible.fr/wp-content/themes/publiread/images/content/references/inpes.pn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690" y="2781628"/>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32" descr="http://www.ordre.pharmacien.fr/extension/smiledesign/design/mercure/images/logo2.pn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8662" y="5722636"/>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39" descr="http://www.alliance-maladies-rares.org/wp-content/uploads/2014/02/logo-ansm.png"/>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6690" y="4310628"/>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35" descr="https://encrypted-tbn0.gstatic.com/images?q=tbn:ANd9GcQATpUnlM2FImkqLQPuCZ91BoWU_paOXwBIkmsIr6596hMOj0qe"/>
          <p:cNvPicPr>
            <a:picLocks noChangeArrowheads="1"/>
          </p:cNvPicPr>
          <p:nvPr/>
        </p:nvPicPr>
        <p:blipFill rotWithShape="1">
          <a:blip r:embed="rId6" cstate="print">
            <a:extLst>
              <a:ext uri="{28A0092B-C50C-407E-A947-70E740481C1C}">
                <a14:useLocalDpi xmlns:a14="http://schemas.microsoft.com/office/drawing/2010/main" val="0"/>
              </a:ext>
            </a:extLst>
          </a:blip>
          <a:srcRect t="1" r="10891" b="-2"/>
          <a:stretch/>
        </p:blipFill>
        <p:spPr bwMode="auto">
          <a:xfrm>
            <a:off x="268838" y="1725788"/>
            <a:ext cx="432000" cy="144000"/>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127"/>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0537" y="1369189"/>
            <a:ext cx="396000" cy="1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 name="Picture 55"/>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2690" y="2394943"/>
            <a:ext cx="540000" cy="13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6914" name="Picture 2" descr="Santé et protection sociale"/>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84738" b="23148"/>
          <a:stretch/>
        </p:blipFill>
        <p:spPr bwMode="auto">
          <a:xfrm>
            <a:off x="474766" y="6143837"/>
            <a:ext cx="226015" cy="239911"/>
          </a:xfrm>
          <a:prstGeom prst="rect">
            <a:avLst/>
          </a:prstGeom>
          <a:noFill/>
          <a:extLst>
            <a:ext uri="{909E8E84-426E-40DD-AFC4-6F175D3DCCD1}">
              <a14:hiddenFill xmlns:a14="http://schemas.microsoft.com/office/drawing/2010/main">
                <a:solidFill>
                  <a:srgbClr val="FFFFFF"/>
                </a:solidFill>
              </a14:hiddenFill>
            </a:ext>
          </a:extLst>
        </p:spPr>
      </p:pic>
      <p:pic>
        <p:nvPicPr>
          <p:cNvPr id="166916" name="Picture 4" descr="Irdes"/>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10064" t="13262" r="8621" b="43369"/>
          <a:stretch/>
        </p:blipFill>
        <p:spPr bwMode="auto">
          <a:xfrm>
            <a:off x="282974" y="3251682"/>
            <a:ext cx="451126" cy="242736"/>
          </a:xfrm>
          <a:prstGeom prst="rect">
            <a:avLst/>
          </a:prstGeom>
          <a:noFill/>
          <a:extLst>
            <a:ext uri="{909E8E84-426E-40DD-AFC4-6F175D3DCCD1}">
              <a14:hiddenFill xmlns:a14="http://schemas.microsoft.com/office/drawing/2010/main">
                <a:solidFill>
                  <a:srgbClr val="FFFFFF"/>
                </a:solidFill>
              </a14:hiddenFill>
            </a:ext>
          </a:extLst>
        </p:spPr>
      </p:pic>
      <p:sp>
        <p:nvSpPr>
          <p:cNvPr id="113" name="Rectangle 6"/>
          <p:cNvSpPr txBox="1">
            <a:spLocks/>
          </p:cNvSpPr>
          <p:nvPr/>
        </p:nvSpPr>
        <p:spPr bwMode="gray">
          <a:xfrm>
            <a:off x="8692917" y="126971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22" name="Rectangle 6"/>
          <p:cNvSpPr txBox="1">
            <a:spLocks/>
          </p:cNvSpPr>
          <p:nvPr/>
        </p:nvSpPr>
        <p:spPr bwMode="gray">
          <a:xfrm>
            <a:off x="8692917" y="303501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35" name="Rectangle 6"/>
          <p:cNvSpPr txBox="1">
            <a:spLocks/>
          </p:cNvSpPr>
          <p:nvPr/>
        </p:nvSpPr>
        <p:spPr bwMode="gray">
          <a:xfrm>
            <a:off x="8692917" y="3395202"/>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36" name="Rectangle 6"/>
          <p:cNvSpPr txBox="1">
            <a:spLocks/>
          </p:cNvSpPr>
          <p:nvPr/>
        </p:nvSpPr>
        <p:spPr bwMode="gray">
          <a:xfrm>
            <a:off x="8692917" y="415119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37" name="Rectangle 6"/>
          <p:cNvSpPr txBox="1">
            <a:spLocks/>
          </p:cNvSpPr>
          <p:nvPr/>
        </p:nvSpPr>
        <p:spPr bwMode="gray">
          <a:xfrm>
            <a:off x="8692917" y="4511382"/>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38" name="Rectangle 6"/>
          <p:cNvSpPr txBox="1">
            <a:spLocks/>
          </p:cNvSpPr>
          <p:nvPr/>
        </p:nvSpPr>
        <p:spPr bwMode="gray">
          <a:xfrm>
            <a:off x="8692917" y="5231752"/>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39" name="Rectangle 6"/>
          <p:cNvSpPr txBox="1">
            <a:spLocks/>
          </p:cNvSpPr>
          <p:nvPr/>
        </p:nvSpPr>
        <p:spPr bwMode="gray">
          <a:xfrm>
            <a:off x="8692917" y="6312309"/>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1" name="Rectangle 6"/>
          <p:cNvSpPr txBox="1">
            <a:spLocks/>
          </p:cNvSpPr>
          <p:nvPr/>
        </p:nvSpPr>
        <p:spPr bwMode="gray">
          <a:xfrm>
            <a:off x="8692917" y="2710457"/>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2" name="Rectangle 6"/>
          <p:cNvSpPr txBox="1">
            <a:spLocks/>
          </p:cNvSpPr>
          <p:nvPr/>
        </p:nvSpPr>
        <p:spPr bwMode="gray">
          <a:xfrm>
            <a:off x="8692917" y="1629902"/>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3" name="Rectangle 6"/>
          <p:cNvSpPr txBox="1">
            <a:spLocks/>
          </p:cNvSpPr>
          <p:nvPr/>
        </p:nvSpPr>
        <p:spPr bwMode="gray">
          <a:xfrm>
            <a:off x="8692917" y="1990087"/>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4" name="Rectangle 6"/>
          <p:cNvSpPr txBox="1">
            <a:spLocks/>
          </p:cNvSpPr>
          <p:nvPr/>
        </p:nvSpPr>
        <p:spPr bwMode="gray">
          <a:xfrm>
            <a:off x="8692917" y="2350272"/>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5" name="Rectangle 6"/>
          <p:cNvSpPr txBox="1">
            <a:spLocks/>
          </p:cNvSpPr>
          <p:nvPr/>
        </p:nvSpPr>
        <p:spPr bwMode="gray">
          <a:xfrm>
            <a:off x="8692917" y="3791012"/>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6" name="Rectangle 6"/>
          <p:cNvSpPr txBox="1">
            <a:spLocks/>
          </p:cNvSpPr>
          <p:nvPr/>
        </p:nvSpPr>
        <p:spPr bwMode="gray">
          <a:xfrm>
            <a:off x="8692917" y="4871567"/>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7" name="Rectangle 6"/>
          <p:cNvSpPr txBox="1">
            <a:spLocks/>
          </p:cNvSpPr>
          <p:nvPr/>
        </p:nvSpPr>
        <p:spPr bwMode="gray">
          <a:xfrm>
            <a:off x="8692917" y="5591937"/>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48" name="Rectangle 6"/>
          <p:cNvSpPr txBox="1">
            <a:spLocks/>
          </p:cNvSpPr>
          <p:nvPr/>
        </p:nvSpPr>
        <p:spPr bwMode="gray">
          <a:xfrm>
            <a:off x="8692917" y="5952122"/>
            <a:ext cx="144000" cy="144000"/>
          </a:xfrm>
          <a:prstGeom prst="rect">
            <a:avLst/>
          </a:prstGeom>
          <a:solidFill>
            <a:schemeClr val="bg1"/>
          </a:solidFill>
          <a:ln w="9525" algn="ctr">
            <a:solidFill>
              <a:schemeClr val="bg1">
                <a:lumMod val="75000"/>
              </a:schemeClr>
            </a:solidFill>
            <a:miter lim="800000"/>
            <a:headEnd/>
            <a:tailEnd/>
          </a:ln>
          <a:effectLst>
            <a:outerShdw blurRad="50800" dist="38100" dir="2700000" algn="tl" rotWithShape="0">
              <a:prstClr val="black">
                <a:alpha val="40000"/>
              </a:prstClr>
            </a:outerShdw>
          </a:effectLst>
        </p:spPr>
        <p:txBody>
          <a:bodyPr lIns="35280" tIns="36000" rIns="35280" bIns="36000"/>
          <a:lstStyle>
            <a:defPPr>
              <a:defRPr lang="en-US"/>
            </a:defPPr>
            <a:lvl1pPr>
              <a:defRPr sz="900" b="1">
                <a:solidFill>
                  <a:schemeClr val="bg1"/>
                </a:solidFill>
                <a:latin typeface="+mj-lt"/>
                <a:cs typeface="+mn-cs"/>
              </a:defRPr>
            </a:lvl1pPr>
          </a:lstStyle>
          <a:p>
            <a:endParaRPr lang="fr-FR" dirty="0"/>
          </a:p>
        </p:txBody>
      </p:sp>
      <p:sp>
        <p:nvSpPr>
          <p:cNvPr id="150" name="AutoShape 250"/>
          <p:cNvSpPr>
            <a:spLocks noChangeArrowheads="1"/>
          </p:cNvSpPr>
          <p:nvPr/>
        </p:nvSpPr>
        <p:spPr bwMode="auto">
          <a:xfrm>
            <a:off x="3965413" y="963321"/>
            <a:ext cx="4799504" cy="187429"/>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Description des actions à entreprendre pour ouvrir ces jeux de données</a:t>
            </a:r>
          </a:p>
        </p:txBody>
      </p:sp>
      <p:sp>
        <p:nvSpPr>
          <p:cNvPr id="86" name="Rectangle 27"/>
          <p:cNvSpPr>
            <a:spLocks noChangeArrowheads="1"/>
          </p:cNvSpPr>
          <p:nvPr/>
        </p:nvSpPr>
        <p:spPr bwMode="gray">
          <a:xfrm>
            <a:off x="6194413" y="299249"/>
            <a:ext cx="396000" cy="216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rgbClr val="006C31"/>
                </a:solidFill>
                <a:latin typeface="+mn-lt"/>
                <a:cs typeface="+mn-cs"/>
              </a:rPr>
              <a:t>xx</a:t>
            </a:r>
            <a:endParaRPr lang="fr-FR" sz="900" b="1" baseline="30000" dirty="0">
              <a:solidFill>
                <a:srgbClr val="006C31"/>
              </a:solidFill>
              <a:latin typeface="+mn-lt"/>
              <a:cs typeface="+mn-cs"/>
            </a:endParaRPr>
          </a:p>
        </p:txBody>
      </p:sp>
      <p:sp>
        <p:nvSpPr>
          <p:cNvPr id="88" name="Rectangle 27"/>
          <p:cNvSpPr>
            <a:spLocks noChangeArrowheads="1"/>
          </p:cNvSpPr>
          <p:nvPr/>
        </p:nvSpPr>
        <p:spPr bwMode="gray">
          <a:xfrm>
            <a:off x="6194413" y="637216"/>
            <a:ext cx="396000" cy="216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rgbClr val="CF2A0F"/>
                </a:solidFill>
                <a:latin typeface="+mn-lt"/>
                <a:cs typeface="+mn-cs"/>
              </a:rPr>
              <a:t>xx</a:t>
            </a:r>
            <a:endParaRPr lang="fr-FR" sz="900" b="1" dirty="0">
              <a:solidFill>
                <a:srgbClr val="CF2A0F"/>
              </a:solidFill>
              <a:latin typeface="+mn-lt"/>
              <a:cs typeface="+mn-cs"/>
            </a:endParaRPr>
          </a:p>
        </p:txBody>
      </p:sp>
      <p:sp>
        <p:nvSpPr>
          <p:cNvPr id="90" name="Titre 1"/>
          <p:cNvSpPr txBox="1">
            <a:spLocks/>
          </p:cNvSpPr>
          <p:nvPr/>
        </p:nvSpPr>
        <p:spPr bwMode="auto">
          <a:xfrm>
            <a:off x="6662040" y="271283"/>
            <a:ext cx="21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identifiées comme pouvant être ouvertes rapidement et/ou sans difficulté</a:t>
            </a:r>
            <a:endParaRPr lang="fr-FR" sz="900" b="0" kern="0" dirty="0">
              <a:solidFill>
                <a:schemeClr val="tx1"/>
              </a:solidFill>
            </a:endParaRPr>
          </a:p>
        </p:txBody>
      </p:sp>
      <p:sp>
        <p:nvSpPr>
          <p:cNvPr id="93" name="Titre 1"/>
          <p:cNvSpPr txBox="1">
            <a:spLocks/>
          </p:cNvSpPr>
          <p:nvPr/>
        </p:nvSpPr>
        <p:spPr bwMode="auto">
          <a:xfrm>
            <a:off x="6662040" y="606717"/>
            <a:ext cx="21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demandant un certain nombre d’actions avant d’être ouvertes</a:t>
            </a:r>
            <a:endParaRPr lang="fr-FR" sz="900" b="0" kern="0" dirty="0">
              <a:solidFill>
                <a:schemeClr val="tx1"/>
              </a:solidFill>
            </a:endParaRPr>
          </a:p>
        </p:txBody>
      </p:sp>
      <p:cxnSp>
        <p:nvCxnSpPr>
          <p:cNvPr id="98" name="Straight Connector 3"/>
          <p:cNvCxnSpPr>
            <a:cxnSpLocks/>
          </p:cNvCxnSpPr>
          <p:nvPr/>
        </p:nvCxnSpPr>
        <p:spPr>
          <a:xfrm>
            <a:off x="866040" y="513169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21" name="Rectangle 9"/>
          <p:cNvSpPr txBox="1">
            <a:spLocks/>
          </p:cNvSpPr>
          <p:nvPr/>
        </p:nvSpPr>
        <p:spPr bwMode="auto">
          <a:xfrm>
            <a:off x="94074" y="55769"/>
            <a:ext cx="871058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de </a:t>
            </a:r>
            <a:r>
              <a:rPr lang="fr-FR" altLang="fr-FR" sz="1200" b="1" dirty="0">
                <a:solidFill>
                  <a:schemeClr val="bg1">
                    <a:lumMod val="50000"/>
                  </a:schemeClr>
                </a:solidFill>
                <a:latin typeface="+mn-lt"/>
                <a:cs typeface="Arial"/>
              </a:rPr>
              <a:t>c</a:t>
            </a:r>
            <a:r>
              <a:rPr lang="fr-FR" altLang="fr-FR" sz="1200" b="1" dirty="0" smtClean="0">
                <a:solidFill>
                  <a:schemeClr val="bg1">
                    <a:lumMod val="50000"/>
                  </a:schemeClr>
                </a:solidFill>
                <a:latin typeface="+mn-lt"/>
                <a:cs typeface="Arial"/>
              </a:rPr>
              <a:t>onsommation </a:t>
            </a:r>
            <a:r>
              <a:rPr lang="fr-FR" altLang="fr-FR" sz="1200" b="1" dirty="0">
                <a:solidFill>
                  <a:schemeClr val="bg1">
                    <a:lumMod val="50000"/>
                  </a:schemeClr>
                </a:solidFill>
                <a:latin typeface="+mn-lt"/>
                <a:cs typeface="Arial"/>
              </a:rPr>
              <a:t>de soins, médicaments et équipement médical </a:t>
            </a:r>
          </a:p>
        </p:txBody>
      </p:sp>
    </p:spTree>
    <p:extLst>
      <p:ext uri="{BB962C8B-B14F-4D97-AF65-F5344CB8AC3E}">
        <p14:creationId xmlns:p14="http://schemas.microsoft.com/office/powerpoint/2010/main" val="2998062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82"/>
          <p:cNvSpPr>
            <a:spLocks noChangeArrowheads="1"/>
          </p:cNvSpPr>
          <p:nvPr/>
        </p:nvSpPr>
        <p:spPr bwMode="auto">
          <a:xfrm>
            <a:off x="0" y="1000084"/>
            <a:ext cx="540000" cy="5721392"/>
          </a:xfrm>
          <a:prstGeom prst="rect">
            <a:avLst/>
          </a:prstGeom>
          <a:solidFill>
            <a:srgbClr val="6AD46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9" name="Rectangle 27"/>
          <p:cNvSpPr>
            <a:spLocks noChangeArrowheads="1"/>
          </p:cNvSpPr>
          <p:nvPr/>
        </p:nvSpPr>
        <p:spPr bwMode="gray">
          <a:xfrm>
            <a:off x="814279" y="2239180"/>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Fichier "Activité des médecins (actes) par département"</a:t>
            </a:r>
          </a:p>
        </p:txBody>
      </p:sp>
      <p:sp>
        <p:nvSpPr>
          <p:cNvPr id="16" name="Rectangle 27"/>
          <p:cNvSpPr>
            <a:spLocks noChangeArrowheads="1"/>
          </p:cNvSpPr>
          <p:nvPr/>
        </p:nvSpPr>
        <p:spPr bwMode="gray">
          <a:xfrm>
            <a:off x="814279" y="1884483"/>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err="1">
                <a:solidFill>
                  <a:srgbClr val="CF2A0F"/>
                </a:solidFill>
                <a:latin typeface="+mn-lt"/>
                <a:cs typeface="+mn-cs"/>
              </a:rPr>
              <a:t>Datamart</a:t>
            </a:r>
            <a:r>
              <a:rPr lang="fr-FR" sz="900" b="1" dirty="0">
                <a:solidFill>
                  <a:srgbClr val="CF2A0F"/>
                </a:solidFill>
                <a:latin typeface="+mn-lt"/>
                <a:cs typeface="+mn-cs"/>
              </a:rPr>
              <a:t> du SNIIRAM : CCAM</a:t>
            </a:r>
          </a:p>
        </p:txBody>
      </p:sp>
      <p:sp>
        <p:nvSpPr>
          <p:cNvPr id="26" name="Rectangle 3"/>
          <p:cNvSpPr txBox="1">
            <a:spLocks/>
          </p:cNvSpPr>
          <p:nvPr/>
        </p:nvSpPr>
        <p:spPr>
          <a:xfrm>
            <a:off x="115566" y="1171571"/>
            <a:ext cx="636588" cy="522165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smtClean="0">
                <a:cs typeface="+mn-cs"/>
              </a:rPr>
              <a:t>CNAMTS</a:t>
            </a:r>
            <a:endParaRPr lang="fr-FR" sz="900" dirty="0">
              <a:cs typeface="+mn-cs"/>
            </a:endParaRPr>
          </a:p>
        </p:txBody>
      </p:sp>
      <p:sp>
        <p:nvSpPr>
          <p:cNvPr id="32" name="Rectangle 27"/>
          <p:cNvSpPr>
            <a:spLocks noChangeArrowheads="1"/>
          </p:cNvSpPr>
          <p:nvPr/>
        </p:nvSpPr>
        <p:spPr bwMode="gray">
          <a:xfrm>
            <a:off x="814279" y="2593877"/>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Enquête « Prescriptions médicales : disparités géographiques » de novembre 2004</a:t>
            </a:r>
          </a:p>
        </p:txBody>
      </p:sp>
      <p:sp>
        <p:nvSpPr>
          <p:cNvPr id="33" name="LegendRectangle1"/>
          <p:cNvSpPr>
            <a:spLocks noChangeArrowheads="1"/>
          </p:cNvSpPr>
          <p:nvPr/>
        </p:nvSpPr>
        <p:spPr bwMode="auto">
          <a:xfrm>
            <a:off x="8718657" y="2653141"/>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38" name="Rectangle 27"/>
          <p:cNvSpPr>
            <a:spLocks noChangeArrowheads="1"/>
          </p:cNvSpPr>
          <p:nvPr/>
        </p:nvSpPr>
        <p:spPr bwMode="gray">
          <a:xfrm>
            <a:off x="814279" y="2948574"/>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a:t>
            </a:r>
            <a:r>
              <a:rPr lang="fr-FR" sz="900" b="1" dirty="0" err="1">
                <a:solidFill>
                  <a:srgbClr val="006C31"/>
                </a:solidFill>
                <a:latin typeface="+mn-lt"/>
                <a:cs typeface="+mn-cs"/>
              </a:rPr>
              <a:t>biolam</a:t>
            </a:r>
            <a:r>
              <a:rPr lang="fr-FR" sz="900" b="1" dirty="0">
                <a:solidFill>
                  <a:srgbClr val="006C31"/>
                </a:solidFill>
                <a:latin typeface="+mn-lt"/>
                <a:cs typeface="+mn-cs"/>
              </a:rPr>
              <a:t> du SNIIRAM</a:t>
            </a:r>
          </a:p>
        </p:txBody>
      </p:sp>
      <p:sp>
        <p:nvSpPr>
          <p:cNvPr id="39" name="Rectangle 38"/>
          <p:cNvSpPr>
            <a:spLocks/>
          </p:cNvSpPr>
          <p:nvPr/>
        </p:nvSpPr>
        <p:spPr>
          <a:xfrm>
            <a:off x="3967758" y="2953779"/>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40" name="LegendRectangle1"/>
          <p:cNvSpPr>
            <a:spLocks noChangeArrowheads="1"/>
          </p:cNvSpPr>
          <p:nvPr/>
        </p:nvSpPr>
        <p:spPr bwMode="auto">
          <a:xfrm>
            <a:off x="8718657" y="3007779"/>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41" name="Rectangle 27"/>
          <p:cNvSpPr>
            <a:spLocks noChangeArrowheads="1"/>
          </p:cNvSpPr>
          <p:nvPr/>
        </p:nvSpPr>
        <p:spPr bwMode="gray">
          <a:xfrm>
            <a:off x="814279" y="3303271"/>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du SNIIRAM : Biologie</a:t>
            </a:r>
          </a:p>
        </p:txBody>
      </p:sp>
      <p:sp>
        <p:nvSpPr>
          <p:cNvPr id="42" name="Rectangle 41"/>
          <p:cNvSpPr>
            <a:spLocks/>
          </p:cNvSpPr>
          <p:nvPr/>
        </p:nvSpPr>
        <p:spPr>
          <a:xfrm>
            <a:off x="3967758" y="3308417"/>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43" name="LegendRectangle3"/>
          <p:cNvSpPr>
            <a:spLocks noChangeArrowheads="1"/>
          </p:cNvSpPr>
          <p:nvPr/>
        </p:nvSpPr>
        <p:spPr bwMode="auto">
          <a:xfrm>
            <a:off x="8718657" y="336241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25" name="Rectangle 27"/>
          <p:cNvSpPr>
            <a:spLocks noChangeArrowheads="1"/>
          </p:cNvSpPr>
          <p:nvPr/>
        </p:nvSpPr>
        <p:spPr bwMode="gray">
          <a:xfrm>
            <a:off x="814279" y="6124726"/>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smtClean="0">
                <a:solidFill>
                  <a:srgbClr val="CF2A0F"/>
                </a:solidFill>
                <a:latin typeface="+mn-lt"/>
                <a:cs typeface="+mn-cs"/>
              </a:rPr>
              <a:t>Extraction du DCIR </a:t>
            </a:r>
            <a:r>
              <a:rPr lang="fr-FR" sz="900" b="1" dirty="0">
                <a:solidFill>
                  <a:srgbClr val="CF2A0F"/>
                </a:solidFill>
                <a:latin typeface="+mn-lt"/>
                <a:cs typeface="+mn-cs"/>
              </a:rPr>
              <a:t>(données de consommation inter-régimes) du SNIIRAM</a:t>
            </a:r>
          </a:p>
        </p:txBody>
      </p:sp>
      <p:sp>
        <p:nvSpPr>
          <p:cNvPr id="44" name="Rectangle 43"/>
          <p:cNvSpPr>
            <a:spLocks/>
          </p:cNvSpPr>
          <p:nvPr/>
        </p:nvSpPr>
        <p:spPr>
          <a:xfrm>
            <a:off x="3967758" y="1180589"/>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Pas de frein particulier</a:t>
            </a:r>
            <a:endParaRPr lang="fr-FR" altLang="fr-FR" sz="900" dirty="0">
              <a:latin typeface="+mn-lt"/>
            </a:endParaRPr>
          </a:p>
        </p:txBody>
      </p:sp>
      <p:sp>
        <p:nvSpPr>
          <p:cNvPr id="46" name="LegendRectangle3"/>
          <p:cNvSpPr>
            <a:spLocks noChangeArrowheads="1"/>
          </p:cNvSpPr>
          <p:nvPr/>
        </p:nvSpPr>
        <p:spPr bwMode="auto">
          <a:xfrm>
            <a:off x="8718657" y="1234589"/>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3" name="Rectangle 27"/>
          <p:cNvSpPr>
            <a:spLocks noChangeArrowheads="1"/>
          </p:cNvSpPr>
          <p:nvPr/>
        </p:nvSpPr>
        <p:spPr bwMode="gray">
          <a:xfrm>
            <a:off x="814279" y="3657968"/>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a:t>
            </a:r>
            <a:r>
              <a:rPr lang="fr-FR" sz="900" b="1" dirty="0" err="1">
                <a:solidFill>
                  <a:srgbClr val="006C31"/>
                </a:solidFill>
                <a:latin typeface="+mn-lt"/>
                <a:cs typeface="+mn-cs"/>
              </a:rPr>
              <a:t>Medic'am</a:t>
            </a:r>
            <a:r>
              <a:rPr lang="fr-FR" sz="900" b="1" dirty="0">
                <a:solidFill>
                  <a:srgbClr val="006C31"/>
                </a:solidFill>
                <a:latin typeface="+mn-lt"/>
                <a:cs typeface="+mn-cs"/>
              </a:rPr>
              <a:t> du SNIIRAM</a:t>
            </a:r>
          </a:p>
        </p:txBody>
      </p:sp>
      <p:sp>
        <p:nvSpPr>
          <p:cNvPr id="54" name="Rectangle 53"/>
          <p:cNvSpPr>
            <a:spLocks/>
          </p:cNvSpPr>
          <p:nvPr/>
        </p:nvSpPr>
        <p:spPr>
          <a:xfrm>
            <a:off x="3967758" y="3663055"/>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55" name="LegendRectangle1"/>
          <p:cNvSpPr>
            <a:spLocks noChangeArrowheads="1"/>
          </p:cNvSpPr>
          <p:nvPr/>
        </p:nvSpPr>
        <p:spPr bwMode="auto">
          <a:xfrm>
            <a:off x="8718657" y="3717055"/>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6" name="Rectangle 27"/>
          <p:cNvSpPr>
            <a:spLocks noChangeArrowheads="1"/>
          </p:cNvSpPr>
          <p:nvPr/>
        </p:nvSpPr>
        <p:spPr bwMode="gray">
          <a:xfrm>
            <a:off x="814279" y="4012665"/>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a:t>
            </a:r>
            <a:r>
              <a:rPr lang="fr-FR" sz="900" b="1" dirty="0" err="1">
                <a:solidFill>
                  <a:srgbClr val="006C31"/>
                </a:solidFill>
                <a:latin typeface="+mn-lt"/>
                <a:cs typeface="+mn-cs"/>
              </a:rPr>
              <a:t>Retroced'am</a:t>
            </a:r>
            <a:r>
              <a:rPr lang="fr-FR" sz="900" b="1" dirty="0">
                <a:solidFill>
                  <a:srgbClr val="006C31"/>
                </a:solidFill>
                <a:latin typeface="+mn-lt"/>
                <a:cs typeface="+mn-cs"/>
              </a:rPr>
              <a:t> du SNIIRAM</a:t>
            </a:r>
          </a:p>
        </p:txBody>
      </p:sp>
      <p:sp>
        <p:nvSpPr>
          <p:cNvPr id="57" name="Rectangle 56"/>
          <p:cNvSpPr>
            <a:spLocks/>
          </p:cNvSpPr>
          <p:nvPr/>
        </p:nvSpPr>
        <p:spPr>
          <a:xfrm>
            <a:off x="3967758" y="4017693"/>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58" name="LegendRectangle1"/>
          <p:cNvSpPr>
            <a:spLocks noChangeArrowheads="1"/>
          </p:cNvSpPr>
          <p:nvPr/>
        </p:nvSpPr>
        <p:spPr bwMode="auto">
          <a:xfrm>
            <a:off x="8718657" y="4071693"/>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59" name="Rectangle 27"/>
          <p:cNvSpPr>
            <a:spLocks noChangeArrowheads="1"/>
          </p:cNvSpPr>
          <p:nvPr/>
        </p:nvSpPr>
        <p:spPr bwMode="gray">
          <a:xfrm>
            <a:off x="814279" y="4367362"/>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a:t>
            </a:r>
            <a:r>
              <a:rPr lang="fr-FR" sz="900" b="1" dirty="0" err="1">
                <a:solidFill>
                  <a:srgbClr val="006C31"/>
                </a:solidFill>
                <a:latin typeface="+mn-lt"/>
                <a:cs typeface="+mn-cs"/>
              </a:rPr>
              <a:t>Genericam</a:t>
            </a:r>
            <a:r>
              <a:rPr lang="fr-FR" sz="900" b="1" dirty="0">
                <a:solidFill>
                  <a:srgbClr val="006C31"/>
                </a:solidFill>
                <a:latin typeface="+mn-lt"/>
                <a:cs typeface="+mn-cs"/>
              </a:rPr>
              <a:t> du SNIIRAM</a:t>
            </a:r>
          </a:p>
        </p:txBody>
      </p:sp>
      <p:sp>
        <p:nvSpPr>
          <p:cNvPr id="60" name="Rectangle 59"/>
          <p:cNvSpPr>
            <a:spLocks/>
          </p:cNvSpPr>
          <p:nvPr/>
        </p:nvSpPr>
        <p:spPr>
          <a:xfrm>
            <a:off x="3967758" y="4372331"/>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61" name="LegendRectangle1"/>
          <p:cNvSpPr>
            <a:spLocks noChangeArrowheads="1"/>
          </p:cNvSpPr>
          <p:nvPr/>
        </p:nvSpPr>
        <p:spPr bwMode="auto">
          <a:xfrm>
            <a:off x="8718657" y="4426331"/>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2" name="Rectangle 27"/>
          <p:cNvSpPr>
            <a:spLocks noChangeArrowheads="1"/>
          </p:cNvSpPr>
          <p:nvPr/>
        </p:nvSpPr>
        <p:spPr bwMode="gray">
          <a:xfrm>
            <a:off x="814279" y="4722059"/>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du SNIIRAM : Pharmacie</a:t>
            </a:r>
          </a:p>
        </p:txBody>
      </p:sp>
      <p:sp>
        <p:nvSpPr>
          <p:cNvPr id="63" name="Rectangle 62"/>
          <p:cNvSpPr>
            <a:spLocks/>
          </p:cNvSpPr>
          <p:nvPr/>
        </p:nvSpPr>
        <p:spPr>
          <a:xfrm>
            <a:off x="3967758" y="4726969"/>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t>Pas </a:t>
            </a:r>
            <a:r>
              <a:rPr lang="fr-FR" altLang="fr-FR" sz="900" dirty="0"/>
              <a:t>de </a:t>
            </a:r>
            <a:r>
              <a:rPr lang="fr-FR" altLang="fr-FR" sz="900" dirty="0" smtClean="0"/>
              <a:t>frein particulier</a:t>
            </a:r>
            <a:endParaRPr lang="fr-FR" altLang="fr-FR" sz="900" dirty="0"/>
          </a:p>
        </p:txBody>
      </p:sp>
      <p:sp>
        <p:nvSpPr>
          <p:cNvPr id="64" name="LegendRectangle3"/>
          <p:cNvSpPr>
            <a:spLocks noChangeArrowheads="1"/>
          </p:cNvSpPr>
          <p:nvPr/>
        </p:nvSpPr>
        <p:spPr bwMode="auto">
          <a:xfrm>
            <a:off x="8718657" y="4780969"/>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5" name="Rectangle 27"/>
          <p:cNvSpPr>
            <a:spLocks noChangeArrowheads="1"/>
          </p:cNvSpPr>
          <p:nvPr/>
        </p:nvSpPr>
        <p:spPr bwMode="gray">
          <a:xfrm>
            <a:off x="814279" y="5076756"/>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du SNIIRAM : Médicaments délivrés à l’hôpital</a:t>
            </a:r>
          </a:p>
        </p:txBody>
      </p:sp>
      <p:sp>
        <p:nvSpPr>
          <p:cNvPr id="66" name="Rectangle 65"/>
          <p:cNvSpPr>
            <a:spLocks/>
          </p:cNvSpPr>
          <p:nvPr/>
        </p:nvSpPr>
        <p:spPr>
          <a:xfrm>
            <a:off x="3967758" y="5081607"/>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67" name="LegendRectangle3"/>
          <p:cNvSpPr>
            <a:spLocks noChangeArrowheads="1"/>
          </p:cNvSpPr>
          <p:nvPr/>
        </p:nvSpPr>
        <p:spPr bwMode="auto">
          <a:xfrm>
            <a:off x="8718657" y="513560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68" name="Rectangle 27"/>
          <p:cNvSpPr>
            <a:spLocks noChangeArrowheads="1"/>
          </p:cNvSpPr>
          <p:nvPr/>
        </p:nvSpPr>
        <p:spPr bwMode="gray">
          <a:xfrm>
            <a:off x="814279" y="5431453"/>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de l'enquête « Les Européens, les médicaments et le rapport à l’ordonnance" (février 2005)</a:t>
            </a:r>
          </a:p>
        </p:txBody>
      </p:sp>
      <p:sp>
        <p:nvSpPr>
          <p:cNvPr id="69" name="Rectangle 68"/>
          <p:cNvSpPr>
            <a:spLocks/>
          </p:cNvSpPr>
          <p:nvPr/>
        </p:nvSpPr>
        <p:spPr>
          <a:xfrm>
            <a:off x="3967758" y="5436245"/>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70" name="LegendRectangle3"/>
          <p:cNvSpPr>
            <a:spLocks noChangeArrowheads="1"/>
          </p:cNvSpPr>
          <p:nvPr/>
        </p:nvSpPr>
        <p:spPr bwMode="auto">
          <a:xfrm>
            <a:off x="8718657" y="5490245"/>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1" name="Rectangle 27"/>
          <p:cNvSpPr>
            <a:spLocks noChangeArrowheads="1"/>
          </p:cNvSpPr>
          <p:nvPr/>
        </p:nvSpPr>
        <p:spPr bwMode="gray">
          <a:xfrm>
            <a:off x="814279" y="5786150"/>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du SNIIRAM : Dispositifs médicaux</a:t>
            </a:r>
          </a:p>
        </p:txBody>
      </p:sp>
      <p:sp>
        <p:nvSpPr>
          <p:cNvPr id="72" name="Rectangle 71"/>
          <p:cNvSpPr>
            <a:spLocks/>
          </p:cNvSpPr>
          <p:nvPr/>
        </p:nvSpPr>
        <p:spPr>
          <a:xfrm>
            <a:off x="3967758" y="5790883"/>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a:t>Pas de </a:t>
            </a:r>
            <a:r>
              <a:rPr lang="fr-FR" altLang="fr-FR" sz="900" dirty="0" smtClean="0"/>
              <a:t>frein particulier</a:t>
            </a:r>
            <a:endParaRPr lang="fr-FR" altLang="fr-FR" sz="900" dirty="0"/>
          </a:p>
        </p:txBody>
      </p:sp>
      <p:sp>
        <p:nvSpPr>
          <p:cNvPr id="73" name="LegendRectangle3"/>
          <p:cNvSpPr>
            <a:spLocks noChangeArrowheads="1"/>
          </p:cNvSpPr>
          <p:nvPr/>
        </p:nvSpPr>
        <p:spPr bwMode="auto">
          <a:xfrm>
            <a:off x="8718657" y="5844883"/>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4" name="Rectangle 27"/>
          <p:cNvSpPr>
            <a:spLocks noChangeArrowheads="1"/>
          </p:cNvSpPr>
          <p:nvPr/>
        </p:nvSpPr>
        <p:spPr bwMode="gray">
          <a:xfrm>
            <a:off x="810532" y="1175088"/>
            <a:ext cx="3024000" cy="288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Fichiers "analyse des dépenses" (statistiques mensuelles)</a:t>
            </a:r>
          </a:p>
        </p:txBody>
      </p:sp>
      <p:sp>
        <p:nvSpPr>
          <p:cNvPr id="75" name="Rectangle 74"/>
          <p:cNvSpPr>
            <a:spLocks/>
          </p:cNvSpPr>
          <p:nvPr/>
        </p:nvSpPr>
        <p:spPr>
          <a:xfrm>
            <a:off x="3967758" y="6145521"/>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Identifier de nouvelles extractions</a:t>
            </a:r>
            <a:endParaRPr lang="fr-FR" altLang="fr-FR" sz="900" dirty="0">
              <a:latin typeface="+mn-lt"/>
            </a:endParaRPr>
          </a:p>
        </p:txBody>
      </p:sp>
      <p:sp>
        <p:nvSpPr>
          <p:cNvPr id="76" name="LegendRectangle3"/>
          <p:cNvSpPr>
            <a:spLocks noChangeArrowheads="1"/>
          </p:cNvSpPr>
          <p:nvPr/>
        </p:nvSpPr>
        <p:spPr bwMode="auto">
          <a:xfrm>
            <a:off x="8718657" y="6199521"/>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15" name="Rectangle 27"/>
          <p:cNvSpPr>
            <a:spLocks noChangeArrowheads="1"/>
          </p:cNvSpPr>
          <p:nvPr/>
        </p:nvSpPr>
        <p:spPr bwMode="gray">
          <a:xfrm>
            <a:off x="814279" y="1529786"/>
            <a:ext cx="3024000" cy="288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err="1">
                <a:solidFill>
                  <a:srgbClr val="CF2A0F"/>
                </a:solidFill>
                <a:latin typeface="+mn-lt"/>
                <a:cs typeface="+mn-cs"/>
              </a:rPr>
              <a:t>Datamart</a:t>
            </a:r>
            <a:r>
              <a:rPr lang="fr-FR" sz="900" b="1" dirty="0">
                <a:solidFill>
                  <a:srgbClr val="CF2A0F"/>
                </a:solidFill>
                <a:latin typeface="+mn-lt"/>
                <a:cs typeface="+mn-cs"/>
              </a:rPr>
              <a:t> du SNIIRAM : DAMIR de suivi des dépenses</a:t>
            </a:r>
          </a:p>
        </p:txBody>
      </p:sp>
      <p:sp>
        <p:nvSpPr>
          <p:cNvPr id="77" name="Rectangle 76"/>
          <p:cNvSpPr>
            <a:spLocks/>
          </p:cNvSpPr>
          <p:nvPr/>
        </p:nvSpPr>
        <p:spPr>
          <a:xfrm>
            <a:off x="3967758" y="1535227"/>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Travailler la structure de la base pour la rendre plus facile d’utilisation?</a:t>
            </a:r>
            <a:endParaRPr lang="fr-FR" altLang="fr-FR" sz="900" dirty="0">
              <a:latin typeface="+mn-lt"/>
            </a:endParaRPr>
          </a:p>
        </p:txBody>
      </p:sp>
      <p:sp>
        <p:nvSpPr>
          <p:cNvPr id="78" name="LegendRectangle3"/>
          <p:cNvSpPr>
            <a:spLocks noChangeArrowheads="1"/>
          </p:cNvSpPr>
          <p:nvPr/>
        </p:nvSpPr>
        <p:spPr bwMode="auto">
          <a:xfrm>
            <a:off x="8718657" y="1589227"/>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79" name="Rectangle 78"/>
          <p:cNvSpPr>
            <a:spLocks/>
          </p:cNvSpPr>
          <p:nvPr/>
        </p:nvSpPr>
        <p:spPr>
          <a:xfrm>
            <a:off x="3967758" y="1889865"/>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Vérifier le risque de ré-identification : un identifiant à flouter? </a:t>
            </a:r>
            <a:endParaRPr lang="fr-FR" altLang="fr-FR" sz="900" dirty="0">
              <a:latin typeface="+mn-lt"/>
            </a:endParaRPr>
          </a:p>
        </p:txBody>
      </p:sp>
      <p:sp>
        <p:nvSpPr>
          <p:cNvPr id="80" name="LegendRectangle3"/>
          <p:cNvSpPr>
            <a:spLocks noChangeArrowheads="1"/>
          </p:cNvSpPr>
          <p:nvPr/>
        </p:nvSpPr>
        <p:spPr bwMode="auto">
          <a:xfrm>
            <a:off x="8718657" y="1943865"/>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1" name="Rectangle 80"/>
          <p:cNvSpPr>
            <a:spLocks/>
          </p:cNvSpPr>
          <p:nvPr/>
        </p:nvSpPr>
        <p:spPr>
          <a:xfrm>
            <a:off x="3967758" y="2244503"/>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Mettre en place des mises à jour </a:t>
            </a:r>
            <a:endParaRPr lang="fr-FR" altLang="fr-FR" sz="900" dirty="0">
              <a:latin typeface="+mn-lt"/>
            </a:endParaRPr>
          </a:p>
        </p:txBody>
      </p:sp>
      <p:sp>
        <p:nvSpPr>
          <p:cNvPr id="82" name="LegendRectangle1"/>
          <p:cNvSpPr>
            <a:spLocks noChangeArrowheads="1"/>
          </p:cNvSpPr>
          <p:nvPr/>
        </p:nvSpPr>
        <p:spPr bwMode="auto">
          <a:xfrm>
            <a:off x="8718657" y="2298503"/>
            <a:ext cx="144000" cy="144000"/>
          </a:xfrm>
          <a:prstGeom prst="rect">
            <a:avLst/>
          </a:prstGeom>
          <a:solidFill>
            <a:schemeClr val="bg1">
              <a:lumMod val="95000"/>
            </a:schemeClr>
          </a:solidFill>
          <a:ln w="9525" algn="ctr">
            <a:solidFill>
              <a:schemeClr val="bg1">
                <a:lumMod val="75000"/>
              </a:schemeClr>
            </a:solidFill>
            <a:miter lim="800000"/>
            <a:headEnd/>
            <a:tailEnd/>
          </a:ln>
          <a:effectLst>
            <a:outerShdw blurRad="50800" dist="38100" dir="2700000" algn="tl" rotWithShape="0">
              <a:prstClr val="black">
                <a:alpha val="40000"/>
              </a:prstClr>
            </a:outerShdw>
          </a:effectLst>
          <a:extLst/>
        </p:spPr>
        <p:txBody>
          <a:bodyPr lIns="35280" tIns="36000" rIns="35280" bIns="36000"/>
          <a:lstStyle/>
          <a:p>
            <a:pPr>
              <a:defRPr/>
            </a:pPr>
            <a:endParaRPr lang="fr-FR" sz="900" b="1" dirty="0">
              <a:solidFill>
                <a:schemeClr val="bg1"/>
              </a:solidFill>
              <a:latin typeface="+mj-lt"/>
              <a:cs typeface="+mn-cs"/>
            </a:endParaRPr>
          </a:p>
        </p:txBody>
      </p:sp>
      <p:sp>
        <p:nvSpPr>
          <p:cNvPr id="83" name="Rectangle 82"/>
          <p:cNvSpPr>
            <a:spLocks/>
          </p:cNvSpPr>
          <p:nvPr/>
        </p:nvSpPr>
        <p:spPr>
          <a:xfrm>
            <a:off x="3967758" y="2599141"/>
            <a:ext cx="453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Pas de frein particulier</a:t>
            </a:r>
            <a:endParaRPr lang="fr-FR" altLang="fr-FR" sz="900" dirty="0">
              <a:latin typeface="+mn-lt"/>
            </a:endParaRPr>
          </a:p>
        </p:txBody>
      </p:sp>
      <p:cxnSp>
        <p:nvCxnSpPr>
          <p:cNvPr id="84" name="Straight Connector 3"/>
          <p:cNvCxnSpPr>
            <a:cxnSpLocks/>
          </p:cNvCxnSpPr>
          <p:nvPr/>
        </p:nvCxnSpPr>
        <p:spPr>
          <a:xfrm>
            <a:off x="869907" y="4312575"/>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5" name="Straight Connector 3"/>
          <p:cNvCxnSpPr>
            <a:cxnSpLocks/>
          </p:cNvCxnSpPr>
          <p:nvPr/>
        </p:nvCxnSpPr>
        <p:spPr>
          <a:xfrm>
            <a:off x="869907" y="148803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3"/>
          <p:cNvCxnSpPr>
            <a:cxnSpLocks/>
          </p:cNvCxnSpPr>
          <p:nvPr/>
        </p:nvCxnSpPr>
        <p:spPr>
          <a:xfrm>
            <a:off x="869907" y="395950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7" name="Straight Connector 3"/>
          <p:cNvCxnSpPr>
            <a:cxnSpLocks/>
          </p:cNvCxnSpPr>
          <p:nvPr/>
        </p:nvCxnSpPr>
        <p:spPr>
          <a:xfrm>
            <a:off x="869907" y="2194173"/>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3"/>
          <p:cNvCxnSpPr>
            <a:cxnSpLocks/>
          </p:cNvCxnSpPr>
          <p:nvPr/>
        </p:nvCxnSpPr>
        <p:spPr>
          <a:xfrm>
            <a:off x="869907" y="254724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9" name="Straight Connector 3"/>
          <p:cNvCxnSpPr>
            <a:cxnSpLocks/>
          </p:cNvCxnSpPr>
          <p:nvPr/>
        </p:nvCxnSpPr>
        <p:spPr>
          <a:xfrm>
            <a:off x="869907" y="1841106"/>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0" name="Straight Connector 3"/>
          <p:cNvCxnSpPr>
            <a:cxnSpLocks/>
          </p:cNvCxnSpPr>
          <p:nvPr/>
        </p:nvCxnSpPr>
        <p:spPr>
          <a:xfrm>
            <a:off x="869907" y="290030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1" name="Straight Connector 3"/>
          <p:cNvCxnSpPr>
            <a:cxnSpLocks/>
          </p:cNvCxnSpPr>
          <p:nvPr/>
        </p:nvCxnSpPr>
        <p:spPr>
          <a:xfrm>
            <a:off x="869907" y="325337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3"/>
          <p:cNvCxnSpPr>
            <a:cxnSpLocks/>
          </p:cNvCxnSpPr>
          <p:nvPr/>
        </p:nvCxnSpPr>
        <p:spPr>
          <a:xfrm>
            <a:off x="869907" y="3606441"/>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3"/>
          <p:cNvCxnSpPr>
            <a:cxnSpLocks/>
          </p:cNvCxnSpPr>
          <p:nvPr/>
        </p:nvCxnSpPr>
        <p:spPr>
          <a:xfrm>
            <a:off x="869907" y="113497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3"/>
          <p:cNvCxnSpPr>
            <a:cxnSpLocks/>
          </p:cNvCxnSpPr>
          <p:nvPr/>
        </p:nvCxnSpPr>
        <p:spPr>
          <a:xfrm>
            <a:off x="810532" y="7777553"/>
            <a:ext cx="8064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5" name="Straight Connector 3"/>
          <p:cNvCxnSpPr>
            <a:cxnSpLocks/>
          </p:cNvCxnSpPr>
          <p:nvPr/>
        </p:nvCxnSpPr>
        <p:spPr>
          <a:xfrm>
            <a:off x="869907" y="5018709"/>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3"/>
          <p:cNvCxnSpPr>
            <a:cxnSpLocks/>
          </p:cNvCxnSpPr>
          <p:nvPr/>
        </p:nvCxnSpPr>
        <p:spPr>
          <a:xfrm>
            <a:off x="869907" y="5724843"/>
            <a:ext cx="7992000" cy="0"/>
          </a:xfrm>
          <a:prstGeom prst="line">
            <a:avLst/>
          </a:prstGeom>
          <a:solidFill>
            <a:schemeClr val="bg1">
              <a:lumMod val="95000"/>
            </a:schemeClr>
          </a:solidFill>
          <a:ln w="9525">
            <a:noFill/>
            <a:miter lim="800000"/>
            <a:headEnd/>
            <a:tailEnd/>
          </a:ln>
          <a:effectLst>
            <a:outerShdw blurRad="50800" dist="38100" dir="2700000" algn="tl" rotWithShape="0">
              <a:prstClr val="black">
                <a:alpha val="40000"/>
              </a:prstClr>
            </a:outerShdw>
          </a:effectLst>
        </p:spPr>
      </p:cxnSp>
      <p:cxnSp>
        <p:nvCxnSpPr>
          <p:cNvPr id="98" name="Straight Connector 3"/>
          <p:cNvCxnSpPr>
            <a:cxnSpLocks/>
          </p:cNvCxnSpPr>
          <p:nvPr/>
        </p:nvCxnSpPr>
        <p:spPr>
          <a:xfrm>
            <a:off x="869907" y="6077910"/>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9" name="Straight Connector 3"/>
          <p:cNvCxnSpPr>
            <a:cxnSpLocks/>
          </p:cNvCxnSpPr>
          <p:nvPr/>
        </p:nvCxnSpPr>
        <p:spPr>
          <a:xfrm>
            <a:off x="869907" y="5371776"/>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0" name="Straight Connector 3"/>
          <p:cNvCxnSpPr>
            <a:cxnSpLocks/>
          </p:cNvCxnSpPr>
          <p:nvPr/>
        </p:nvCxnSpPr>
        <p:spPr>
          <a:xfrm>
            <a:off x="869907" y="6430984"/>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3"/>
          <p:cNvCxnSpPr>
            <a:cxnSpLocks/>
          </p:cNvCxnSpPr>
          <p:nvPr/>
        </p:nvCxnSpPr>
        <p:spPr>
          <a:xfrm>
            <a:off x="869907" y="466564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pic>
        <p:nvPicPr>
          <p:cNvPr id="116" name="Picture 37" descr="http://www.anesthesiologistesliberaux.org/actualite/images/logo_cnamts.gif"/>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691" y="1432589"/>
            <a:ext cx="432000" cy="354638"/>
          </a:xfrm>
          <a:prstGeom prst="rect">
            <a:avLst/>
          </a:prstGeom>
          <a:noFill/>
          <a:extLst>
            <a:ext uri="{909E8E84-426E-40DD-AFC4-6F175D3DCCD1}">
              <a14:hiddenFill xmlns:a14="http://schemas.microsoft.com/office/drawing/2010/main">
                <a:solidFill>
                  <a:srgbClr val="FFFFFF"/>
                </a:solidFill>
              </a14:hiddenFill>
            </a:ext>
          </a:extLst>
        </p:spPr>
      </p:pic>
      <p:sp>
        <p:nvSpPr>
          <p:cNvPr id="101" name="Titre 1"/>
          <p:cNvSpPr>
            <a:spLocks noGrp="1"/>
          </p:cNvSpPr>
          <p:nvPr>
            <p:ph type="title"/>
          </p:nvPr>
        </p:nvSpPr>
        <p:spPr>
          <a:xfrm>
            <a:off x="234317" y="314964"/>
            <a:ext cx="8065294" cy="292388"/>
          </a:xfrm>
        </p:spPr>
        <p:txBody>
          <a:bodyPr/>
          <a:lstStyle/>
          <a:p>
            <a:r>
              <a:rPr lang="fr-FR" altLang="fr-FR" dirty="0"/>
              <a:t>Quelles actions pour publier les jeux de données ?</a:t>
            </a:r>
            <a:endParaRPr lang="fr-FR" dirty="0"/>
          </a:p>
        </p:txBody>
      </p:sp>
      <p:sp>
        <p:nvSpPr>
          <p:cNvPr id="102" name="AutoShape 250"/>
          <p:cNvSpPr>
            <a:spLocks noChangeArrowheads="1"/>
          </p:cNvSpPr>
          <p:nvPr/>
        </p:nvSpPr>
        <p:spPr bwMode="auto">
          <a:xfrm>
            <a:off x="3965413" y="939571"/>
            <a:ext cx="4799504" cy="187429"/>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Description des actions à entreprendre pour ouvrir ces jeux de données</a:t>
            </a:r>
          </a:p>
        </p:txBody>
      </p:sp>
      <p:sp>
        <p:nvSpPr>
          <p:cNvPr id="108" name="Rectangle 27"/>
          <p:cNvSpPr>
            <a:spLocks noChangeArrowheads="1"/>
          </p:cNvSpPr>
          <p:nvPr/>
        </p:nvSpPr>
        <p:spPr bwMode="gray">
          <a:xfrm>
            <a:off x="6194413" y="299249"/>
            <a:ext cx="396000" cy="216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rgbClr val="006C31"/>
                </a:solidFill>
                <a:latin typeface="+mn-lt"/>
                <a:cs typeface="+mn-cs"/>
              </a:rPr>
              <a:t>xx</a:t>
            </a:r>
            <a:endParaRPr lang="fr-FR" sz="900" b="1" baseline="30000" dirty="0">
              <a:solidFill>
                <a:srgbClr val="006C31"/>
              </a:solidFill>
              <a:latin typeface="+mn-lt"/>
              <a:cs typeface="+mn-cs"/>
            </a:endParaRPr>
          </a:p>
        </p:txBody>
      </p:sp>
      <p:sp>
        <p:nvSpPr>
          <p:cNvPr id="109" name="Rectangle 27"/>
          <p:cNvSpPr>
            <a:spLocks noChangeArrowheads="1"/>
          </p:cNvSpPr>
          <p:nvPr/>
        </p:nvSpPr>
        <p:spPr bwMode="gray">
          <a:xfrm>
            <a:off x="6194413" y="637216"/>
            <a:ext cx="396000" cy="216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rgbClr val="CF2A0F"/>
                </a:solidFill>
                <a:latin typeface="+mn-lt"/>
                <a:cs typeface="+mn-cs"/>
              </a:rPr>
              <a:t>xx</a:t>
            </a:r>
            <a:endParaRPr lang="fr-FR" sz="900" b="1" dirty="0">
              <a:solidFill>
                <a:srgbClr val="CF2A0F"/>
              </a:solidFill>
              <a:latin typeface="+mn-lt"/>
              <a:cs typeface="+mn-cs"/>
            </a:endParaRPr>
          </a:p>
        </p:txBody>
      </p:sp>
      <p:sp>
        <p:nvSpPr>
          <p:cNvPr id="110" name="Titre 1"/>
          <p:cNvSpPr txBox="1">
            <a:spLocks/>
          </p:cNvSpPr>
          <p:nvPr/>
        </p:nvSpPr>
        <p:spPr bwMode="auto">
          <a:xfrm>
            <a:off x="6662040" y="271283"/>
            <a:ext cx="21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identifiées comme pouvant être ouvertes rapidement et/ou sans difficulté</a:t>
            </a:r>
            <a:endParaRPr lang="fr-FR" sz="900" b="0" kern="0" dirty="0">
              <a:solidFill>
                <a:schemeClr val="tx1"/>
              </a:solidFill>
            </a:endParaRPr>
          </a:p>
        </p:txBody>
      </p:sp>
      <p:sp>
        <p:nvSpPr>
          <p:cNvPr id="111" name="Titre 1"/>
          <p:cNvSpPr txBox="1">
            <a:spLocks/>
          </p:cNvSpPr>
          <p:nvPr/>
        </p:nvSpPr>
        <p:spPr bwMode="auto">
          <a:xfrm>
            <a:off x="6662040" y="606717"/>
            <a:ext cx="21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demandant un certain nombre d’actions avant d’être ouvertes</a:t>
            </a:r>
            <a:endParaRPr lang="fr-FR" sz="900" b="0" kern="0" dirty="0">
              <a:solidFill>
                <a:schemeClr val="tx1"/>
              </a:solidFill>
            </a:endParaRPr>
          </a:p>
        </p:txBody>
      </p:sp>
      <p:sp>
        <p:nvSpPr>
          <p:cNvPr id="104" name="Rectangle 9"/>
          <p:cNvSpPr txBox="1">
            <a:spLocks/>
          </p:cNvSpPr>
          <p:nvPr/>
        </p:nvSpPr>
        <p:spPr bwMode="auto">
          <a:xfrm>
            <a:off x="94074" y="55769"/>
            <a:ext cx="871058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marL="1587" lvl="1" indent="0">
              <a:spcAft>
                <a:spcPts val="600"/>
              </a:spcAft>
              <a:buClr>
                <a:schemeClr val="tx2"/>
              </a:buClr>
              <a:buSzPct val="125000"/>
            </a:pPr>
            <a:r>
              <a:rPr lang="fr-FR" altLang="fr-FR" sz="1200" b="1" dirty="0" smtClean="0">
                <a:solidFill>
                  <a:schemeClr val="bg1">
                    <a:lumMod val="50000"/>
                  </a:schemeClr>
                </a:solidFill>
                <a:latin typeface="+mn-lt"/>
                <a:cs typeface="Arial"/>
              </a:rPr>
              <a:t>Compte rendu de l’atelier sur les données de </a:t>
            </a:r>
            <a:r>
              <a:rPr lang="fr-FR" altLang="fr-FR" sz="1200" b="1" dirty="0">
                <a:solidFill>
                  <a:schemeClr val="bg1">
                    <a:lumMod val="50000"/>
                  </a:schemeClr>
                </a:solidFill>
                <a:latin typeface="+mn-lt"/>
                <a:cs typeface="Arial"/>
              </a:rPr>
              <a:t>c</a:t>
            </a:r>
            <a:r>
              <a:rPr lang="fr-FR" altLang="fr-FR" sz="1200" b="1" dirty="0" smtClean="0">
                <a:solidFill>
                  <a:schemeClr val="bg1">
                    <a:lumMod val="50000"/>
                  </a:schemeClr>
                </a:solidFill>
                <a:latin typeface="+mn-lt"/>
                <a:cs typeface="Arial"/>
              </a:rPr>
              <a:t>onsommation </a:t>
            </a:r>
            <a:r>
              <a:rPr lang="fr-FR" altLang="fr-FR" sz="1200" b="1" dirty="0">
                <a:solidFill>
                  <a:schemeClr val="bg1">
                    <a:lumMod val="50000"/>
                  </a:schemeClr>
                </a:solidFill>
                <a:latin typeface="+mn-lt"/>
                <a:cs typeface="Arial"/>
              </a:rPr>
              <a:t>de soins, médicaments et équipement médical </a:t>
            </a:r>
          </a:p>
        </p:txBody>
      </p:sp>
    </p:spTree>
    <p:extLst>
      <p:ext uri="{BB962C8B-B14F-4D97-AF65-F5344CB8AC3E}">
        <p14:creationId xmlns:p14="http://schemas.microsoft.com/office/powerpoint/2010/main" val="3807914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7"/>
          <p:cNvSpPr>
            <a:spLocks noChangeArrowheads="1"/>
          </p:cNvSpPr>
          <p:nvPr/>
        </p:nvSpPr>
        <p:spPr bwMode="gray">
          <a:xfrm>
            <a:off x="793049" y="4215006"/>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 offre de soins libéraux » du </a:t>
            </a:r>
            <a:r>
              <a:rPr lang="fr-FR" sz="900" b="1" dirty="0" err="1">
                <a:solidFill>
                  <a:srgbClr val="006C31"/>
                </a:solidFill>
                <a:latin typeface="+mn-lt"/>
                <a:cs typeface="+mn-cs"/>
              </a:rPr>
              <a:t>SNIIRAM</a:t>
            </a:r>
            <a:endParaRPr lang="fr-FR" sz="900" b="1" dirty="0">
              <a:solidFill>
                <a:srgbClr val="006C31"/>
              </a:solidFill>
              <a:latin typeface="+mn-lt"/>
              <a:cs typeface="+mn-cs"/>
            </a:endParaRPr>
          </a:p>
        </p:txBody>
      </p:sp>
      <p:sp>
        <p:nvSpPr>
          <p:cNvPr id="9" name="Rectangle 27"/>
          <p:cNvSpPr>
            <a:spLocks noChangeArrowheads="1"/>
          </p:cNvSpPr>
          <p:nvPr/>
        </p:nvSpPr>
        <p:spPr bwMode="gray">
          <a:xfrm>
            <a:off x="793049" y="3921452"/>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Tableau « démographie des professionnels de santé »</a:t>
            </a:r>
          </a:p>
        </p:txBody>
      </p:sp>
      <p:sp>
        <p:nvSpPr>
          <p:cNvPr id="10" name="Rectangle 27"/>
          <p:cNvSpPr>
            <a:spLocks noChangeArrowheads="1"/>
          </p:cNvSpPr>
          <p:nvPr/>
        </p:nvSpPr>
        <p:spPr bwMode="gray">
          <a:xfrm>
            <a:off x="793049" y="4542684"/>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 tableaux du </a:t>
            </a:r>
            <a:r>
              <a:rPr lang="fr-FR" sz="900" b="1" dirty="0" err="1">
                <a:solidFill>
                  <a:srgbClr val="006C31"/>
                </a:solidFill>
                <a:latin typeface="+mn-lt"/>
                <a:cs typeface="+mn-cs"/>
              </a:rPr>
              <a:t>SNIR</a:t>
            </a:r>
            <a:r>
              <a:rPr lang="fr-FR" sz="900" b="1" dirty="0">
                <a:solidFill>
                  <a:srgbClr val="006C31"/>
                </a:solidFill>
                <a:latin typeface="+mn-lt"/>
                <a:cs typeface="+mn-cs"/>
              </a:rPr>
              <a:t> » du </a:t>
            </a:r>
            <a:r>
              <a:rPr lang="fr-FR" sz="900" b="1" dirty="0" err="1">
                <a:solidFill>
                  <a:srgbClr val="006C31"/>
                </a:solidFill>
                <a:latin typeface="+mn-lt"/>
                <a:cs typeface="+mn-cs"/>
              </a:rPr>
              <a:t>SNIIRAM</a:t>
            </a:r>
            <a:endParaRPr lang="fr-FR" sz="900" b="1" dirty="0">
              <a:solidFill>
                <a:srgbClr val="006C31"/>
              </a:solidFill>
              <a:latin typeface="+mn-lt"/>
              <a:cs typeface="+mn-cs"/>
            </a:endParaRPr>
          </a:p>
        </p:txBody>
      </p:sp>
      <p:sp>
        <p:nvSpPr>
          <p:cNvPr id="11" name="Rectangle 3"/>
          <p:cNvSpPr txBox="1">
            <a:spLocks/>
          </p:cNvSpPr>
          <p:nvPr/>
        </p:nvSpPr>
        <p:spPr>
          <a:xfrm>
            <a:off x="131651" y="3626078"/>
            <a:ext cx="636588" cy="2818864"/>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54000" bIns="54000"/>
          <a:lstStyle>
            <a:defPPr>
              <a:defRPr lang="en-US"/>
            </a:defPPr>
            <a:lvl1pPr defTabSz="895350">
              <a:buClr>
                <a:schemeClr val="tx2"/>
              </a:buClr>
              <a:defRPr sz="1050" b="1">
                <a:solidFill>
                  <a:schemeClr val="bg1"/>
                </a:solidFill>
                <a:latin typeface="+mn-lt"/>
              </a:defRPr>
            </a:lvl1pPr>
          </a:lstStyle>
          <a:p>
            <a:pPr>
              <a:defRPr/>
            </a:pPr>
            <a:r>
              <a:rPr lang="fr-FR" sz="900" dirty="0" err="1" smtClean="0">
                <a:cs typeface="+mn-cs"/>
              </a:rPr>
              <a:t>CNAMTS</a:t>
            </a:r>
            <a:endParaRPr lang="fr-FR" sz="900" dirty="0">
              <a:cs typeface="+mn-cs"/>
            </a:endParaRPr>
          </a:p>
        </p:txBody>
      </p:sp>
      <p:pic>
        <p:nvPicPr>
          <p:cNvPr id="12" name="Picture 37" descr="http://www.anesthesiologistesliberaux.org/actualite/images/logo_cnamts.gif"/>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142" y="4500623"/>
            <a:ext cx="432000" cy="2160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27"/>
          <p:cNvSpPr>
            <a:spLocks noChangeArrowheads="1"/>
          </p:cNvSpPr>
          <p:nvPr/>
        </p:nvSpPr>
        <p:spPr bwMode="gray">
          <a:xfrm>
            <a:off x="793049" y="5198040"/>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du SNIIRAM : BERF</a:t>
            </a:r>
          </a:p>
        </p:txBody>
      </p:sp>
      <p:sp>
        <p:nvSpPr>
          <p:cNvPr id="15" name="Rectangle 14"/>
          <p:cNvSpPr>
            <a:spLocks/>
          </p:cNvSpPr>
          <p:nvPr/>
        </p:nvSpPr>
        <p:spPr>
          <a:xfrm>
            <a:off x="4197855" y="4737925"/>
            <a:ext cx="4537781" cy="470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t>Sur le principe, la CNAMTS est d’accord pour l’ouverture de ces </a:t>
            </a:r>
          </a:p>
          <a:p>
            <a:pPr marL="193675" lvl="1" indent="-192088" defTabSz="895350">
              <a:spcBef>
                <a:spcPct val="20000"/>
              </a:spcBef>
              <a:buClr>
                <a:schemeClr val="tx2"/>
              </a:buClr>
              <a:buSzPct val="125000"/>
              <a:buFont typeface="Arial" charset="0"/>
              <a:buChar char="▪"/>
            </a:pPr>
            <a:r>
              <a:rPr lang="fr-FR" altLang="fr-FR" sz="900" dirty="0" smtClean="0"/>
              <a:t>Mener une analyse pour faire évoluer l’arrêté du SNIIRAM  si nécessaire</a:t>
            </a:r>
          </a:p>
          <a:p>
            <a:pPr marL="193675" lvl="1" indent="-192088" defTabSz="895350">
              <a:spcBef>
                <a:spcPct val="20000"/>
              </a:spcBef>
              <a:buClr>
                <a:schemeClr val="tx2"/>
              </a:buClr>
              <a:buSzPct val="125000"/>
              <a:buFont typeface="Arial" charset="0"/>
              <a:buChar char="▪"/>
            </a:pPr>
            <a:r>
              <a:rPr lang="fr-FR" altLang="fr-FR" sz="900" dirty="0" smtClean="0"/>
              <a:t>Pour les référentiels, le s inclure dans la discussion sur les donnée s nominatives</a:t>
            </a:r>
            <a:endParaRPr lang="fr-FR" altLang="fr-FR" sz="900" dirty="0"/>
          </a:p>
        </p:txBody>
      </p:sp>
      <p:sp>
        <p:nvSpPr>
          <p:cNvPr id="20" name="Rectangle 27"/>
          <p:cNvSpPr>
            <a:spLocks noChangeArrowheads="1"/>
          </p:cNvSpPr>
          <p:nvPr/>
        </p:nvSpPr>
        <p:spPr bwMode="gray">
          <a:xfrm>
            <a:off x="793049" y="4870362"/>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du SNIIRAM : Etablissements privés</a:t>
            </a:r>
          </a:p>
        </p:txBody>
      </p:sp>
      <p:sp>
        <p:nvSpPr>
          <p:cNvPr id="25" name="Rectangle 27"/>
          <p:cNvSpPr>
            <a:spLocks noChangeArrowheads="1"/>
          </p:cNvSpPr>
          <p:nvPr/>
        </p:nvSpPr>
        <p:spPr bwMode="gray">
          <a:xfrm>
            <a:off x="793049" y="6192942"/>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err="1">
                <a:solidFill>
                  <a:srgbClr val="006C31"/>
                </a:solidFill>
                <a:latin typeface="+mn-lt"/>
                <a:cs typeface="+mn-cs"/>
              </a:rPr>
              <a:t>Datamart</a:t>
            </a:r>
            <a:r>
              <a:rPr lang="fr-FR" sz="900" b="1" dirty="0">
                <a:solidFill>
                  <a:srgbClr val="006C31"/>
                </a:solidFill>
                <a:latin typeface="+mn-lt"/>
                <a:cs typeface="+mn-cs"/>
              </a:rPr>
              <a:t> « offre de soins libéraux » du </a:t>
            </a:r>
            <a:r>
              <a:rPr lang="fr-FR" sz="900" b="1" dirty="0" err="1">
                <a:solidFill>
                  <a:srgbClr val="006C31"/>
                </a:solidFill>
                <a:latin typeface="+mn-lt"/>
                <a:cs typeface="+mn-cs"/>
              </a:rPr>
              <a:t>SNIIRAM</a:t>
            </a:r>
            <a:endParaRPr lang="fr-FR" sz="900" b="1" dirty="0">
              <a:solidFill>
                <a:srgbClr val="006C31"/>
              </a:solidFill>
              <a:latin typeface="+mn-lt"/>
              <a:cs typeface="+mn-cs"/>
            </a:endParaRPr>
          </a:p>
        </p:txBody>
      </p:sp>
      <p:sp>
        <p:nvSpPr>
          <p:cNvPr id="27" name="Rectangle 27"/>
          <p:cNvSpPr>
            <a:spLocks noChangeArrowheads="1"/>
          </p:cNvSpPr>
          <p:nvPr/>
        </p:nvSpPr>
        <p:spPr bwMode="gray">
          <a:xfrm>
            <a:off x="793049" y="5853396"/>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Base de données « </a:t>
            </a:r>
            <a:r>
              <a:rPr lang="fr-FR" sz="900" b="1" dirty="0" err="1">
                <a:solidFill>
                  <a:srgbClr val="006C31"/>
                </a:solidFill>
                <a:latin typeface="+mn-lt"/>
                <a:cs typeface="+mn-cs"/>
              </a:rPr>
              <a:t>Améli</a:t>
            </a:r>
            <a:r>
              <a:rPr lang="fr-FR" sz="900" b="1" dirty="0">
                <a:solidFill>
                  <a:srgbClr val="006C31"/>
                </a:solidFill>
                <a:latin typeface="+mn-lt"/>
                <a:cs typeface="+mn-cs"/>
              </a:rPr>
              <a:t> direct »</a:t>
            </a:r>
          </a:p>
        </p:txBody>
      </p:sp>
      <p:sp>
        <p:nvSpPr>
          <p:cNvPr id="28" name="Rectangle 27"/>
          <p:cNvSpPr>
            <a:spLocks noChangeArrowheads="1"/>
          </p:cNvSpPr>
          <p:nvPr/>
        </p:nvSpPr>
        <p:spPr bwMode="gray">
          <a:xfrm>
            <a:off x="793049" y="5525718"/>
            <a:ext cx="3024000" cy="252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Tableaux « honoraires des professionnels de santé »</a:t>
            </a:r>
          </a:p>
        </p:txBody>
      </p:sp>
      <p:sp>
        <p:nvSpPr>
          <p:cNvPr id="47" name="Rectangle 3"/>
          <p:cNvSpPr txBox="1">
            <a:spLocks/>
          </p:cNvSpPr>
          <p:nvPr/>
        </p:nvSpPr>
        <p:spPr>
          <a:xfrm>
            <a:off x="119124" y="1241010"/>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DGS</a:t>
            </a:r>
            <a:endParaRPr lang="fr-FR" dirty="0"/>
          </a:p>
        </p:txBody>
      </p:sp>
      <p:sp>
        <p:nvSpPr>
          <p:cNvPr id="48" name="Rectangle 27"/>
          <p:cNvSpPr>
            <a:spLocks noChangeArrowheads="1"/>
          </p:cNvSpPr>
          <p:nvPr/>
        </p:nvSpPr>
        <p:spPr bwMode="gray">
          <a:xfrm>
            <a:off x="793049" y="1241010"/>
            <a:ext cx="3024000" cy="324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Base de données relatives à la transparence des avantages accordés aux professionnels de santé</a:t>
            </a:r>
          </a:p>
        </p:txBody>
      </p:sp>
      <p:sp>
        <p:nvSpPr>
          <p:cNvPr id="49" name="Rectangle 48"/>
          <p:cNvSpPr>
            <a:spLocks/>
          </p:cNvSpPr>
          <p:nvPr/>
        </p:nvSpPr>
        <p:spPr>
          <a:xfrm>
            <a:off x="4197855" y="1241009"/>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Cette base devrait être consultable au public dans les jours qui viennent mais la loi ne prévoit pas qu’elle devienne réutilisable. Vérifier si c’est un problème</a:t>
            </a:r>
            <a:endParaRPr lang="fr-FR" altLang="fr-FR" sz="900" dirty="0">
              <a:latin typeface="+mn-lt"/>
            </a:endParaRPr>
          </a:p>
        </p:txBody>
      </p:sp>
      <p:sp>
        <p:nvSpPr>
          <p:cNvPr id="51" name="Rectangle 27"/>
          <p:cNvSpPr>
            <a:spLocks noChangeArrowheads="1"/>
          </p:cNvSpPr>
          <p:nvPr/>
        </p:nvSpPr>
        <p:spPr bwMode="gray">
          <a:xfrm>
            <a:off x="793049" y="2451919"/>
            <a:ext cx="3024000" cy="360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Tableaux de bord : analyse de la démographie et de l’activité libérale des médecins, dentistes et auxiliaires médicaux</a:t>
            </a:r>
          </a:p>
        </p:txBody>
      </p:sp>
      <p:sp>
        <p:nvSpPr>
          <p:cNvPr id="52" name="Rectangle 51"/>
          <p:cNvSpPr>
            <a:spLocks/>
          </p:cNvSpPr>
          <p:nvPr/>
        </p:nvSpPr>
        <p:spPr>
          <a:xfrm>
            <a:off x="4197855" y="2482169"/>
            <a:ext cx="4680000" cy="1024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sz="900" dirty="0"/>
              <a:t>S</a:t>
            </a:r>
            <a:r>
              <a:rPr lang="fr-FR" sz="900" smtClean="0"/>
              <a:t>'assurer </a:t>
            </a:r>
            <a:r>
              <a:rPr lang="fr-FR" sz="900" dirty="0"/>
              <a:t>que l’article L. 161-36-5 du Code de la Sécurité Sociale permet à l'IDS de mettre à disposition ces tableaux de bord au-delà du cercle de ses membres </a:t>
            </a:r>
            <a:endParaRPr lang="fr-FR" sz="900" dirty="0" smtClean="0"/>
          </a:p>
          <a:p>
            <a:pPr marL="193675" lvl="1" indent="-192088" defTabSz="895350">
              <a:spcBef>
                <a:spcPct val="20000"/>
              </a:spcBef>
              <a:buClr>
                <a:schemeClr val="tx2"/>
              </a:buClr>
              <a:buSzPct val="125000"/>
              <a:buFont typeface="Arial" charset="0"/>
              <a:buChar char="▪"/>
            </a:pPr>
            <a:r>
              <a:rPr lang="fr-FR" sz="900" dirty="0" smtClean="0"/>
              <a:t>S’assurer de  l’accord </a:t>
            </a:r>
            <a:r>
              <a:rPr lang="fr-FR" sz="900" dirty="0"/>
              <a:t>de ses membres. </a:t>
            </a:r>
            <a:endParaRPr lang="fr-FR" sz="900" dirty="0" smtClean="0"/>
          </a:p>
          <a:p>
            <a:pPr marL="193675" lvl="1" indent="-192088" defTabSz="895350">
              <a:spcBef>
                <a:spcPct val="20000"/>
              </a:spcBef>
              <a:buClr>
                <a:schemeClr val="tx2"/>
              </a:buClr>
              <a:buSzPct val="125000"/>
              <a:buFont typeface="Arial" charset="0"/>
              <a:buChar char="▪"/>
            </a:pPr>
            <a:r>
              <a:rPr lang="fr-FR" sz="900" dirty="0" smtClean="0"/>
              <a:t>Lancer une analyse </a:t>
            </a:r>
            <a:r>
              <a:rPr lang="fr-FR" sz="900" dirty="0"/>
              <a:t>afin de mesurer dans quelles conditions il convient de faire évoluer l'architecture technique et la maitrise d'ouvrage de ce système d'information qui a été conçu, et dont les moyens sont calibrés, pour répondre à un nombre d'utilisateurs limités</a:t>
            </a:r>
            <a:r>
              <a:rPr lang="fr-FR" sz="900" dirty="0" smtClean="0"/>
              <a:t>.</a:t>
            </a:r>
            <a:endParaRPr lang="fr-FR" altLang="fr-FR" sz="900" dirty="0">
              <a:latin typeface="+mn-lt"/>
            </a:endParaRPr>
          </a:p>
        </p:txBody>
      </p:sp>
      <p:sp>
        <p:nvSpPr>
          <p:cNvPr id="54" name="Rectangle 3"/>
          <p:cNvSpPr txBox="1">
            <a:spLocks/>
          </p:cNvSpPr>
          <p:nvPr/>
        </p:nvSpPr>
        <p:spPr>
          <a:xfrm>
            <a:off x="122554" y="2451919"/>
            <a:ext cx="636588" cy="1174159"/>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IDS</a:t>
            </a:r>
            <a:endParaRPr lang="fr-FR" dirty="0"/>
          </a:p>
        </p:txBody>
      </p:sp>
      <p:cxnSp>
        <p:nvCxnSpPr>
          <p:cNvPr id="55" name="Straight Connector 3"/>
          <p:cNvCxnSpPr>
            <a:cxnSpLocks/>
          </p:cNvCxnSpPr>
          <p:nvPr/>
        </p:nvCxnSpPr>
        <p:spPr>
          <a:xfrm>
            <a:off x="581914" y="3258363"/>
            <a:ext cx="8280400" cy="0"/>
          </a:xfrm>
          <a:prstGeom prst="line">
            <a:avLst/>
          </a:prstGeom>
        </p:spPr>
      </p:cxnSp>
      <p:sp>
        <p:nvSpPr>
          <p:cNvPr id="56" name="Rectangle 27"/>
          <p:cNvSpPr>
            <a:spLocks noChangeArrowheads="1"/>
          </p:cNvSpPr>
          <p:nvPr/>
        </p:nvSpPr>
        <p:spPr bwMode="gray">
          <a:xfrm>
            <a:off x="793049" y="3262775"/>
            <a:ext cx="3024000" cy="252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Tableaux de bord : suivi des dépassements d’honoraires et des restes à charge</a:t>
            </a:r>
          </a:p>
        </p:txBody>
      </p:sp>
      <p:sp>
        <p:nvSpPr>
          <p:cNvPr id="57" name="Rectangle 27"/>
          <p:cNvSpPr>
            <a:spLocks noChangeArrowheads="1"/>
          </p:cNvSpPr>
          <p:nvPr/>
        </p:nvSpPr>
        <p:spPr bwMode="gray">
          <a:xfrm>
            <a:off x="793049" y="2899472"/>
            <a:ext cx="3024000" cy="252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Tableau de bord : suivi des honoraires des médecins par spécialité et lieu d‘exécution</a:t>
            </a:r>
          </a:p>
        </p:txBody>
      </p:sp>
      <p:pic>
        <p:nvPicPr>
          <p:cNvPr id="62" name="Picture 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7153" y="2685919"/>
            <a:ext cx="545583"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 name="Rectangle 3"/>
          <p:cNvSpPr txBox="1">
            <a:spLocks/>
          </p:cNvSpPr>
          <p:nvPr/>
        </p:nvSpPr>
        <p:spPr>
          <a:xfrm>
            <a:off x="110452" y="1652563"/>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en-US" dirty="0" smtClean="0"/>
              <a:t>Multiple </a:t>
            </a:r>
            <a:r>
              <a:rPr lang="en-US" dirty="0" err="1" smtClean="0"/>
              <a:t>acteurs</a:t>
            </a:r>
            <a:r>
              <a:rPr lang="en-US" dirty="0" smtClean="0"/>
              <a:t>*</a:t>
            </a:r>
            <a:endParaRPr lang="fr-FR" dirty="0"/>
          </a:p>
        </p:txBody>
      </p:sp>
      <p:sp>
        <p:nvSpPr>
          <p:cNvPr id="82" name="Rectangle 3"/>
          <p:cNvSpPr txBox="1">
            <a:spLocks/>
          </p:cNvSpPr>
          <p:nvPr/>
        </p:nvSpPr>
        <p:spPr>
          <a:xfrm>
            <a:off x="120341" y="2052241"/>
            <a:ext cx="636588" cy="324000"/>
          </a:xfrm>
          <a:prstGeom prst="rect">
            <a:avLst/>
          </a:prstGeom>
          <a:gradFill>
            <a:gsLst>
              <a:gs pos="0">
                <a:schemeClr val="accent3"/>
              </a:gs>
              <a:gs pos="100000">
                <a:schemeClr val="tx2"/>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0" rIns="54000" bIns="54000"/>
          <a:lstStyle>
            <a:defPPr>
              <a:defRPr lang="en-US"/>
            </a:defPPr>
            <a:lvl1pPr defTabSz="895350">
              <a:buClr>
                <a:schemeClr val="tx2"/>
              </a:buClr>
              <a:defRPr sz="900" b="1">
                <a:solidFill>
                  <a:schemeClr val="bg1"/>
                </a:solidFill>
                <a:latin typeface="+mn-lt"/>
                <a:cs typeface="+mn-cs"/>
              </a:defRPr>
            </a:lvl1pPr>
          </a:lstStyle>
          <a:p>
            <a:r>
              <a:rPr lang="fr-FR" dirty="0" smtClean="0"/>
              <a:t>DREES</a:t>
            </a:r>
            <a:endParaRPr lang="fr-FR" dirty="0"/>
          </a:p>
        </p:txBody>
      </p:sp>
      <p:sp>
        <p:nvSpPr>
          <p:cNvPr id="83" name="Rectangle 27"/>
          <p:cNvSpPr>
            <a:spLocks noChangeArrowheads="1"/>
          </p:cNvSpPr>
          <p:nvPr/>
        </p:nvSpPr>
        <p:spPr bwMode="gray">
          <a:xfrm>
            <a:off x="813904" y="1652563"/>
            <a:ext cx="3024000" cy="324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Enquête nationale sur les évènements indésirables liés aux soins (ENEIS)</a:t>
            </a:r>
          </a:p>
        </p:txBody>
      </p:sp>
      <p:sp>
        <p:nvSpPr>
          <p:cNvPr id="84" name="Rectangle 83"/>
          <p:cNvSpPr>
            <a:spLocks/>
          </p:cNvSpPr>
          <p:nvPr/>
        </p:nvSpPr>
        <p:spPr>
          <a:xfrm>
            <a:off x="4197855" y="1905956"/>
            <a:ext cx="4680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altLang="fr-FR" sz="900" dirty="0" smtClean="0">
                <a:latin typeface="+mn-lt"/>
              </a:rPr>
              <a:t>Lancer un cycle de réflexion sur l’ouverture des données d’enquêtes et de recherche</a:t>
            </a:r>
            <a:endParaRPr lang="fr-FR" altLang="fr-FR" sz="900" dirty="0">
              <a:latin typeface="+mn-lt"/>
            </a:endParaRPr>
          </a:p>
        </p:txBody>
      </p:sp>
      <p:sp>
        <p:nvSpPr>
          <p:cNvPr id="85" name="Rectangle 27"/>
          <p:cNvSpPr>
            <a:spLocks noChangeArrowheads="1"/>
          </p:cNvSpPr>
          <p:nvPr/>
        </p:nvSpPr>
        <p:spPr bwMode="gray">
          <a:xfrm>
            <a:off x="816454" y="2052241"/>
            <a:ext cx="3024000" cy="324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rgbClr val="006C31"/>
                </a:solidFill>
                <a:latin typeface="+mn-lt"/>
                <a:cs typeface="+mn-cs"/>
              </a:rPr>
              <a:t>Enquête nationale sur les structures des urgences hospitalières</a:t>
            </a:r>
          </a:p>
        </p:txBody>
      </p:sp>
      <p:sp>
        <p:nvSpPr>
          <p:cNvPr id="87" name="Rectangle 86"/>
          <p:cNvSpPr>
            <a:spLocks/>
          </p:cNvSpPr>
          <p:nvPr/>
        </p:nvSpPr>
        <p:spPr>
          <a:xfrm>
            <a:off x="71161" y="6582976"/>
            <a:ext cx="4716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587" lvl="1" defTabSz="895350">
              <a:spcBef>
                <a:spcPct val="20000"/>
              </a:spcBef>
              <a:buClr>
                <a:schemeClr val="tx2"/>
              </a:buClr>
              <a:buSzPct val="125000"/>
            </a:pPr>
            <a:r>
              <a:rPr lang="fr-FR" altLang="fr-FR" sz="900" dirty="0" smtClean="0">
                <a:latin typeface="+mn-lt"/>
              </a:rPr>
              <a:t>* </a:t>
            </a:r>
            <a:r>
              <a:rPr lang="en-US" altLang="fr-FR" sz="900" dirty="0">
                <a:latin typeface="+mn-lt"/>
              </a:rPr>
              <a:t>DREES, DGS, DHOS, HAS, AFFSAPS, </a:t>
            </a:r>
            <a:r>
              <a:rPr lang="en-US" altLang="fr-FR" sz="900" dirty="0" err="1">
                <a:latin typeface="+mn-lt"/>
              </a:rPr>
              <a:t>InVS</a:t>
            </a:r>
            <a:endParaRPr lang="fr-FR" altLang="fr-FR" sz="900" dirty="0">
              <a:latin typeface="+mn-lt"/>
            </a:endParaRPr>
          </a:p>
        </p:txBody>
      </p:sp>
      <p:pic>
        <p:nvPicPr>
          <p:cNvPr id="91" name="Picture 2" descr="Santé et protection sociale"/>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84738" b="23148"/>
          <a:stretch/>
        </p:blipFill>
        <p:spPr bwMode="auto">
          <a:xfrm>
            <a:off x="533127" y="2179319"/>
            <a:ext cx="226015" cy="239911"/>
          </a:xfrm>
          <a:prstGeom prst="rect">
            <a:avLst/>
          </a:prstGeom>
          <a:noFill/>
          <a:extLst>
            <a:ext uri="{909E8E84-426E-40DD-AFC4-6F175D3DCCD1}">
              <a14:hiddenFill xmlns:a14="http://schemas.microsoft.com/office/drawing/2010/main">
                <a:solidFill>
                  <a:srgbClr val="FFFFFF"/>
                </a:solidFill>
              </a14:hiddenFill>
            </a:ext>
          </a:extLst>
        </p:spPr>
      </p:pic>
      <p:cxnSp>
        <p:nvCxnSpPr>
          <p:cNvPr id="94" name="Straight Connector 3"/>
          <p:cNvCxnSpPr>
            <a:cxnSpLocks/>
          </p:cNvCxnSpPr>
          <p:nvPr/>
        </p:nvCxnSpPr>
        <p:spPr>
          <a:xfrm>
            <a:off x="869907" y="239582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98" name="Straight Connector 3"/>
          <p:cNvCxnSpPr>
            <a:cxnSpLocks/>
          </p:cNvCxnSpPr>
          <p:nvPr/>
        </p:nvCxnSpPr>
        <p:spPr>
          <a:xfrm>
            <a:off x="823057" y="359803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0" name="Straight Connector 3"/>
          <p:cNvCxnSpPr>
            <a:cxnSpLocks/>
          </p:cNvCxnSpPr>
          <p:nvPr/>
        </p:nvCxnSpPr>
        <p:spPr>
          <a:xfrm>
            <a:off x="869907" y="1608252"/>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2" name="Straight Connector 3"/>
          <p:cNvCxnSpPr>
            <a:cxnSpLocks/>
          </p:cNvCxnSpPr>
          <p:nvPr/>
        </p:nvCxnSpPr>
        <p:spPr>
          <a:xfrm>
            <a:off x="869907" y="6525578"/>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05" name="Straight Connector 3"/>
          <p:cNvCxnSpPr>
            <a:cxnSpLocks/>
          </p:cNvCxnSpPr>
          <p:nvPr/>
        </p:nvCxnSpPr>
        <p:spPr>
          <a:xfrm>
            <a:off x="869907" y="3911587"/>
            <a:ext cx="7992000"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08" name="AutoShape 250"/>
          <p:cNvSpPr>
            <a:spLocks noChangeArrowheads="1"/>
          </p:cNvSpPr>
          <p:nvPr/>
        </p:nvSpPr>
        <p:spPr bwMode="auto">
          <a:xfrm>
            <a:off x="814279" y="923988"/>
            <a:ext cx="3924000" cy="263525"/>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Principaux jeux de données</a:t>
            </a:r>
          </a:p>
        </p:txBody>
      </p:sp>
      <p:cxnSp>
        <p:nvCxnSpPr>
          <p:cNvPr id="109" name="AutoShape 249"/>
          <p:cNvCxnSpPr>
            <a:cxnSpLocks noChangeShapeType="1"/>
          </p:cNvCxnSpPr>
          <p:nvPr/>
        </p:nvCxnSpPr>
        <p:spPr bwMode="auto">
          <a:xfrm>
            <a:off x="814279" y="1163763"/>
            <a:ext cx="3024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cxnSp>
        <p:nvCxnSpPr>
          <p:cNvPr id="110" name="AutoShape 249"/>
          <p:cNvCxnSpPr>
            <a:cxnSpLocks noChangeShapeType="1"/>
          </p:cNvCxnSpPr>
          <p:nvPr/>
        </p:nvCxnSpPr>
        <p:spPr bwMode="auto">
          <a:xfrm>
            <a:off x="3919661" y="1163763"/>
            <a:ext cx="4608000" cy="0"/>
          </a:xfrm>
          <a:prstGeom prst="straightConnector1">
            <a:avLst/>
          </a:prstGeom>
          <a:noFill/>
          <a:ln w="9525">
            <a:solidFill>
              <a:schemeClr val="tx2"/>
            </a:solidFill>
            <a:round/>
            <a:headEnd/>
            <a:tailEnd/>
          </a:ln>
          <a:extLst>
            <a:ext uri="{909E8E84-426E-40DD-AFC4-6F175D3DCCD1}">
              <a14:hiddenFill xmlns:a14="http://schemas.microsoft.com/office/drawing/2010/main">
                <a:noFill/>
              </a14:hiddenFill>
            </a:ext>
          </a:extLst>
        </p:spPr>
      </p:cxnSp>
      <p:sp>
        <p:nvSpPr>
          <p:cNvPr id="111" name="Titre 1"/>
          <p:cNvSpPr>
            <a:spLocks noGrp="1"/>
          </p:cNvSpPr>
          <p:nvPr>
            <p:ph type="title"/>
          </p:nvPr>
        </p:nvSpPr>
        <p:spPr>
          <a:xfrm>
            <a:off x="234317" y="303089"/>
            <a:ext cx="3969548" cy="292388"/>
          </a:xfrm>
        </p:spPr>
        <p:txBody>
          <a:bodyPr/>
          <a:lstStyle/>
          <a:p>
            <a:r>
              <a:rPr lang="fr-FR" altLang="fr-FR" dirty="0" smtClean="0"/>
              <a:t>Quelles actions pour publier les jeux de données ?</a:t>
            </a:r>
            <a:endParaRPr lang="fr-FR" dirty="0"/>
          </a:p>
        </p:txBody>
      </p:sp>
      <p:sp>
        <p:nvSpPr>
          <p:cNvPr id="112" name="AutoShape 250"/>
          <p:cNvSpPr>
            <a:spLocks noChangeArrowheads="1"/>
          </p:cNvSpPr>
          <p:nvPr/>
        </p:nvSpPr>
        <p:spPr bwMode="auto">
          <a:xfrm>
            <a:off x="3965413" y="963321"/>
            <a:ext cx="4799504" cy="187429"/>
          </a:xfrm>
          <a:prstGeom prst="leftRightArrow">
            <a:avLst>
              <a:gd name="adj1" fmla="val 100000"/>
              <a:gd name="adj2"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8288" anchor="b"/>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900" b="1" dirty="0">
                <a:solidFill>
                  <a:schemeClr val="tx2"/>
                </a:solidFill>
              </a:rPr>
              <a:t>Description des actions à entreprendre pour ouvrir ces jeux de données</a:t>
            </a:r>
          </a:p>
        </p:txBody>
      </p:sp>
      <p:sp>
        <p:nvSpPr>
          <p:cNvPr id="113" name="Rectangle 27"/>
          <p:cNvSpPr>
            <a:spLocks noChangeArrowheads="1"/>
          </p:cNvSpPr>
          <p:nvPr/>
        </p:nvSpPr>
        <p:spPr bwMode="gray">
          <a:xfrm>
            <a:off x="4342279" y="234533"/>
            <a:ext cx="396000" cy="180000"/>
          </a:xfrm>
          <a:prstGeom prst="rect">
            <a:avLst/>
          </a:prstGeom>
          <a:solidFill>
            <a:srgbClr val="AEE8B1"/>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defRPr/>
            </a:pPr>
            <a:r>
              <a:rPr lang="fr-FR" sz="900" b="1" dirty="0" smtClean="0">
                <a:solidFill>
                  <a:srgbClr val="006C31"/>
                </a:solidFill>
                <a:latin typeface="+mn-lt"/>
                <a:cs typeface="+mn-cs"/>
              </a:rPr>
              <a:t>xx</a:t>
            </a:r>
            <a:endParaRPr lang="fr-FR" sz="900" b="1" baseline="30000" dirty="0">
              <a:solidFill>
                <a:srgbClr val="006C31"/>
              </a:solidFill>
              <a:latin typeface="+mn-lt"/>
              <a:cs typeface="+mn-cs"/>
            </a:endParaRPr>
          </a:p>
        </p:txBody>
      </p:sp>
      <p:sp>
        <p:nvSpPr>
          <p:cNvPr id="114" name="Rectangle 27"/>
          <p:cNvSpPr>
            <a:spLocks noChangeArrowheads="1"/>
          </p:cNvSpPr>
          <p:nvPr/>
        </p:nvSpPr>
        <p:spPr bwMode="gray">
          <a:xfrm>
            <a:off x="4342279" y="479202"/>
            <a:ext cx="396000" cy="180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defRPr/>
            </a:pPr>
            <a:r>
              <a:rPr lang="fr-FR" sz="900" b="1" dirty="0" smtClean="0">
                <a:solidFill>
                  <a:srgbClr val="CF2A0F"/>
                </a:solidFill>
                <a:latin typeface="+mn-lt"/>
                <a:cs typeface="+mn-cs"/>
              </a:rPr>
              <a:t>xx</a:t>
            </a:r>
            <a:endParaRPr lang="fr-FR" sz="900" b="1" dirty="0">
              <a:solidFill>
                <a:srgbClr val="CF2A0F"/>
              </a:solidFill>
              <a:latin typeface="+mn-lt"/>
              <a:cs typeface="+mn-cs"/>
            </a:endParaRPr>
          </a:p>
        </p:txBody>
      </p:sp>
      <p:sp>
        <p:nvSpPr>
          <p:cNvPr id="115" name="Titre 1"/>
          <p:cNvSpPr txBox="1">
            <a:spLocks/>
          </p:cNvSpPr>
          <p:nvPr/>
        </p:nvSpPr>
        <p:spPr bwMode="auto">
          <a:xfrm>
            <a:off x="4809906" y="287692"/>
            <a:ext cx="3924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identifiées comme pouvant être ouvertes rapidement et/ou sans difficulté</a:t>
            </a:r>
            <a:endParaRPr lang="fr-FR" sz="900" b="0" kern="0" dirty="0">
              <a:solidFill>
                <a:schemeClr val="tx1"/>
              </a:solidFill>
            </a:endParaRPr>
          </a:p>
        </p:txBody>
      </p:sp>
      <p:sp>
        <p:nvSpPr>
          <p:cNvPr id="116" name="Titre 1"/>
          <p:cNvSpPr txBox="1">
            <a:spLocks/>
          </p:cNvSpPr>
          <p:nvPr/>
        </p:nvSpPr>
        <p:spPr bwMode="auto">
          <a:xfrm>
            <a:off x="4809906" y="480626"/>
            <a:ext cx="3924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demandant un certain nombre d’actions avant d’être ouvertes</a:t>
            </a:r>
            <a:endParaRPr lang="fr-FR" sz="900" b="0" kern="0" dirty="0">
              <a:solidFill>
                <a:schemeClr val="tx1"/>
              </a:solidFill>
            </a:endParaRPr>
          </a:p>
        </p:txBody>
      </p:sp>
      <p:sp>
        <p:nvSpPr>
          <p:cNvPr id="118" name="Rectangle 27"/>
          <p:cNvSpPr>
            <a:spLocks noChangeArrowheads="1"/>
          </p:cNvSpPr>
          <p:nvPr/>
        </p:nvSpPr>
        <p:spPr bwMode="gray">
          <a:xfrm>
            <a:off x="4342279" y="723871"/>
            <a:ext cx="396000" cy="180000"/>
          </a:xfrm>
          <a:prstGeom prst="rect">
            <a:avLst/>
          </a:prstGeom>
          <a:solidFill>
            <a:schemeClr val="bg1">
              <a:lumMod val="85000"/>
            </a:schemeClr>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lstStyle/>
          <a:p>
            <a:pPr marL="0" lvl="1" defTabSz="895350">
              <a:buClr>
                <a:schemeClr val="tx2"/>
              </a:buClr>
            </a:pPr>
            <a:r>
              <a:rPr lang="fr-FR" sz="900" b="1" dirty="0">
                <a:solidFill>
                  <a:schemeClr val="bg1">
                    <a:lumMod val="50000"/>
                  </a:schemeClr>
                </a:solidFill>
                <a:latin typeface="+mn-lt"/>
                <a:cs typeface="+mn-cs"/>
              </a:rPr>
              <a:t>xx</a:t>
            </a:r>
          </a:p>
        </p:txBody>
      </p:sp>
      <p:sp>
        <p:nvSpPr>
          <p:cNvPr id="119" name="Titre 1"/>
          <p:cNvSpPr txBox="1">
            <a:spLocks/>
          </p:cNvSpPr>
          <p:nvPr/>
        </p:nvSpPr>
        <p:spPr bwMode="auto">
          <a:xfrm>
            <a:off x="4809906" y="762622"/>
            <a:ext cx="392400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defTabSz="895350" rtl="0" fontAlgn="base">
              <a:spcBef>
                <a:spcPct val="0"/>
              </a:spcBef>
              <a:spcAft>
                <a:spcPct val="0"/>
              </a:spcAft>
              <a:tabLst>
                <a:tab pos="357188" algn="l"/>
              </a:tabLst>
              <a:defRPr sz="1900" b="1">
                <a:solidFill>
                  <a:schemeClr val="tx2"/>
                </a:solidFill>
                <a:latin typeface="+mj-lt"/>
                <a:ea typeface="+mj-ea"/>
                <a:cs typeface="+mj-cs"/>
              </a:defRPr>
            </a:lvl1pPr>
            <a:lvl2pPr algn="l" defTabSz="895350" rtl="0" fontAlgn="base">
              <a:spcBef>
                <a:spcPct val="0"/>
              </a:spcBef>
              <a:spcAft>
                <a:spcPct val="0"/>
              </a:spcAft>
              <a:tabLst>
                <a:tab pos="357188" algn="l"/>
              </a:tabLst>
              <a:defRPr sz="1900" b="1">
                <a:solidFill>
                  <a:schemeClr val="tx2"/>
                </a:solidFill>
                <a:latin typeface="Arial" charset="0"/>
              </a:defRPr>
            </a:lvl2pPr>
            <a:lvl3pPr algn="l" defTabSz="895350" rtl="0" fontAlgn="base">
              <a:spcBef>
                <a:spcPct val="0"/>
              </a:spcBef>
              <a:spcAft>
                <a:spcPct val="0"/>
              </a:spcAft>
              <a:tabLst>
                <a:tab pos="357188" algn="l"/>
              </a:tabLst>
              <a:defRPr sz="1900" b="1">
                <a:solidFill>
                  <a:schemeClr val="tx2"/>
                </a:solidFill>
                <a:latin typeface="Arial" charset="0"/>
              </a:defRPr>
            </a:lvl3pPr>
            <a:lvl4pPr algn="l" defTabSz="895350" rtl="0" fontAlgn="base">
              <a:spcBef>
                <a:spcPct val="0"/>
              </a:spcBef>
              <a:spcAft>
                <a:spcPct val="0"/>
              </a:spcAft>
              <a:tabLst>
                <a:tab pos="357188" algn="l"/>
              </a:tabLst>
              <a:defRPr sz="1900" b="1">
                <a:solidFill>
                  <a:schemeClr val="tx2"/>
                </a:solidFill>
                <a:latin typeface="Arial" charset="0"/>
              </a:defRPr>
            </a:lvl4pPr>
            <a:lvl5pPr algn="l" defTabSz="895350" rtl="0" fontAlgn="base">
              <a:spcBef>
                <a:spcPct val="0"/>
              </a:spcBef>
              <a:spcAft>
                <a:spcPct val="0"/>
              </a:spcAft>
              <a:tabLst>
                <a:tab pos="357188" algn="l"/>
              </a:tabLst>
              <a:defRPr sz="1900" b="1">
                <a:solidFill>
                  <a:schemeClr val="tx2"/>
                </a:solidFill>
                <a:latin typeface="Arial" charset="0"/>
              </a:defRPr>
            </a:lvl5pPr>
            <a:lvl6pPr marL="457200" algn="l" defTabSz="895350" rtl="0" eaLnBrk="1" fontAlgn="base" hangingPunct="1">
              <a:spcBef>
                <a:spcPct val="0"/>
              </a:spcBef>
              <a:spcAft>
                <a:spcPct val="0"/>
              </a:spcAft>
              <a:defRPr sz="1900" b="1">
                <a:solidFill>
                  <a:schemeClr val="tx2"/>
                </a:solidFill>
                <a:latin typeface="Arial" charset="0"/>
              </a:defRPr>
            </a:lvl6pPr>
            <a:lvl7pPr marL="914400" algn="l" defTabSz="895350" rtl="0" eaLnBrk="1" fontAlgn="base" hangingPunct="1">
              <a:spcBef>
                <a:spcPct val="0"/>
              </a:spcBef>
              <a:spcAft>
                <a:spcPct val="0"/>
              </a:spcAft>
              <a:defRPr sz="1900" b="1">
                <a:solidFill>
                  <a:schemeClr val="tx2"/>
                </a:solidFill>
                <a:latin typeface="Arial" charset="0"/>
              </a:defRPr>
            </a:lvl7pPr>
            <a:lvl8pPr marL="1371600" algn="l" defTabSz="895350" rtl="0" eaLnBrk="1" fontAlgn="base" hangingPunct="1">
              <a:spcBef>
                <a:spcPct val="0"/>
              </a:spcBef>
              <a:spcAft>
                <a:spcPct val="0"/>
              </a:spcAft>
              <a:defRPr sz="1900" b="1">
                <a:solidFill>
                  <a:schemeClr val="tx2"/>
                </a:solidFill>
                <a:latin typeface="Arial" charset="0"/>
              </a:defRPr>
            </a:lvl8pPr>
            <a:lvl9pPr marL="1828800" algn="l" defTabSz="895350" rtl="0" eaLnBrk="1" fontAlgn="base" hangingPunct="1">
              <a:spcBef>
                <a:spcPct val="0"/>
              </a:spcBef>
              <a:spcAft>
                <a:spcPct val="0"/>
              </a:spcAft>
              <a:defRPr sz="1900" b="1">
                <a:solidFill>
                  <a:schemeClr val="tx2"/>
                </a:solidFill>
                <a:latin typeface="Arial" charset="0"/>
              </a:defRPr>
            </a:lvl9pPr>
          </a:lstStyle>
          <a:p>
            <a:r>
              <a:rPr lang="fr-FR" altLang="fr-FR" sz="900" b="0" kern="0" dirty="0" smtClean="0">
                <a:solidFill>
                  <a:schemeClr val="tx1"/>
                </a:solidFill>
              </a:rPr>
              <a:t>Données déjà publiées en open data</a:t>
            </a:r>
            <a:endParaRPr lang="fr-FR" sz="900" b="0" kern="0" dirty="0">
              <a:solidFill>
                <a:schemeClr val="tx1"/>
              </a:solidFill>
            </a:endParaRPr>
          </a:p>
        </p:txBody>
      </p:sp>
      <p:sp>
        <p:nvSpPr>
          <p:cNvPr id="66" name="Rectangle 27"/>
          <p:cNvSpPr>
            <a:spLocks noChangeArrowheads="1"/>
          </p:cNvSpPr>
          <p:nvPr/>
        </p:nvSpPr>
        <p:spPr bwMode="gray">
          <a:xfrm>
            <a:off x="814279" y="3634352"/>
            <a:ext cx="3024000" cy="216000"/>
          </a:xfrm>
          <a:prstGeom prst="rect">
            <a:avLst/>
          </a:prstGeom>
          <a:solidFill>
            <a:srgbClr val="FFDD4F"/>
          </a:solidFill>
          <a:ln w="9525">
            <a:noFill/>
            <a:miter lim="800000"/>
            <a:headEnd/>
            <a:tailEnd/>
          </a:ln>
          <a:effectLst>
            <a:outerShdw blurRad="50800" dist="38100" dir="2700000" algn="tl" rotWithShape="0">
              <a:prstClr val="black">
                <a:alpha val="40000"/>
              </a:prstClr>
            </a:outerShdw>
          </a:effectLst>
          <a:extLst/>
        </p:spPr>
        <p:txBody>
          <a:bodyPr lIns="54000" tIns="0" rIns="36000" bIns="0" anchor="ctr">
            <a:noAutofit/>
          </a:bodyPr>
          <a:lstStyle/>
          <a:p>
            <a:pPr marL="0" lvl="1" defTabSz="895350">
              <a:buClr>
                <a:schemeClr val="tx2"/>
              </a:buClr>
            </a:pPr>
            <a:r>
              <a:rPr lang="fr-FR" sz="900" b="1" dirty="0">
                <a:solidFill>
                  <a:srgbClr val="CF2A0F"/>
                </a:solidFill>
                <a:latin typeface="+mn-lt"/>
                <a:cs typeface="+mn-cs"/>
              </a:rPr>
              <a:t>ROSP</a:t>
            </a:r>
          </a:p>
        </p:txBody>
      </p:sp>
      <p:sp>
        <p:nvSpPr>
          <p:cNvPr id="67" name="Rectangle 66"/>
          <p:cNvSpPr>
            <a:spLocks/>
          </p:cNvSpPr>
          <p:nvPr/>
        </p:nvSpPr>
        <p:spPr>
          <a:xfrm>
            <a:off x="4197855" y="3613727"/>
            <a:ext cx="4680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193675" lvl="1" indent="-192088" defTabSz="895350">
              <a:spcBef>
                <a:spcPct val="20000"/>
              </a:spcBef>
              <a:buClr>
                <a:schemeClr val="tx2"/>
              </a:buClr>
              <a:buSzPct val="125000"/>
              <a:buFont typeface="Arial" charset="0"/>
              <a:buChar char="▪"/>
            </a:pPr>
            <a:r>
              <a:rPr lang="fr-FR" sz="900" dirty="0"/>
              <a:t>Mener une concertation avec les professionnels de santé sur la publication des ROSP </a:t>
            </a:r>
            <a:r>
              <a:rPr lang="fr-FR" altLang="fr-FR" sz="900" dirty="0" smtClean="0"/>
              <a:t>Inclure dans le cadre de la réflexion sur les données nominatives</a:t>
            </a:r>
            <a:endParaRPr lang="fr-FR" altLang="fr-FR" sz="900" dirty="0"/>
          </a:p>
        </p:txBody>
      </p:sp>
      <p:sp>
        <p:nvSpPr>
          <p:cNvPr id="2" name="Accolade fermante 1"/>
          <p:cNvSpPr/>
          <p:nvPr/>
        </p:nvSpPr>
        <p:spPr>
          <a:xfrm>
            <a:off x="3965413" y="1652563"/>
            <a:ext cx="95948" cy="646711"/>
          </a:xfrm>
          <a:prstGeom prst="rightBrace">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0" name="Accolade fermante 69"/>
          <p:cNvSpPr/>
          <p:nvPr/>
        </p:nvSpPr>
        <p:spPr>
          <a:xfrm>
            <a:off x="3965413" y="2433003"/>
            <a:ext cx="95948" cy="1116000"/>
          </a:xfrm>
          <a:prstGeom prst="rightBrace">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1" name="Accolade fermante 70"/>
          <p:cNvSpPr/>
          <p:nvPr/>
        </p:nvSpPr>
        <p:spPr>
          <a:xfrm>
            <a:off x="3925526" y="3927124"/>
            <a:ext cx="95948" cy="2520000"/>
          </a:xfrm>
          <a:prstGeom prst="rightBrace">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3983346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Liste des participants</a:t>
            </a:r>
            <a:endParaRPr lang="fr-FR" dirty="0"/>
          </a:p>
        </p:txBody>
      </p:sp>
      <p:pic>
        <p:nvPicPr>
          <p:cNvPr id="17305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8797" y="1648505"/>
            <a:ext cx="8005372" cy="2721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7190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307607" y="1922902"/>
            <a:ext cx="3348994" cy="1015663"/>
          </a:xfrm>
          <a:prstGeom prst="rect">
            <a:avLst/>
          </a:prstGeom>
          <a:noFill/>
        </p:spPr>
        <p:txBody>
          <a:bodyPr vert="horz" wrap="none" rtlCol="0">
            <a:spAutoFit/>
          </a:bodyPr>
          <a:lstStyle/>
          <a:p>
            <a:r>
              <a:rPr lang="fr-FR" sz="6000" dirty="0" smtClean="0"/>
              <a:t>ANNEXE</a:t>
            </a:r>
            <a:endParaRPr lang="fr-FR" sz="6000" dirty="0"/>
          </a:p>
        </p:txBody>
      </p:sp>
    </p:spTree>
    <p:extLst>
      <p:ext uri="{BB962C8B-B14F-4D97-AF65-F5344CB8AC3E}">
        <p14:creationId xmlns:p14="http://schemas.microsoft.com/office/powerpoint/2010/main" val="2347547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558" name="Object 118" hidden="1"/>
          <p:cNvGraphicFramePr>
            <a:graphicFrameLocks/>
          </p:cNvGraphicFramePr>
          <p:nvPr>
            <p:custDataLst>
              <p:tags r:id="rId2"/>
            </p:custDataLst>
            <p:extLst>
              <p:ext uri="{D42A27DB-BD31-4B8C-83A1-F6EECF244321}">
                <p14:modId xmlns:p14="http://schemas.microsoft.com/office/powerpoint/2010/main" val="2505533218"/>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61678" name="think-cell Slide" r:id="rId7" imgW="360" imgH="360" progId="">
                  <p:embed/>
                </p:oleObj>
              </mc:Choice>
              <mc:Fallback>
                <p:oleObj name="think-cell Slide" r:id="rId7" imgW="360" imgH="360" progId="">
                  <p:embed/>
                  <p:pic>
                    <p:nvPicPr>
                      <p:cNvPr id="0" name="Picture 237"/>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59" name="Title 1"/>
          <p:cNvSpPr>
            <a:spLocks noGrp="1"/>
          </p:cNvSpPr>
          <p:nvPr>
            <p:ph type="title"/>
          </p:nvPr>
        </p:nvSpPr>
        <p:spPr/>
        <p:txBody>
          <a:bodyPr/>
          <a:lstStyle/>
          <a:p>
            <a:r>
              <a:rPr lang="fr-FR" altLang="fr-FR" smtClean="0"/>
              <a:t>Objectifs de l’atelier</a:t>
            </a:r>
          </a:p>
        </p:txBody>
      </p:sp>
      <p:grpSp>
        <p:nvGrpSpPr>
          <p:cNvPr id="61560" name="Group 7"/>
          <p:cNvGrpSpPr>
            <a:grpSpLocks/>
          </p:cNvGrpSpPr>
          <p:nvPr/>
        </p:nvGrpSpPr>
        <p:grpSpPr bwMode="auto">
          <a:xfrm>
            <a:off x="111125" y="1028700"/>
            <a:ext cx="8850313" cy="5543550"/>
            <a:chOff x="110961" y="703893"/>
            <a:chExt cx="8850477" cy="5544509"/>
          </a:xfrm>
        </p:grpSpPr>
        <p:pic>
          <p:nvPicPr>
            <p:cNvPr id="61565" name="Picture 13" descr="Untitled-6"/>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l="7710" t="9917"/>
            <a:stretch>
              <a:fillRect/>
            </a:stretch>
          </p:blipFill>
          <p:spPr bwMode="gray">
            <a:xfrm>
              <a:off x="110961" y="703893"/>
              <a:ext cx="2857590" cy="359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6" name="Line 14"/>
            <p:cNvSpPr>
              <a:spLocks noChangeShapeType="1"/>
            </p:cNvSpPr>
            <p:nvPr/>
          </p:nvSpPr>
          <p:spPr bwMode="gray">
            <a:xfrm flipH="1">
              <a:off x="1959198" y="2036611"/>
              <a:ext cx="7002240" cy="0"/>
            </a:xfrm>
            <a:prstGeom prst="line">
              <a:avLst/>
            </a:prstGeom>
            <a:noFill/>
            <a:ln w="15875">
              <a:solidFill>
                <a:srgbClr val="F8807F"/>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1567" name="Line 14"/>
            <p:cNvSpPr>
              <a:spLocks noChangeShapeType="1"/>
            </p:cNvSpPr>
            <p:nvPr>
              <p:custDataLst>
                <p:tags r:id="rId4"/>
              </p:custDataLst>
            </p:nvPr>
          </p:nvSpPr>
          <p:spPr bwMode="gray">
            <a:xfrm rot="5400000" flipH="1">
              <a:off x="-1441" y="4790579"/>
              <a:ext cx="2915647" cy="0"/>
            </a:xfrm>
            <a:prstGeom prst="line">
              <a:avLst/>
            </a:prstGeom>
            <a:noFill/>
            <a:ln w="15875">
              <a:solidFill>
                <a:srgbClr val="F8807F"/>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12" name="Rectangle 12"/>
          <p:cNvSpPr txBox="1">
            <a:spLocks/>
          </p:cNvSpPr>
          <p:nvPr/>
        </p:nvSpPr>
        <p:spPr>
          <a:xfrm>
            <a:off x="2712513" y="3480275"/>
            <a:ext cx="5962010" cy="68897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00" b="1">
                <a:solidFill>
                  <a:schemeClr val="accent3"/>
                </a:solidFill>
                <a:latin typeface="+mn-lt"/>
              </a:defRPr>
            </a:lvl1pPr>
          </a:lstStyle>
          <a:p>
            <a:pPr>
              <a:defRPr/>
            </a:pPr>
            <a:endParaRPr lang="fr-FR" sz="1600" dirty="0">
              <a:cs typeface="+mn-cs"/>
            </a:endParaRPr>
          </a:p>
        </p:txBody>
      </p:sp>
      <p:sp>
        <p:nvSpPr>
          <p:cNvPr id="13" name="Rectangle 12"/>
          <p:cNvSpPr txBox="1">
            <a:spLocks/>
          </p:cNvSpPr>
          <p:nvPr/>
        </p:nvSpPr>
        <p:spPr>
          <a:xfrm>
            <a:off x="2712513" y="4405913"/>
            <a:ext cx="5962010" cy="68897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00" b="1">
                <a:solidFill>
                  <a:schemeClr val="accent3"/>
                </a:solidFill>
                <a:latin typeface="+mn-lt"/>
              </a:defRPr>
            </a:lvl1pPr>
          </a:lstStyle>
          <a:p>
            <a:pPr>
              <a:defRPr/>
            </a:pPr>
            <a:endParaRPr lang="fr-FR" sz="1600" dirty="0">
              <a:cs typeface="+mn-cs"/>
            </a:endParaRPr>
          </a:p>
        </p:txBody>
      </p:sp>
      <p:sp>
        <p:nvSpPr>
          <p:cNvPr id="61563" name="Rectangle 3"/>
          <p:cNvSpPr txBox="1">
            <a:spLocks noChangeArrowheads="1"/>
          </p:cNvSpPr>
          <p:nvPr/>
        </p:nvSpPr>
        <p:spPr bwMode="auto">
          <a:xfrm>
            <a:off x="2782363" y="3596163"/>
            <a:ext cx="589851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buClr>
                <a:schemeClr val="tx2"/>
              </a:buClr>
              <a:buSzPct val="125000"/>
              <a:buFont typeface="Arial" charset="0"/>
              <a:buChar char="▪"/>
            </a:pPr>
            <a:r>
              <a:rPr lang="fr-FR" altLang="fr-FR" dirty="0">
                <a:solidFill>
                  <a:srgbClr val="000000"/>
                </a:solidFill>
              </a:rPr>
              <a:t>Valider la liste des </a:t>
            </a:r>
            <a:r>
              <a:rPr lang="fr-FR" altLang="fr-FR" b="1" dirty="0">
                <a:solidFill>
                  <a:srgbClr val="163876"/>
                </a:solidFill>
              </a:rPr>
              <a:t>données qui peuvent </a:t>
            </a:r>
            <a:r>
              <a:rPr lang="fr-FR" altLang="fr-FR" b="1" dirty="0" smtClean="0">
                <a:solidFill>
                  <a:srgbClr val="163876"/>
                </a:solidFill>
              </a:rPr>
              <a:t>être mises </a:t>
            </a:r>
            <a:r>
              <a:rPr lang="fr-FR" altLang="fr-FR" b="1" dirty="0">
                <a:solidFill>
                  <a:srgbClr val="163876"/>
                </a:solidFill>
              </a:rPr>
              <a:t>à </a:t>
            </a:r>
            <a:r>
              <a:rPr lang="fr-FR" altLang="fr-FR" b="1" dirty="0" smtClean="0">
                <a:solidFill>
                  <a:srgbClr val="163876"/>
                </a:solidFill>
              </a:rPr>
              <a:t>disposition en open data </a:t>
            </a:r>
            <a:r>
              <a:rPr lang="fr-FR" altLang="fr-FR" b="1" dirty="0">
                <a:solidFill>
                  <a:srgbClr val="163876"/>
                </a:solidFill>
              </a:rPr>
              <a:t>rapidement et/ou sans difficulté</a:t>
            </a:r>
            <a:endParaRPr lang="fr-FR" altLang="fr-FR" b="1" dirty="0">
              <a:solidFill>
                <a:schemeClr val="tx2"/>
              </a:solidFill>
            </a:endParaRPr>
          </a:p>
        </p:txBody>
      </p:sp>
      <p:sp>
        <p:nvSpPr>
          <p:cNvPr id="61564" name="Rectangle 3"/>
          <p:cNvSpPr txBox="1">
            <a:spLocks noChangeArrowheads="1"/>
          </p:cNvSpPr>
          <p:nvPr/>
        </p:nvSpPr>
        <p:spPr bwMode="auto">
          <a:xfrm>
            <a:off x="2782363" y="4504338"/>
            <a:ext cx="528637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buClr>
                <a:schemeClr val="tx2"/>
              </a:buClr>
              <a:buSzPct val="125000"/>
              <a:buFont typeface="Arial" charset="0"/>
              <a:buChar char="▪"/>
            </a:pPr>
            <a:r>
              <a:rPr lang="fr-FR" altLang="fr-FR" dirty="0">
                <a:solidFill>
                  <a:srgbClr val="000000"/>
                </a:solidFill>
              </a:rPr>
              <a:t>Pour les autres données, s’accorder </a:t>
            </a:r>
            <a:r>
              <a:rPr lang="fr-FR" altLang="fr-FR" b="1" dirty="0">
                <a:solidFill>
                  <a:srgbClr val="163876"/>
                </a:solidFill>
              </a:rPr>
              <a:t>sur des solutions de </a:t>
            </a:r>
            <a:r>
              <a:rPr lang="fr-FR" altLang="fr-FR" b="1" dirty="0" smtClean="0">
                <a:solidFill>
                  <a:srgbClr val="163876"/>
                </a:solidFill>
              </a:rPr>
              <a:t>publication en open data</a:t>
            </a:r>
            <a:endParaRPr lang="fr-FR" altLang="fr-FR" b="1" dirty="0">
              <a:solidFill>
                <a:srgbClr val="163876"/>
              </a:solidFill>
            </a:endParaRPr>
          </a:p>
        </p:txBody>
      </p:sp>
      <p:sp>
        <p:nvSpPr>
          <p:cNvPr id="14" name="Rectangle 12"/>
          <p:cNvSpPr txBox="1">
            <a:spLocks/>
          </p:cNvSpPr>
          <p:nvPr/>
        </p:nvSpPr>
        <p:spPr>
          <a:xfrm>
            <a:off x="2718863" y="5375657"/>
            <a:ext cx="5962010" cy="68897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00" b="1">
                <a:solidFill>
                  <a:schemeClr val="accent3"/>
                </a:solidFill>
                <a:latin typeface="+mn-lt"/>
              </a:defRPr>
            </a:lvl1pPr>
          </a:lstStyle>
          <a:p>
            <a:pPr>
              <a:defRPr/>
            </a:pPr>
            <a:endParaRPr lang="fr-FR" sz="1600" dirty="0">
              <a:cs typeface="+mn-cs"/>
            </a:endParaRPr>
          </a:p>
        </p:txBody>
      </p:sp>
      <p:sp>
        <p:nvSpPr>
          <p:cNvPr id="15" name="Rectangle 3"/>
          <p:cNvSpPr txBox="1">
            <a:spLocks noChangeArrowheads="1"/>
          </p:cNvSpPr>
          <p:nvPr/>
        </p:nvSpPr>
        <p:spPr bwMode="auto">
          <a:xfrm>
            <a:off x="2788713" y="5474082"/>
            <a:ext cx="528637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buClr>
                <a:schemeClr val="tx2"/>
              </a:buClr>
              <a:buSzPct val="125000"/>
              <a:buFont typeface="Arial" charset="0"/>
              <a:buChar char="▪"/>
            </a:pPr>
            <a:r>
              <a:rPr lang="fr-FR" dirty="0"/>
              <a:t>D</a:t>
            </a:r>
            <a:r>
              <a:rPr lang="fr-FR" dirty="0" smtClean="0"/>
              <a:t>éfinir</a:t>
            </a:r>
            <a:r>
              <a:rPr lang="fr-FR" dirty="0"/>
              <a:t>, le cas échéant, </a:t>
            </a:r>
            <a:r>
              <a:rPr lang="fr-FR" b="1" dirty="0">
                <a:solidFill>
                  <a:srgbClr val="163876"/>
                </a:solidFill>
              </a:rPr>
              <a:t>de nouvelles données à produire et publier</a:t>
            </a:r>
            <a:r>
              <a:rPr lang="fr-FR" dirty="0"/>
              <a:t> en open data de manière prioritaire</a:t>
            </a:r>
            <a:endParaRPr lang="fr-FR" altLang="fr-FR" b="1" dirty="0">
              <a:solidFill>
                <a:srgbClr val="163876"/>
              </a:solidFill>
            </a:endParaRPr>
          </a:p>
        </p:txBody>
      </p:sp>
      <p:sp>
        <p:nvSpPr>
          <p:cNvPr id="16" name="Rectangle 12"/>
          <p:cNvSpPr txBox="1">
            <a:spLocks/>
          </p:cNvSpPr>
          <p:nvPr/>
        </p:nvSpPr>
        <p:spPr>
          <a:xfrm>
            <a:off x="2673815" y="2587645"/>
            <a:ext cx="5962010" cy="688975"/>
          </a:xfrm>
          <a:prstGeom prst="rect">
            <a:avLst/>
          </a:prstGeom>
          <a:gradFill>
            <a:gsLst>
              <a:gs pos="0">
                <a:schemeClr val="accent1"/>
              </a:gs>
              <a:gs pos="100000">
                <a:srgbClr val="A5CDF9"/>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00" b="1">
                <a:solidFill>
                  <a:schemeClr val="accent3"/>
                </a:solidFill>
                <a:latin typeface="+mn-lt"/>
              </a:defRPr>
            </a:lvl1pPr>
          </a:lstStyle>
          <a:p>
            <a:pPr marL="285750" indent="-285750">
              <a:buFont typeface="Wingdings" panose="05000000000000000000" pitchFamily="2" charset="2"/>
              <a:buChar char="§"/>
              <a:defRPr/>
            </a:pPr>
            <a:r>
              <a:rPr lang="fr-FR" sz="1600" b="0" dirty="0">
                <a:solidFill>
                  <a:srgbClr val="000000"/>
                </a:solidFill>
                <a:latin typeface="Arial" charset="0"/>
              </a:rPr>
              <a:t>C</a:t>
            </a:r>
            <a:r>
              <a:rPr lang="fr-FR" sz="1600" b="0" dirty="0" smtClean="0">
                <a:solidFill>
                  <a:srgbClr val="000000"/>
                </a:solidFill>
                <a:latin typeface="Arial" charset="0"/>
              </a:rPr>
              <a:t>ompléter </a:t>
            </a:r>
            <a:r>
              <a:rPr lang="fr-FR" sz="1600" b="0" dirty="0">
                <a:solidFill>
                  <a:srgbClr val="000000"/>
                </a:solidFill>
                <a:latin typeface="Arial" charset="0"/>
              </a:rPr>
              <a:t>la cartographie des données existantes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832" name="Object 128" hidden="1"/>
          <p:cNvGraphicFramePr>
            <a:graphicFrameLocks/>
          </p:cNvGraphicFramePr>
          <p:nvPr>
            <p:custDataLst>
              <p:tags r:id="rId2"/>
            </p:custDataLst>
            <p:extLst>
              <p:ext uri="{D42A27DB-BD31-4B8C-83A1-F6EECF244321}">
                <p14:modId xmlns:p14="http://schemas.microsoft.com/office/powerpoint/2010/main" val="2571675076"/>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72964" name="think-cell Slide" r:id="rId7" imgW="360" imgH="360" progId="">
                  <p:embed/>
                </p:oleObj>
              </mc:Choice>
              <mc:Fallback>
                <p:oleObj name="think-cell Slide" r:id="rId7" imgW="360" imgH="360" progId="">
                  <p:embed/>
                  <p:pic>
                    <p:nvPicPr>
                      <p:cNvPr id="0" name="Picture 259"/>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833" name="Title 1"/>
          <p:cNvSpPr>
            <a:spLocks noGrp="1"/>
          </p:cNvSpPr>
          <p:nvPr>
            <p:ph type="title"/>
          </p:nvPr>
        </p:nvSpPr>
        <p:spPr/>
        <p:txBody>
          <a:bodyPr/>
          <a:lstStyle/>
          <a:p>
            <a:r>
              <a:rPr lang="fr-FR" altLang="fr-FR" smtClean="0"/>
              <a:t>Agenda de l’atelier</a:t>
            </a:r>
          </a:p>
        </p:txBody>
      </p:sp>
      <p:sp>
        <p:nvSpPr>
          <p:cNvPr id="3" name="Rectangle 2"/>
          <p:cNvSpPr/>
          <p:nvPr/>
        </p:nvSpPr>
        <p:spPr>
          <a:xfrm>
            <a:off x="1649413" y="6251575"/>
            <a:ext cx="4826000" cy="469900"/>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err="1">
              <a:solidFill>
                <a:schemeClr val="tx1"/>
              </a:solidFill>
            </a:endParaRPr>
          </a:p>
        </p:txBody>
      </p:sp>
      <p:pic>
        <p:nvPicPr>
          <p:cNvPr id="72835" name="Picture 3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gray">
          <a:xfrm>
            <a:off x="0" y="984250"/>
            <a:ext cx="4643438" cy="573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038225" y="1403350"/>
            <a:ext cx="7735888" cy="3987800"/>
          </a:xfrm>
          <a:prstGeom prst="rect">
            <a:avLst/>
          </a:prstGeom>
          <a:solidFill>
            <a:schemeClr val="bg1"/>
          </a:solidFill>
          <a:ln w="6350">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anchor="ctr"/>
          <a:lstStyle/>
          <a:p>
            <a:pPr algn="ctr">
              <a:defRPr/>
            </a:pPr>
            <a:endParaRPr lang="fr-FR" sz="1400" dirty="0" err="1">
              <a:solidFill>
                <a:schemeClr val="bg1"/>
              </a:solidFill>
            </a:endParaRPr>
          </a:p>
        </p:txBody>
      </p:sp>
      <p:sp>
        <p:nvSpPr>
          <p:cNvPr id="72837" name="Rectangle 3"/>
          <p:cNvSpPr txBox="1">
            <a:spLocks/>
          </p:cNvSpPr>
          <p:nvPr/>
        </p:nvSpPr>
        <p:spPr bwMode="auto">
          <a:xfrm>
            <a:off x="1911350" y="3151025"/>
            <a:ext cx="5340350"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50000"/>
              </a:spcBef>
              <a:buClr>
                <a:schemeClr val="tx2"/>
              </a:buClr>
              <a:buSzPct val="125000"/>
              <a:buFont typeface="Arial" charset="0"/>
              <a:buChar char="▪"/>
            </a:pPr>
            <a:r>
              <a:rPr lang="fr-FR" altLang="fr-FR" sz="1400" dirty="0"/>
              <a:t>V</a:t>
            </a:r>
            <a:r>
              <a:rPr lang="fr-FR" altLang="fr-FR" sz="1400" dirty="0" smtClean="0"/>
              <a:t>alidation </a:t>
            </a:r>
            <a:r>
              <a:rPr lang="fr-FR" altLang="fr-FR" sz="1400" dirty="0"/>
              <a:t>de la liste des données qui pourraient être </a:t>
            </a:r>
            <a:r>
              <a:rPr lang="fr-FR" altLang="fr-FR" sz="1400" b="1" dirty="0">
                <a:solidFill>
                  <a:schemeClr val="tx2"/>
                </a:solidFill>
              </a:rPr>
              <a:t>mises à disposition rapidement et/ou sans </a:t>
            </a:r>
            <a:r>
              <a:rPr lang="fr-FR" altLang="fr-FR" sz="1400" b="1" dirty="0" smtClean="0">
                <a:solidFill>
                  <a:schemeClr val="tx2"/>
                </a:solidFill>
              </a:rPr>
              <a:t>difficulté</a:t>
            </a:r>
          </a:p>
          <a:p>
            <a:pPr lvl="1">
              <a:spcBef>
                <a:spcPct val="50000"/>
              </a:spcBef>
              <a:buClr>
                <a:schemeClr val="tx2"/>
              </a:buClr>
              <a:buSzPct val="125000"/>
              <a:buFont typeface="Arial" charset="0"/>
              <a:buChar char="▪"/>
            </a:pPr>
            <a:r>
              <a:rPr lang="fr-FR" altLang="fr-FR" sz="1400" b="1" dirty="0" smtClean="0">
                <a:solidFill>
                  <a:schemeClr val="tx2"/>
                </a:solidFill>
              </a:rPr>
              <a:t> </a:t>
            </a:r>
            <a:r>
              <a:rPr lang="fr-FR" altLang="fr-FR" sz="1400" dirty="0"/>
              <a:t>Pour les autres jeux de données, </a:t>
            </a:r>
            <a:r>
              <a:rPr lang="fr-FR" altLang="fr-FR" sz="1400" b="1" dirty="0">
                <a:solidFill>
                  <a:schemeClr val="tx2"/>
                </a:solidFill>
              </a:rPr>
              <a:t>réflexion sur les pistes de solution </a:t>
            </a:r>
            <a:r>
              <a:rPr lang="fr-FR" altLang="fr-FR" sz="1400" dirty="0"/>
              <a:t>en vue d’une ouverture au </a:t>
            </a:r>
            <a:r>
              <a:rPr lang="fr-FR" altLang="fr-FR" sz="1400" dirty="0" smtClean="0"/>
              <a:t>public</a:t>
            </a:r>
            <a:endParaRPr lang="fr-FR" altLang="fr-FR" sz="1400" b="1" dirty="0">
              <a:solidFill>
                <a:schemeClr val="tx2"/>
              </a:solidFill>
            </a:endParaRPr>
          </a:p>
        </p:txBody>
      </p:sp>
      <p:sp>
        <p:nvSpPr>
          <p:cNvPr id="72838" name="Rectangle 3"/>
          <p:cNvSpPr txBox="1">
            <a:spLocks/>
          </p:cNvSpPr>
          <p:nvPr/>
        </p:nvSpPr>
        <p:spPr bwMode="auto">
          <a:xfrm>
            <a:off x="1928813" y="4314988"/>
            <a:ext cx="53403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buClr>
                <a:schemeClr val="tx2"/>
              </a:buClr>
              <a:buSzPct val="125000"/>
              <a:buFont typeface="Arial" charset="0"/>
              <a:buChar char="▪"/>
            </a:pPr>
            <a:r>
              <a:rPr lang="fr-FR" sz="1400" dirty="0"/>
              <a:t>Définir, le cas échéant, </a:t>
            </a:r>
            <a:r>
              <a:rPr lang="fr-FR" sz="1400" b="1" dirty="0">
                <a:solidFill>
                  <a:srgbClr val="163876"/>
                </a:solidFill>
              </a:rPr>
              <a:t>de nouvelles données à produire et publier</a:t>
            </a:r>
            <a:r>
              <a:rPr lang="fr-FR" sz="1400" dirty="0"/>
              <a:t> en open data de manière prioritaire</a:t>
            </a:r>
            <a:endParaRPr lang="fr-FR" altLang="fr-FR" sz="1400" b="1" dirty="0">
              <a:solidFill>
                <a:srgbClr val="163876"/>
              </a:solidFill>
            </a:endParaRPr>
          </a:p>
        </p:txBody>
      </p:sp>
      <p:sp>
        <p:nvSpPr>
          <p:cNvPr id="72839" name="Rectangle 3"/>
          <p:cNvSpPr txBox="1">
            <a:spLocks/>
          </p:cNvSpPr>
          <p:nvPr/>
        </p:nvSpPr>
        <p:spPr bwMode="auto">
          <a:xfrm>
            <a:off x="7893050" y="3450050"/>
            <a:ext cx="73501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dirty="0"/>
              <a:t>6</a:t>
            </a:r>
            <a:r>
              <a:rPr lang="fr-FR" altLang="fr-FR" sz="1400" dirty="0" smtClean="0"/>
              <a:t>0 </a:t>
            </a:r>
            <a:r>
              <a:rPr lang="fr-FR" altLang="fr-FR" sz="1400" dirty="0"/>
              <a:t>min</a:t>
            </a:r>
          </a:p>
        </p:txBody>
      </p:sp>
      <p:sp>
        <p:nvSpPr>
          <p:cNvPr id="72840" name="Rectangle 3"/>
          <p:cNvSpPr txBox="1">
            <a:spLocks/>
          </p:cNvSpPr>
          <p:nvPr/>
        </p:nvSpPr>
        <p:spPr bwMode="auto">
          <a:xfrm>
            <a:off x="7910513" y="4444275"/>
            <a:ext cx="735012"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dirty="0"/>
              <a:t>3</a:t>
            </a:r>
            <a:r>
              <a:rPr lang="fr-FR" altLang="fr-FR" sz="1400" dirty="0" smtClean="0"/>
              <a:t>0 </a:t>
            </a:r>
            <a:r>
              <a:rPr lang="fr-FR" altLang="fr-FR" sz="1400" dirty="0"/>
              <a:t>min</a:t>
            </a:r>
          </a:p>
        </p:txBody>
      </p:sp>
      <p:cxnSp>
        <p:nvCxnSpPr>
          <p:cNvPr id="4" name="Straight Connector 3"/>
          <p:cNvCxnSpPr/>
          <p:nvPr/>
        </p:nvCxnSpPr>
        <p:spPr>
          <a:xfrm>
            <a:off x="1031875" y="4172875"/>
            <a:ext cx="7735888"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893050" y="5614825"/>
            <a:ext cx="755650"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2843" name="Rectangle 3"/>
          <p:cNvSpPr txBox="1">
            <a:spLocks/>
          </p:cNvSpPr>
          <p:nvPr/>
        </p:nvSpPr>
        <p:spPr bwMode="auto">
          <a:xfrm>
            <a:off x="7893050" y="5694200"/>
            <a:ext cx="7350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dirty="0" smtClean="0"/>
              <a:t>2h30</a:t>
            </a:r>
            <a:endParaRPr lang="fr-FR" altLang="fr-FR" sz="1400" dirty="0"/>
          </a:p>
        </p:txBody>
      </p:sp>
      <p:grpSp>
        <p:nvGrpSpPr>
          <p:cNvPr id="72844" name="Group 7"/>
          <p:cNvGrpSpPr>
            <a:grpSpLocks/>
          </p:cNvGrpSpPr>
          <p:nvPr/>
        </p:nvGrpSpPr>
        <p:grpSpPr bwMode="auto">
          <a:xfrm>
            <a:off x="3343275" y="6332538"/>
            <a:ext cx="2816225" cy="355600"/>
            <a:chOff x="165639" y="748048"/>
            <a:chExt cx="2815820" cy="355360"/>
          </a:xfrm>
        </p:grpSpPr>
        <p:sp>
          <p:nvSpPr>
            <p:cNvPr id="72850" name="TextBox 16"/>
            <p:cNvSpPr txBox="1">
              <a:spLocks noChangeArrowheads="1"/>
            </p:cNvSpPr>
            <p:nvPr>
              <p:custDataLst>
                <p:tags r:id="rId3"/>
              </p:custDataLst>
            </p:nvPr>
          </p:nvSpPr>
          <p:spPr bwMode="auto">
            <a:xfrm>
              <a:off x="249353" y="980297"/>
              <a:ext cx="2468625"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800" i="1">
                  <a:solidFill>
                    <a:srgbClr val="9C9D9F"/>
                  </a:solidFill>
                </a:rPr>
                <a:t>Document de travail n'engageant pas la Commission  </a:t>
              </a:r>
            </a:p>
          </p:txBody>
        </p:sp>
        <p:sp>
          <p:nvSpPr>
            <p:cNvPr id="72851" name="TextBox 17"/>
            <p:cNvSpPr txBox="1">
              <a:spLocks noChangeArrowheads="1"/>
            </p:cNvSpPr>
            <p:nvPr>
              <p:custDataLst>
                <p:tags r:id="rId4"/>
              </p:custDataLst>
            </p:nvPr>
          </p:nvSpPr>
          <p:spPr bwMode="auto">
            <a:xfrm>
              <a:off x="165639" y="748048"/>
              <a:ext cx="281582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1000" b="1">
                  <a:solidFill>
                    <a:srgbClr val="FF0000"/>
                  </a:solidFill>
                </a:rPr>
                <a:t>Document intermédiaire – ne pas diffuser</a:t>
              </a:r>
            </a:p>
          </p:txBody>
        </p:sp>
      </p:grpSp>
      <p:sp>
        <p:nvSpPr>
          <p:cNvPr id="72845" name="Rectangle 3"/>
          <p:cNvSpPr txBox="1">
            <a:spLocks/>
          </p:cNvSpPr>
          <p:nvPr/>
        </p:nvSpPr>
        <p:spPr bwMode="auto">
          <a:xfrm>
            <a:off x="1922463" y="5040975"/>
            <a:ext cx="534035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50000"/>
              </a:spcBef>
              <a:buClr>
                <a:schemeClr val="tx2"/>
              </a:buClr>
              <a:buSzPct val="125000"/>
              <a:buFont typeface="Arial" charset="0"/>
              <a:buChar char="▪"/>
            </a:pPr>
            <a:r>
              <a:rPr lang="fr-FR" altLang="fr-FR" sz="1400" dirty="0"/>
              <a:t>Synthèse des échanges et </a:t>
            </a:r>
            <a:r>
              <a:rPr lang="fr-FR" altLang="fr-FR" sz="1400" b="1" dirty="0" smtClean="0">
                <a:solidFill>
                  <a:schemeClr val="tx2"/>
                </a:solidFill>
              </a:rPr>
              <a:t>recommandations </a:t>
            </a:r>
            <a:r>
              <a:rPr lang="fr-FR" altLang="fr-FR" sz="1400" b="1" dirty="0">
                <a:solidFill>
                  <a:schemeClr val="tx2"/>
                </a:solidFill>
              </a:rPr>
              <a:t>à la Commission</a:t>
            </a:r>
          </a:p>
        </p:txBody>
      </p:sp>
      <p:sp>
        <p:nvSpPr>
          <p:cNvPr id="72846" name="Rectangle 3"/>
          <p:cNvSpPr txBox="1">
            <a:spLocks/>
          </p:cNvSpPr>
          <p:nvPr/>
        </p:nvSpPr>
        <p:spPr bwMode="auto">
          <a:xfrm>
            <a:off x="7904163" y="5040975"/>
            <a:ext cx="73501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dirty="0" smtClean="0"/>
              <a:t>15 </a:t>
            </a:r>
            <a:r>
              <a:rPr lang="fr-FR" altLang="fr-FR" sz="1400" dirty="0"/>
              <a:t>min</a:t>
            </a:r>
          </a:p>
        </p:txBody>
      </p:sp>
      <p:sp>
        <p:nvSpPr>
          <p:cNvPr id="72847" name="Rectangle 3"/>
          <p:cNvSpPr txBox="1">
            <a:spLocks/>
          </p:cNvSpPr>
          <p:nvPr/>
        </p:nvSpPr>
        <p:spPr bwMode="auto">
          <a:xfrm>
            <a:off x="1911350" y="1776413"/>
            <a:ext cx="534035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50000"/>
              </a:spcBef>
              <a:buClr>
                <a:schemeClr val="tx2"/>
              </a:buClr>
              <a:buSzPct val="125000"/>
              <a:buFont typeface="Arial" charset="0"/>
              <a:buChar char="▪"/>
            </a:pPr>
            <a:r>
              <a:rPr lang="fr-FR" altLang="fr-FR" sz="1400" b="1" dirty="0">
                <a:solidFill>
                  <a:schemeClr val="tx2"/>
                </a:solidFill>
              </a:rPr>
              <a:t>Rappel du périmètre de ce travail </a:t>
            </a:r>
            <a:r>
              <a:rPr lang="fr-FR" altLang="fr-FR" sz="1400" dirty="0"/>
              <a:t>: </a:t>
            </a:r>
            <a:r>
              <a:rPr lang="fr-FR" altLang="fr-FR" sz="1400" dirty="0" smtClean="0"/>
              <a:t>l’Open Data </a:t>
            </a:r>
            <a:r>
              <a:rPr lang="fr-FR" altLang="fr-FR" sz="1400" dirty="0"/>
              <a:t>en santé </a:t>
            </a:r>
          </a:p>
        </p:txBody>
      </p:sp>
      <p:sp>
        <p:nvSpPr>
          <p:cNvPr id="72848" name="Rectangle 3"/>
          <p:cNvSpPr txBox="1">
            <a:spLocks/>
          </p:cNvSpPr>
          <p:nvPr/>
        </p:nvSpPr>
        <p:spPr bwMode="auto">
          <a:xfrm>
            <a:off x="7893050" y="1776413"/>
            <a:ext cx="7350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a:t>15 min</a:t>
            </a:r>
          </a:p>
        </p:txBody>
      </p:sp>
      <p:cxnSp>
        <p:nvCxnSpPr>
          <p:cNvPr id="25" name="Straight Connector 3"/>
          <p:cNvCxnSpPr/>
          <p:nvPr/>
        </p:nvCxnSpPr>
        <p:spPr>
          <a:xfrm>
            <a:off x="1031875" y="2232213"/>
            <a:ext cx="7735888"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 name="Straight Connector 3"/>
          <p:cNvCxnSpPr/>
          <p:nvPr/>
        </p:nvCxnSpPr>
        <p:spPr>
          <a:xfrm>
            <a:off x="1041400" y="4869150"/>
            <a:ext cx="7735888"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3" name="Rectangle 3"/>
          <p:cNvSpPr txBox="1">
            <a:spLocks/>
          </p:cNvSpPr>
          <p:nvPr/>
        </p:nvSpPr>
        <p:spPr bwMode="auto">
          <a:xfrm>
            <a:off x="1911350" y="2448401"/>
            <a:ext cx="53403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93675" indent="-192088"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Bef>
                <a:spcPct val="50000"/>
              </a:spcBef>
              <a:buClr>
                <a:schemeClr val="tx2"/>
              </a:buClr>
              <a:buSzPct val="125000"/>
              <a:buFont typeface="Arial" charset="0"/>
              <a:buChar char="▪"/>
            </a:pPr>
            <a:r>
              <a:rPr lang="fr-FR" altLang="fr-FR" sz="1400" b="1" dirty="0">
                <a:solidFill>
                  <a:schemeClr val="tx2"/>
                </a:solidFill>
              </a:rPr>
              <a:t>Vision des données </a:t>
            </a:r>
            <a:r>
              <a:rPr lang="fr-FR" altLang="fr-FR" sz="1400" dirty="0"/>
              <a:t>existantes et </a:t>
            </a:r>
            <a:r>
              <a:rPr lang="fr-FR" altLang="fr-FR" sz="1400" dirty="0" smtClean="0"/>
              <a:t>rappel des échanges qui ont eu lieu lors les ateliers précédents</a:t>
            </a:r>
            <a:endParaRPr lang="fr-FR" altLang="fr-FR" sz="1400" b="1" dirty="0">
              <a:solidFill>
                <a:schemeClr val="tx2"/>
              </a:solidFill>
            </a:endParaRPr>
          </a:p>
        </p:txBody>
      </p:sp>
      <p:sp>
        <p:nvSpPr>
          <p:cNvPr id="24" name="Rectangle 3"/>
          <p:cNvSpPr txBox="1">
            <a:spLocks/>
          </p:cNvSpPr>
          <p:nvPr/>
        </p:nvSpPr>
        <p:spPr bwMode="auto">
          <a:xfrm>
            <a:off x="7893050" y="2640551"/>
            <a:ext cx="7350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lgn="ctr">
              <a:spcBef>
                <a:spcPct val="50000"/>
              </a:spcBef>
              <a:buClr>
                <a:schemeClr val="tx2"/>
              </a:buClr>
            </a:pPr>
            <a:r>
              <a:rPr lang="fr-FR" altLang="fr-FR" sz="1400" dirty="0"/>
              <a:t>30 min</a:t>
            </a:r>
          </a:p>
        </p:txBody>
      </p:sp>
      <p:cxnSp>
        <p:nvCxnSpPr>
          <p:cNvPr id="26" name="Straight Connector 3"/>
          <p:cNvCxnSpPr/>
          <p:nvPr/>
        </p:nvCxnSpPr>
        <p:spPr>
          <a:xfrm>
            <a:off x="1041400" y="3037753"/>
            <a:ext cx="7735888"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175" y="1568450"/>
            <a:ext cx="3683000" cy="2486778"/>
          </a:xfrm>
          <a:prstGeom prst="rect">
            <a:avLst/>
          </a:prstGeom>
        </p:spPr>
        <p:txBody>
          <a:bodyPr lIns="85542" tIns="42771" rIns="85542" bIns="42771">
            <a:spAutoFit/>
          </a:bodyPr>
          <a:lstStyle>
            <a:lvl1pPr marL="180975" indent="-180975">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pPr>
              <a:lnSpc>
                <a:spcPts val="2063"/>
              </a:lnSpc>
              <a:buClr>
                <a:schemeClr val="accent1"/>
              </a:buClr>
            </a:pPr>
            <a:r>
              <a:rPr lang="fr-FR" altLang="fr-FR" sz="1300">
                <a:latin typeface="Calibri" pitchFamily="34" charset="0"/>
              </a:rPr>
              <a:t>L’ouverture des données publiques :</a:t>
            </a:r>
          </a:p>
          <a:p>
            <a:pPr>
              <a:lnSpc>
                <a:spcPts val="2063"/>
              </a:lnSpc>
              <a:buClr>
                <a:schemeClr val="accent1"/>
              </a:buClr>
              <a:buFont typeface="Wingdings" pitchFamily="2" charset="2"/>
              <a:buChar char="§"/>
            </a:pPr>
            <a:endParaRPr lang="fr-FR" altLang="fr-FR" sz="1300">
              <a:latin typeface="Calibri" pitchFamily="34" charset="0"/>
            </a:endParaRPr>
          </a:p>
          <a:p>
            <a:pPr>
              <a:lnSpc>
                <a:spcPts val="2063"/>
              </a:lnSpc>
              <a:buClr>
                <a:schemeClr val="accent1"/>
              </a:buClr>
              <a:buFont typeface="Wingdings" pitchFamily="2" charset="2"/>
              <a:buChar char="§"/>
            </a:pPr>
            <a:r>
              <a:rPr lang="fr-FR" altLang="fr-FR" sz="1300" b="1">
                <a:latin typeface="Calibri" pitchFamily="34" charset="0"/>
              </a:rPr>
              <a:t>Accessibles</a:t>
            </a:r>
            <a:r>
              <a:rPr lang="fr-FR" altLang="fr-FR" sz="1300">
                <a:latin typeface="Calibri" pitchFamily="34" charset="0"/>
              </a:rPr>
              <a:t> </a:t>
            </a:r>
            <a:r>
              <a:rPr lang="fr-FR" altLang="fr-FR" sz="1300" b="1">
                <a:latin typeface="Calibri" pitchFamily="34" charset="0"/>
              </a:rPr>
              <a:t>à tous</a:t>
            </a:r>
            <a:endParaRPr lang="fr-FR" altLang="fr-FR" sz="1300">
              <a:latin typeface="Calibri" pitchFamily="34" charset="0"/>
            </a:endParaRPr>
          </a:p>
          <a:p>
            <a:pPr>
              <a:lnSpc>
                <a:spcPts val="2063"/>
              </a:lnSpc>
              <a:buClr>
                <a:schemeClr val="accent1"/>
              </a:buClr>
              <a:buFont typeface="Wingdings" pitchFamily="2" charset="2"/>
              <a:buChar char="§"/>
            </a:pPr>
            <a:endParaRPr lang="fr-FR" altLang="fr-FR" sz="1300">
              <a:latin typeface="Calibri" pitchFamily="34" charset="0"/>
            </a:endParaRPr>
          </a:p>
          <a:p>
            <a:pPr>
              <a:lnSpc>
                <a:spcPts val="2063"/>
              </a:lnSpc>
              <a:buClr>
                <a:schemeClr val="accent1"/>
              </a:buClr>
              <a:buFont typeface="Wingdings" pitchFamily="2" charset="2"/>
              <a:buChar char="§"/>
            </a:pPr>
            <a:r>
              <a:rPr lang="fr-FR" altLang="fr-FR" sz="1300" b="1">
                <a:latin typeface="Calibri" pitchFamily="34" charset="0"/>
              </a:rPr>
              <a:t>Gratuitement </a:t>
            </a:r>
            <a:endParaRPr lang="fr-FR" altLang="fr-FR" sz="1300">
              <a:latin typeface="Calibri" pitchFamily="34" charset="0"/>
            </a:endParaRPr>
          </a:p>
          <a:p>
            <a:pPr>
              <a:lnSpc>
                <a:spcPts val="2063"/>
              </a:lnSpc>
              <a:buClr>
                <a:schemeClr val="accent1"/>
              </a:buClr>
              <a:buFont typeface="Wingdings" pitchFamily="2" charset="2"/>
              <a:buChar char="§"/>
            </a:pPr>
            <a:endParaRPr lang="fr-FR" altLang="fr-FR" sz="1300">
              <a:latin typeface="Calibri" pitchFamily="34" charset="0"/>
            </a:endParaRPr>
          </a:p>
          <a:p>
            <a:pPr>
              <a:lnSpc>
                <a:spcPts val="2063"/>
              </a:lnSpc>
              <a:buClr>
                <a:schemeClr val="accent1"/>
              </a:buClr>
              <a:buFont typeface="Wingdings" pitchFamily="2" charset="2"/>
              <a:buChar char="§"/>
            </a:pPr>
            <a:r>
              <a:rPr lang="fr-FR" altLang="fr-FR" sz="1300">
                <a:latin typeface="Calibri" pitchFamily="34" charset="0"/>
              </a:rPr>
              <a:t>Dans des </a:t>
            </a:r>
            <a:r>
              <a:rPr lang="fr-FR" altLang="fr-FR" sz="1300" b="1">
                <a:latin typeface="Calibri" pitchFamily="34" charset="0"/>
              </a:rPr>
              <a:t>formats ouverts </a:t>
            </a:r>
            <a:endParaRPr lang="fr-FR" altLang="fr-FR" sz="1300">
              <a:latin typeface="Calibri" pitchFamily="34" charset="0"/>
            </a:endParaRPr>
          </a:p>
          <a:p>
            <a:pPr>
              <a:lnSpc>
                <a:spcPts val="2063"/>
              </a:lnSpc>
              <a:buClr>
                <a:schemeClr val="accent1"/>
              </a:buClr>
              <a:buFont typeface="Wingdings" pitchFamily="2" charset="2"/>
              <a:buChar char="§"/>
            </a:pPr>
            <a:endParaRPr lang="fr-FR" altLang="fr-FR" sz="1300">
              <a:latin typeface="Calibri" pitchFamily="34" charset="0"/>
            </a:endParaRPr>
          </a:p>
          <a:p>
            <a:pPr>
              <a:lnSpc>
                <a:spcPts val="2063"/>
              </a:lnSpc>
              <a:buClr>
                <a:schemeClr val="accent1"/>
              </a:buClr>
              <a:buFont typeface="Wingdings" pitchFamily="2" charset="2"/>
              <a:buChar char="§"/>
            </a:pPr>
            <a:r>
              <a:rPr lang="fr-FR" altLang="fr-FR" sz="1300">
                <a:latin typeface="Calibri" pitchFamily="34" charset="0"/>
              </a:rPr>
              <a:t>Et </a:t>
            </a:r>
            <a:r>
              <a:rPr lang="fr-FR" altLang="fr-FR" sz="1300" b="1">
                <a:latin typeface="Calibri" pitchFamily="34" charset="0"/>
              </a:rPr>
              <a:t>réutilisables</a:t>
            </a:r>
          </a:p>
        </p:txBody>
      </p:sp>
      <p:sp>
        <p:nvSpPr>
          <p:cNvPr id="74754" name="Titre 1"/>
          <p:cNvSpPr txBox="1">
            <a:spLocks/>
          </p:cNvSpPr>
          <p:nvPr/>
        </p:nvSpPr>
        <p:spPr bwMode="auto">
          <a:xfrm>
            <a:off x="0" y="9525"/>
            <a:ext cx="8961438"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542" tIns="42771" rIns="85542" bIns="42771" anchor="ctr"/>
          <a:lstStyle>
            <a:lvl1pPr marL="344488" defTabSz="895350">
              <a:tabLst>
                <a:tab pos="357188" algn="l"/>
              </a:tabLst>
              <a:defRPr sz="1600">
                <a:solidFill>
                  <a:schemeClr val="tx1"/>
                </a:solidFill>
                <a:latin typeface="Arial" charset="0"/>
                <a:cs typeface="Arial" charset="0"/>
              </a:defRPr>
            </a:lvl1pPr>
            <a:lvl2pPr marL="742950" indent="-285750" defTabSz="895350">
              <a:tabLst>
                <a:tab pos="357188" algn="l"/>
              </a:tabLst>
              <a:defRPr sz="1600">
                <a:solidFill>
                  <a:schemeClr val="tx1"/>
                </a:solidFill>
                <a:latin typeface="Arial" charset="0"/>
                <a:cs typeface="Arial" charset="0"/>
              </a:defRPr>
            </a:lvl2pPr>
            <a:lvl3pPr marL="1143000" indent="-228600" defTabSz="895350">
              <a:tabLst>
                <a:tab pos="357188" algn="l"/>
              </a:tabLst>
              <a:defRPr sz="1600">
                <a:solidFill>
                  <a:schemeClr val="tx1"/>
                </a:solidFill>
                <a:latin typeface="Arial" charset="0"/>
                <a:cs typeface="Arial" charset="0"/>
              </a:defRPr>
            </a:lvl3pPr>
            <a:lvl4pPr marL="1600200" indent="-228600" defTabSz="895350">
              <a:tabLst>
                <a:tab pos="357188" algn="l"/>
              </a:tabLst>
              <a:defRPr sz="1600">
                <a:solidFill>
                  <a:schemeClr val="tx1"/>
                </a:solidFill>
                <a:latin typeface="Arial" charset="0"/>
                <a:cs typeface="Arial" charset="0"/>
              </a:defRPr>
            </a:lvl4pPr>
            <a:lvl5pPr marL="2057400" indent="-228600" defTabSz="895350">
              <a:tabLst>
                <a:tab pos="357188" algn="l"/>
              </a:tabLst>
              <a:defRPr sz="1600">
                <a:solidFill>
                  <a:schemeClr val="tx1"/>
                </a:solidFill>
                <a:latin typeface="Arial" charset="0"/>
                <a:cs typeface="Arial" charset="0"/>
              </a:defRPr>
            </a:lvl5pPr>
            <a:lvl6pPr marL="2514600" indent="-228600" defTabSz="895350" fontAlgn="base">
              <a:spcBef>
                <a:spcPct val="0"/>
              </a:spcBef>
              <a:spcAft>
                <a:spcPct val="0"/>
              </a:spcAft>
              <a:tabLst>
                <a:tab pos="357188" algn="l"/>
              </a:tabLst>
              <a:defRPr sz="1600">
                <a:solidFill>
                  <a:schemeClr val="tx1"/>
                </a:solidFill>
                <a:latin typeface="Arial" charset="0"/>
                <a:cs typeface="Arial" charset="0"/>
              </a:defRPr>
            </a:lvl6pPr>
            <a:lvl7pPr marL="2971800" indent="-228600" defTabSz="895350" fontAlgn="base">
              <a:spcBef>
                <a:spcPct val="0"/>
              </a:spcBef>
              <a:spcAft>
                <a:spcPct val="0"/>
              </a:spcAft>
              <a:tabLst>
                <a:tab pos="357188" algn="l"/>
              </a:tabLst>
              <a:defRPr sz="1600">
                <a:solidFill>
                  <a:schemeClr val="tx1"/>
                </a:solidFill>
                <a:latin typeface="Arial" charset="0"/>
                <a:cs typeface="Arial" charset="0"/>
              </a:defRPr>
            </a:lvl7pPr>
            <a:lvl8pPr marL="3429000" indent="-228600" defTabSz="895350" fontAlgn="base">
              <a:spcBef>
                <a:spcPct val="0"/>
              </a:spcBef>
              <a:spcAft>
                <a:spcPct val="0"/>
              </a:spcAft>
              <a:tabLst>
                <a:tab pos="357188" algn="l"/>
              </a:tabLst>
              <a:defRPr sz="1600">
                <a:solidFill>
                  <a:schemeClr val="tx1"/>
                </a:solidFill>
                <a:latin typeface="Arial" charset="0"/>
                <a:cs typeface="Arial" charset="0"/>
              </a:defRPr>
            </a:lvl8pPr>
            <a:lvl9pPr marL="3886200" indent="-228600" defTabSz="895350" fontAlgn="base">
              <a:spcBef>
                <a:spcPct val="0"/>
              </a:spcBef>
              <a:spcAft>
                <a:spcPct val="0"/>
              </a:spcAft>
              <a:tabLst>
                <a:tab pos="357188" algn="l"/>
              </a:tabLst>
              <a:defRPr sz="1600">
                <a:solidFill>
                  <a:schemeClr val="tx1"/>
                </a:solidFill>
                <a:latin typeface="Arial" charset="0"/>
                <a:cs typeface="Arial" charset="0"/>
              </a:defRPr>
            </a:lvl9pPr>
          </a:lstStyle>
          <a:p>
            <a:r>
              <a:rPr lang="fr-FR" altLang="fr-FR" sz="1900" b="1" dirty="0">
                <a:solidFill>
                  <a:schemeClr val="tx2"/>
                </a:solidFill>
              </a:rPr>
              <a:t>Open Data : de quoi parle-t-on ? </a:t>
            </a:r>
          </a:p>
        </p:txBody>
      </p:sp>
      <p:sp>
        <p:nvSpPr>
          <p:cNvPr id="74757" name="Text Box 5"/>
          <p:cNvSpPr txBox="1">
            <a:spLocks noChangeArrowheads="1"/>
          </p:cNvSpPr>
          <p:nvPr/>
        </p:nvSpPr>
        <p:spPr bwMode="auto">
          <a:xfrm>
            <a:off x="4298950" y="1401763"/>
            <a:ext cx="4446588" cy="3963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45000"/>
              </a:spcBef>
            </a:pPr>
            <a:r>
              <a:rPr lang="fr-FR" altLang="fr-FR" sz="1300" b="1">
                <a:latin typeface="Calibri" pitchFamily="34" charset="0"/>
              </a:rPr>
              <a:t>Loi CADA n° 78-753 du 17 juillet 1978</a:t>
            </a:r>
            <a:r>
              <a:rPr lang="fr-FR" altLang="fr-FR" sz="1300">
                <a:latin typeface="Calibri" pitchFamily="34" charset="0"/>
              </a:rPr>
              <a:t> relative au droit d’accès aux documents administratifs :</a:t>
            </a:r>
          </a:p>
          <a:p>
            <a:pPr>
              <a:spcBef>
                <a:spcPct val="45000"/>
              </a:spcBef>
            </a:pPr>
            <a:r>
              <a:rPr lang="fr-FR" altLang="fr-FR" sz="1300">
                <a:latin typeface="Calibri" pitchFamily="34" charset="0"/>
              </a:rPr>
              <a:t>Article 1er : « (…) quels que soient leur date, leur lieu de conservation, leur forme et leur support, </a:t>
            </a:r>
            <a:r>
              <a:rPr lang="fr-FR" altLang="fr-FR" sz="1300" b="1">
                <a:solidFill>
                  <a:schemeClr val="hlink"/>
                </a:solidFill>
                <a:latin typeface="Calibri" pitchFamily="34" charset="0"/>
              </a:rPr>
              <a:t>les documents produits ou reçus, dans le cadre de leur mission de service public, par l’Etat, les collectivités territoriales </a:t>
            </a:r>
            <a:r>
              <a:rPr lang="fr-FR" altLang="fr-FR" sz="1300">
                <a:latin typeface="Calibri" pitchFamily="34" charset="0"/>
              </a:rPr>
              <a:t>ainsi que par les</a:t>
            </a:r>
            <a:r>
              <a:rPr lang="fr-FR" altLang="fr-FR" sz="1300" b="1">
                <a:solidFill>
                  <a:schemeClr val="hlink"/>
                </a:solidFill>
                <a:latin typeface="Calibri" pitchFamily="34" charset="0"/>
              </a:rPr>
              <a:t> autres personnes de droit public ou les personnes de droit privé chargées d’une telle mission</a:t>
            </a:r>
            <a:r>
              <a:rPr lang="fr-FR" altLang="fr-FR" sz="1300">
                <a:latin typeface="Calibri" pitchFamily="34" charset="0"/>
              </a:rPr>
              <a:t>. </a:t>
            </a:r>
          </a:p>
          <a:p>
            <a:pPr>
              <a:spcBef>
                <a:spcPct val="45000"/>
              </a:spcBef>
            </a:pPr>
            <a:r>
              <a:rPr lang="fr-FR" altLang="fr-FR" sz="1300">
                <a:latin typeface="Calibri" pitchFamily="34" charset="0"/>
              </a:rPr>
              <a:t>Constituent de tels documents notamment les dossiers, rapports, études, comptes-rendus, procès-verbaux, statistiques, directives, instructions, circulaires, notes et réponses ministérielles, correspondances, avis, prévisions et décisions. (…) »</a:t>
            </a:r>
          </a:p>
          <a:p>
            <a:pPr>
              <a:spcBef>
                <a:spcPct val="45000"/>
              </a:spcBef>
            </a:pPr>
            <a:r>
              <a:rPr lang="fr-FR" altLang="fr-FR" sz="1300">
                <a:latin typeface="Calibri" pitchFamily="34" charset="0"/>
              </a:rPr>
              <a:t>Les informations nominatives, les informations personnelles et les informations protégées par des secrets prévus par la loi (secret de la défense nationale par exemple) sont exclues du champ des données susceptibles d’être rendues publiques, sauf disposition légale ou réglementaire contraire.</a:t>
            </a:r>
          </a:p>
        </p:txBody>
      </p:sp>
      <p:sp>
        <p:nvSpPr>
          <p:cNvPr id="74758" name="Rectangle 6"/>
          <p:cNvSpPr>
            <a:spLocks noChangeArrowheads="1"/>
          </p:cNvSpPr>
          <p:nvPr/>
        </p:nvSpPr>
        <p:spPr bwMode="auto">
          <a:xfrm>
            <a:off x="138113" y="1281113"/>
            <a:ext cx="3933825" cy="422751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300"/>
          </a:p>
        </p:txBody>
      </p:sp>
      <p:sp>
        <p:nvSpPr>
          <p:cNvPr id="74759" name="Rectangle 7"/>
          <p:cNvSpPr>
            <a:spLocks noChangeArrowheads="1"/>
          </p:cNvSpPr>
          <p:nvPr/>
        </p:nvSpPr>
        <p:spPr bwMode="auto">
          <a:xfrm>
            <a:off x="4235450" y="1273175"/>
            <a:ext cx="4608513" cy="4237038"/>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3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a:spLocks/>
          </p:cNvSpPr>
          <p:nvPr>
            <p:custDataLst>
              <p:tags r:id="rId2"/>
            </p:custDataLst>
          </p:nvPr>
        </p:nvSpPr>
        <p:spPr>
          <a:xfrm>
            <a:off x="442913" y="4814888"/>
            <a:ext cx="8312150" cy="1431925"/>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1050" dirty="0" err="1"/>
          </a:p>
        </p:txBody>
      </p:sp>
      <p:sp>
        <p:nvSpPr>
          <p:cNvPr id="3" name="Rectangle 46"/>
          <p:cNvSpPr>
            <a:spLocks/>
          </p:cNvSpPr>
          <p:nvPr>
            <p:custDataLst>
              <p:tags r:id="rId3"/>
            </p:custDataLst>
          </p:nvPr>
        </p:nvSpPr>
        <p:spPr>
          <a:xfrm>
            <a:off x="442913" y="3352800"/>
            <a:ext cx="8312150" cy="1284288"/>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1050" dirty="0" err="1"/>
          </a:p>
        </p:txBody>
      </p:sp>
      <p:graphicFrame>
        <p:nvGraphicFramePr>
          <p:cNvPr id="324610" name="Object 2"/>
          <p:cNvGraphicFramePr>
            <a:graphicFrameLocks noChangeAspect="1"/>
          </p:cNvGraphicFramePr>
          <p:nvPr>
            <p:custDataLst>
              <p:tags r:id="rId4"/>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67994" name="think-cell Slide" r:id="rId23" imgW="360" imgH="360" progId="">
                  <p:embed/>
                </p:oleObj>
              </mc:Choice>
              <mc:Fallback>
                <p:oleObj name="think-cell Slide" r:id="rId23" imgW="360" imgH="360" progId="">
                  <p:embed/>
                  <p:pic>
                    <p:nvPicPr>
                      <p:cNvPr id="0" name="Picture 5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46"/>
          <p:cNvSpPr>
            <a:spLocks/>
          </p:cNvSpPr>
          <p:nvPr>
            <p:custDataLst>
              <p:tags r:id="rId5"/>
            </p:custDataLst>
          </p:nvPr>
        </p:nvSpPr>
        <p:spPr>
          <a:xfrm>
            <a:off x="433388" y="1131888"/>
            <a:ext cx="8312150" cy="2066925"/>
          </a:xfrm>
          <a:prstGeom prst="rect">
            <a:avLst/>
          </a:prstGeom>
          <a:solidFill>
            <a:schemeClr val="bg1"/>
          </a:solidFill>
          <a:ln w="9525">
            <a:solidFill>
              <a:schemeClr val="accent3"/>
            </a:solidFill>
          </a:ln>
          <a:effectLst>
            <a:outerShdw blurRad="50800" dist="38100" dir="2700000" algn="tl" rotWithShape="0">
              <a:schemeClr val="accent6">
                <a:alpha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1050" dirty="0" err="1"/>
          </a:p>
        </p:txBody>
      </p:sp>
      <p:sp>
        <p:nvSpPr>
          <p:cNvPr id="324612" name="Title 1"/>
          <p:cNvSpPr>
            <a:spLocks noGrp="1"/>
          </p:cNvSpPr>
          <p:nvPr>
            <p:ph type="title" idx="4294967295"/>
            <p:custDataLst>
              <p:tags r:id="rId6"/>
            </p:custDataLst>
          </p:nvPr>
        </p:nvSpPr>
        <p:spPr bwMode="gray">
          <a:xfrm>
            <a:off x="219075" y="260350"/>
            <a:ext cx="8523288" cy="577850"/>
          </a:xfrm>
        </p:spPr>
        <p:txBody>
          <a:bodyPr/>
          <a:lstStyle/>
          <a:p>
            <a:pPr marL="1588" eaLnBrk="1" hangingPunct="1">
              <a:tabLst>
                <a:tab pos="357188" algn="l"/>
              </a:tabLst>
            </a:pPr>
            <a:r>
              <a:rPr lang="fr-FR" altLang="fr-FR" smtClean="0"/>
              <a:t>Lors des entretiens, plusieurs types de freins à l’ouverture des données ont été évoqués</a:t>
            </a:r>
          </a:p>
        </p:txBody>
      </p:sp>
      <p:sp>
        <p:nvSpPr>
          <p:cNvPr id="98" name="Rectangle 12"/>
          <p:cNvSpPr txBox="1">
            <a:spLocks/>
          </p:cNvSpPr>
          <p:nvPr>
            <p:custDataLst>
              <p:tags r:id="rId7"/>
            </p:custDataLst>
          </p:nvPr>
        </p:nvSpPr>
        <p:spPr bwMode="gray">
          <a:xfrm>
            <a:off x="2371725" y="4881563"/>
            <a:ext cx="1497013" cy="377825"/>
          </a:xfrm>
          <a:prstGeom prst="rect">
            <a:avLst/>
          </a:prstGeom>
          <a:solidFill>
            <a:srgbClr val="9C9D9F"/>
          </a:solidFill>
          <a:ln>
            <a:noFill/>
          </a:ln>
          <a:effectLst>
            <a:outerShdw dist="38100" dir="2700000" algn="tl" rotWithShape="0">
              <a:srgbClr val="000000">
                <a:alpha val="39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lIns="54000" tIns="54000" rIns="360000" bIns="54000" anchor="ct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pPr>
            <a:r>
              <a:rPr lang="fr-FR" altLang="fr-FR" sz="1000" b="1">
                <a:solidFill>
                  <a:schemeClr val="bg1"/>
                </a:solidFill>
              </a:rPr>
              <a:t>Usage des données ouvertes</a:t>
            </a:r>
          </a:p>
        </p:txBody>
      </p:sp>
      <p:sp>
        <p:nvSpPr>
          <p:cNvPr id="88" name="Rectangle 12"/>
          <p:cNvSpPr txBox="1">
            <a:spLocks/>
          </p:cNvSpPr>
          <p:nvPr>
            <p:custDataLst>
              <p:tags r:id="rId8"/>
            </p:custDataLst>
          </p:nvPr>
        </p:nvSpPr>
        <p:spPr bwMode="gray">
          <a:xfrm>
            <a:off x="495300" y="1441450"/>
            <a:ext cx="1866900" cy="1081088"/>
          </a:xfrm>
          <a:prstGeom prst="rect">
            <a:avLst/>
          </a:prstGeom>
          <a:gradFill>
            <a:gsLst>
              <a:gs pos="0">
                <a:schemeClr val="accent2"/>
              </a:gs>
              <a:gs pos="100000">
                <a:schemeClr val="accent2">
                  <a:lumMod val="75000"/>
                </a:schemeClr>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lvl1pPr defTabSz="895350">
              <a:defRPr sz="1600">
                <a:solidFill>
                  <a:schemeClr val="tx1"/>
                </a:solidFill>
                <a:latin typeface="Arial" charset="0"/>
                <a:cs typeface="Arial" charset="0"/>
              </a:defRPr>
            </a:lvl1pPr>
            <a:lvl2pPr marL="742950" indent="-285750"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a:buClr>
                <a:schemeClr val="tx2"/>
              </a:buClr>
              <a:defRPr/>
            </a:pPr>
            <a:r>
              <a:rPr lang="fr-FR" altLang="fr-FR" sz="1000" b="1">
                <a:solidFill>
                  <a:schemeClr val="bg1"/>
                </a:solidFill>
              </a:rPr>
              <a:t>Contrainte  </a:t>
            </a:r>
            <a:br>
              <a:rPr lang="fr-FR" altLang="fr-FR" sz="1000" b="1">
                <a:solidFill>
                  <a:schemeClr val="bg1"/>
                </a:solidFill>
              </a:rPr>
            </a:br>
            <a:r>
              <a:rPr lang="fr-FR" altLang="fr-FR" sz="1000" b="1">
                <a:solidFill>
                  <a:schemeClr val="bg1"/>
                </a:solidFill>
              </a:rPr>
              <a:t>juridique ou réglementaire</a:t>
            </a:r>
          </a:p>
        </p:txBody>
      </p:sp>
      <p:sp>
        <p:nvSpPr>
          <p:cNvPr id="93" name="Rectangle 12"/>
          <p:cNvSpPr txBox="1">
            <a:spLocks/>
          </p:cNvSpPr>
          <p:nvPr>
            <p:custDataLst>
              <p:tags r:id="rId9"/>
            </p:custDataLst>
          </p:nvPr>
        </p:nvSpPr>
        <p:spPr bwMode="gray">
          <a:xfrm>
            <a:off x="495300" y="2662238"/>
            <a:ext cx="1879600" cy="431800"/>
          </a:xfrm>
          <a:prstGeom prst="rect">
            <a:avLst/>
          </a:prstGeom>
          <a:gradFill>
            <a:gsLst>
              <a:gs pos="0">
                <a:schemeClr val="accent2"/>
              </a:gs>
              <a:gs pos="100000">
                <a:schemeClr val="accent2">
                  <a:lumMod val="75000"/>
                </a:schemeClr>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50" b="1">
                <a:solidFill>
                  <a:schemeClr val="accent3"/>
                </a:solidFill>
                <a:latin typeface="+mn-lt"/>
              </a:defRPr>
            </a:lvl1pPr>
          </a:lstStyle>
          <a:p>
            <a:pPr>
              <a:defRPr/>
            </a:pPr>
            <a:r>
              <a:rPr lang="fr-FR" sz="1050" dirty="0">
                <a:solidFill>
                  <a:schemeClr val="bg1"/>
                </a:solidFill>
                <a:cs typeface="+mn-cs"/>
              </a:rPr>
              <a:t>Risque </a:t>
            </a:r>
            <a:r>
              <a:rPr lang="fr-FR" sz="1050" dirty="0" smtClean="0">
                <a:solidFill>
                  <a:schemeClr val="bg1"/>
                </a:solidFill>
                <a:cs typeface="+mn-cs"/>
              </a:rPr>
              <a:t>de ré identification</a:t>
            </a:r>
            <a:endParaRPr lang="fr-FR" sz="1050" dirty="0">
              <a:solidFill>
                <a:schemeClr val="bg1"/>
              </a:solidFill>
              <a:cs typeface="+mn-cs"/>
            </a:endParaRPr>
          </a:p>
        </p:txBody>
      </p:sp>
      <p:cxnSp>
        <p:nvCxnSpPr>
          <p:cNvPr id="94" name="Straight Connector 93"/>
          <p:cNvCxnSpPr>
            <a:cxnSpLocks/>
          </p:cNvCxnSpPr>
          <p:nvPr>
            <p:custDataLst>
              <p:tags r:id="rId10"/>
            </p:custDataLst>
          </p:nvPr>
        </p:nvCxnSpPr>
        <p:spPr bwMode="gray">
          <a:xfrm>
            <a:off x="2419350" y="6834188"/>
            <a:ext cx="6127750" cy="0"/>
          </a:xfrm>
          <a:prstGeom prst="line">
            <a:avLst/>
          </a:prstGeom>
          <a:ln w="3175">
            <a:solidFill>
              <a:schemeClr val="accent1">
                <a:lumMod val="9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cxnSpLocks/>
          </p:cNvCxnSpPr>
          <p:nvPr>
            <p:custDataLst>
              <p:tags r:id="rId11"/>
            </p:custDataLst>
          </p:nvPr>
        </p:nvCxnSpPr>
        <p:spPr bwMode="gray">
          <a:xfrm>
            <a:off x="2463800" y="2614613"/>
            <a:ext cx="6178550" cy="0"/>
          </a:xfrm>
          <a:prstGeom prst="line">
            <a:avLst/>
          </a:prstGeom>
          <a:ln w="3175">
            <a:solidFill>
              <a:schemeClr val="accent1">
                <a:lumMod val="90000"/>
              </a:schemeClr>
            </a:solidFill>
            <a:prstDash val="dash"/>
          </a:ln>
        </p:spPr>
        <p:style>
          <a:lnRef idx="1">
            <a:schemeClr val="accent1"/>
          </a:lnRef>
          <a:fillRef idx="0">
            <a:schemeClr val="accent1"/>
          </a:fillRef>
          <a:effectRef idx="0">
            <a:schemeClr val="accent1"/>
          </a:effectRef>
          <a:fontRef idx="minor">
            <a:schemeClr val="tx1"/>
          </a:fontRef>
        </p:style>
      </p:cxnSp>
      <p:sp>
        <p:nvSpPr>
          <p:cNvPr id="324622" name="Rectangle 4"/>
          <p:cNvSpPr txBox="1">
            <a:spLocks/>
          </p:cNvSpPr>
          <p:nvPr/>
        </p:nvSpPr>
        <p:spPr bwMode="gray">
          <a:xfrm>
            <a:off x="4060825" y="4881563"/>
            <a:ext cx="44862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33350" indent="-13176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300"/>
              </a:spcAft>
              <a:buClr>
                <a:schemeClr val="tx2"/>
              </a:buClr>
              <a:buSzPct val="125000"/>
              <a:buFont typeface="Arial" charset="0"/>
              <a:buChar char="▪"/>
            </a:pPr>
            <a:r>
              <a:rPr lang="fr-FR" altLang="fr-FR" sz="1000"/>
              <a:t>Crainte de </a:t>
            </a:r>
            <a:r>
              <a:rPr lang="fr-FR" altLang="fr-FR" sz="1000" b="1">
                <a:solidFill>
                  <a:schemeClr val="tx2"/>
                </a:solidFill>
              </a:rPr>
              <a:t>mauvaise interprétation</a:t>
            </a:r>
            <a:r>
              <a:rPr lang="fr-FR" altLang="fr-FR" sz="1000"/>
              <a:t> et d’</a:t>
            </a:r>
            <a:r>
              <a:rPr lang="fr-FR" altLang="fr-FR" sz="1000" b="1">
                <a:solidFill>
                  <a:schemeClr val="tx2"/>
                </a:solidFill>
              </a:rPr>
              <a:t>usage non rigoureux</a:t>
            </a:r>
            <a:r>
              <a:rPr lang="fr-FR" altLang="fr-FR" sz="1000"/>
              <a:t> des données</a:t>
            </a:r>
          </a:p>
          <a:p>
            <a:pPr lvl="1">
              <a:spcAft>
                <a:spcPts val="300"/>
              </a:spcAft>
              <a:buClr>
                <a:schemeClr val="tx2"/>
              </a:buClr>
              <a:buSzPct val="125000"/>
              <a:buFont typeface="Arial" charset="0"/>
              <a:buChar char="▪"/>
            </a:pPr>
            <a:r>
              <a:rPr lang="fr-FR" altLang="fr-FR" sz="1000" b="1">
                <a:solidFill>
                  <a:schemeClr val="tx2"/>
                </a:solidFill>
              </a:rPr>
              <a:t>Divergences </a:t>
            </a:r>
            <a:r>
              <a:rPr lang="fr-FR" altLang="fr-FR" sz="1000"/>
              <a:t>entre acteurs sur l’opportunité d’ouvrir ou non des données</a:t>
            </a:r>
          </a:p>
        </p:txBody>
      </p:sp>
      <p:sp>
        <p:nvSpPr>
          <p:cNvPr id="34" name="Rectangle 4"/>
          <p:cNvSpPr txBox="1">
            <a:spLocks/>
          </p:cNvSpPr>
          <p:nvPr/>
        </p:nvSpPr>
        <p:spPr bwMode="gray">
          <a:xfrm>
            <a:off x="2819400" y="1466850"/>
            <a:ext cx="5856288" cy="1066800"/>
          </a:xfrm>
          <a:prstGeom prst="rect">
            <a:avLst/>
          </a:prstGeom>
          <a:noFill/>
          <a:ln w="9525">
            <a:noFill/>
            <a:miter lim="800000"/>
            <a:headEnd/>
            <a:tailEnd/>
          </a:ln>
          <a:effectLst/>
          <a:extLst/>
        </p:spPr>
        <p:txBody>
          <a:bodyPr lIns="0" tIns="0" rIns="0" bIns="0">
            <a:spAutoFit/>
          </a:bodyPr>
          <a:lstStyle>
            <a:lvl1pPr marL="342900" indent="-342900" defTabSz="895350">
              <a:defRPr sz="1600">
                <a:solidFill>
                  <a:schemeClr val="tx1"/>
                </a:solidFill>
                <a:latin typeface="Arial" charset="0"/>
                <a:cs typeface="Arial" charset="0"/>
              </a:defRPr>
            </a:lvl1pPr>
            <a:lvl2pPr marL="133350" indent="-13176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300"/>
              </a:spcAft>
              <a:buClr>
                <a:schemeClr val="tx2"/>
              </a:buClr>
              <a:buSzPct val="125000"/>
              <a:buFont typeface="Arial" charset="0"/>
              <a:buChar char="▪"/>
            </a:pPr>
            <a:r>
              <a:rPr lang="fr-FR" altLang="fr-FR" sz="1000"/>
              <a:t>Contraintes</a:t>
            </a:r>
            <a:r>
              <a:rPr lang="fr-FR" altLang="fr-FR" sz="1000" baseline="30000"/>
              <a:t> </a:t>
            </a:r>
            <a:r>
              <a:rPr lang="fr-FR" altLang="fr-FR" sz="1000"/>
              <a:t>sur l’</a:t>
            </a:r>
            <a:r>
              <a:rPr lang="fr-FR" altLang="fr-FR" sz="1000" b="1">
                <a:solidFill>
                  <a:schemeClr val="tx2"/>
                </a:solidFill>
              </a:rPr>
              <a:t>usage des données personnelles</a:t>
            </a:r>
            <a:r>
              <a:rPr lang="fr-FR" altLang="fr-FR" sz="1000"/>
              <a:t> posées par l’article 13 de la loi du 17 juillet 1978 </a:t>
            </a:r>
          </a:p>
          <a:p>
            <a:pPr lvl="1">
              <a:spcAft>
                <a:spcPts val="300"/>
              </a:spcAft>
              <a:buClr>
                <a:schemeClr val="tx2"/>
              </a:buClr>
              <a:buSzPct val="125000"/>
              <a:buFont typeface="Arial" charset="0"/>
              <a:buChar char="▪"/>
            </a:pPr>
            <a:r>
              <a:rPr lang="fr-FR" altLang="fr-FR" sz="1000" b="1">
                <a:solidFill>
                  <a:schemeClr val="tx2"/>
                </a:solidFill>
              </a:rPr>
              <a:t>Code de déontologie médicale</a:t>
            </a:r>
            <a:r>
              <a:rPr lang="fr-FR" altLang="fr-FR" sz="1000">
                <a:solidFill>
                  <a:schemeClr val="tx2"/>
                </a:solidFill>
              </a:rPr>
              <a:t> </a:t>
            </a:r>
            <a:r>
              <a:rPr lang="fr-FR" altLang="fr-FR" sz="1000"/>
              <a:t>: par ex. « la médecine ne doit pas être pratiquée comme un commerce »</a:t>
            </a:r>
          </a:p>
          <a:p>
            <a:pPr lvl="1">
              <a:spcAft>
                <a:spcPts val="300"/>
              </a:spcAft>
              <a:buClr>
                <a:schemeClr val="tx2"/>
              </a:buClr>
              <a:buSzPct val="125000"/>
              <a:buFont typeface="Arial" charset="0"/>
              <a:buChar char="▪"/>
            </a:pPr>
            <a:r>
              <a:rPr lang="fr-FR" altLang="fr-FR" sz="1000" b="1">
                <a:solidFill>
                  <a:schemeClr val="tx2"/>
                </a:solidFill>
              </a:rPr>
              <a:t>Secrets opposables aux tiers </a:t>
            </a:r>
            <a:r>
              <a:rPr lang="fr-FR" altLang="fr-FR" sz="1000"/>
              <a:t>: par ex. </a:t>
            </a:r>
            <a:r>
              <a:rPr lang="fr-FR" altLang="fr-FR" sz="1000" b="1">
                <a:solidFill>
                  <a:schemeClr val="tx2"/>
                </a:solidFill>
              </a:rPr>
              <a:t>secret industriel et commercial</a:t>
            </a:r>
          </a:p>
          <a:p>
            <a:pPr lvl="1">
              <a:spcAft>
                <a:spcPts val="300"/>
              </a:spcAft>
              <a:buClr>
                <a:schemeClr val="tx2"/>
              </a:buClr>
              <a:buSzPct val="125000"/>
              <a:buFont typeface="Arial" charset="0"/>
              <a:buChar char="▪"/>
            </a:pPr>
            <a:r>
              <a:rPr lang="fr-FR" altLang="fr-FR" sz="1000" b="1">
                <a:solidFill>
                  <a:schemeClr val="tx2"/>
                </a:solidFill>
              </a:rPr>
              <a:t>Décrets et Arrêtés limitant les accès et/ou les possibilités de ré-utilisation</a:t>
            </a:r>
          </a:p>
          <a:p>
            <a:pPr lvl="1">
              <a:spcAft>
                <a:spcPts val="300"/>
              </a:spcAft>
              <a:buClr>
                <a:schemeClr val="tx2"/>
              </a:buClr>
              <a:buSzPct val="125000"/>
              <a:buFont typeface="Arial" charset="0"/>
              <a:buChar char="▪"/>
            </a:pPr>
            <a:r>
              <a:rPr lang="fr-FR" altLang="fr-FR" sz="1000"/>
              <a:t>Notion de </a:t>
            </a:r>
            <a:r>
              <a:rPr lang="fr-FR" altLang="fr-FR" sz="1000" b="1">
                <a:solidFill>
                  <a:schemeClr val="tx2"/>
                </a:solidFill>
              </a:rPr>
              <a:t>propriété intellectuelle </a:t>
            </a:r>
            <a:r>
              <a:rPr lang="fr-FR" altLang="fr-FR" sz="1000"/>
              <a:t>sur les données publiées</a:t>
            </a:r>
          </a:p>
        </p:txBody>
      </p:sp>
      <p:sp>
        <p:nvSpPr>
          <p:cNvPr id="36" name="Rectangle 4"/>
          <p:cNvSpPr txBox="1">
            <a:spLocks/>
          </p:cNvSpPr>
          <p:nvPr/>
        </p:nvSpPr>
        <p:spPr bwMode="gray">
          <a:xfrm>
            <a:off x="2832100" y="2708275"/>
            <a:ext cx="5734050" cy="304800"/>
          </a:xfrm>
          <a:prstGeom prst="rect">
            <a:avLst/>
          </a:prstGeom>
          <a:noFill/>
          <a:ln w="9525">
            <a:noFill/>
            <a:miter lim="800000"/>
            <a:headEnd/>
            <a:tailEnd/>
          </a:ln>
          <a:effectLst/>
          <a:extLst/>
        </p:spPr>
        <p:txBody>
          <a:bodyPr lIns="0" tIns="0" rIns="0" bIns="0">
            <a:spAutoFit/>
          </a:bodyPr>
          <a:lstStyle>
            <a:lvl1pPr marL="0" lvl="0" indent="0" defTabSz="895350" eaLnBrk="1" hangingPunct="1">
              <a:spcBef>
                <a:spcPct val="40000"/>
              </a:spcBef>
              <a:buClr>
                <a:schemeClr val="tx2"/>
              </a:buClr>
              <a:defRPr>
                <a:latin typeface="+mn-lt"/>
              </a:defRPr>
            </a:lvl1pPr>
            <a:lvl2pPr marL="193675" lvl="1" indent="-192088" defTabSz="895350" eaLnBrk="1" hangingPunct="1">
              <a:spcBef>
                <a:spcPct val="20000"/>
              </a:spcBef>
              <a:buClr>
                <a:schemeClr val="tx2"/>
              </a:buClr>
              <a:buSzPct val="125000"/>
              <a:buFont typeface="Arial" charset="0"/>
              <a:buChar char="▪"/>
              <a:defRPr>
                <a:latin typeface="+mn-lt"/>
              </a:defRPr>
            </a:lvl2pPr>
            <a:lvl3pPr marL="457200" lvl="2" indent="-261938" defTabSz="895350" eaLnBrk="1" hangingPunct="1">
              <a:spcBef>
                <a:spcPct val="10000"/>
              </a:spcBef>
              <a:buClr>
                <a:schemeClr val="tx2"/>
              </a:buClr>
              <a:buSzPct val="120000"/>
              <a:buFont typeface="Arial" charset="0"/>
              <a:buChar char="–"/>
              <a:defRPr>
                <a:latin typeface="+mn-lt"/>
              </a:defRPr>
            </a:lvl3pPr>
            <a:lvl4pPr marL="614363" lvl="3" indent="-155575" defTabSz="895350" eaLnBrk="1" hangingPunct="1">
              <a:spcBef>
                <a:spcPct val="5000"/>
              </a:spcBef>
              <a:buClr>
                <a:schemeClr val="tx2"/>
              </a:buClr>
              <a:buSzPct val="120000"/>
              <a:buFont typeface="Arial" charset="0"/>
              <a:buChar char="▫"/>
              <a:defRPr>
                <a:latin typeface="+mn-lt"/>
              </a:defRPr>
            </a:lvl4pPr>
            <a:lvl5pPr marL="749808" lvl="4" indent="-130175" defTabSz="895350" eaLnBrk="1" hangingPunct="1">
              <a:spcBef>
                <a:spcPct val="2000"/>
              </a:spcBef>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marL="133350" lvl="1" indent="-131763">
              <a:spcBef>
                <a:spcPts val="0"/>
              </a:spcBef>
              <a:spcAft>
                <a:spcPts val="300"/>
              </a:spcAft>
              <a:defRPr/>
            </a:pPr>
            <a:r>
              <a:rPr lang="fr-FR" sz="1050" dirty="0" smtClean="0">
                <a:cs typeface="+mn-cs"/>
              </a:rPr>
              <a:t>Risque de retrouver, à partir de données patients, l’identité des personnes par </a:t>
            </a:r>
            <a:r>
              <a:rPr lang="fr-FR" sz="1050" b="1" dirty="0" smtClean="0">
                <a:solidFill>
                  <a:schemeClr val="tx2"/>
                </a:solidFill>
                <a:cs typeface="+mn-cs"/>
              </a:rPr>
              <a:t>croisement de bases</a:t>
            </a:r>
            <a:r>
              <a:rPr lang="fr-FR" sz="1050" dirty="0" smtClean="0">
                <a:cs typeface="+mn-cs"/>
              </a:rPr>
              <a:t> et / ou </a:t>
            </a:r>
            <a:r>
              <a:rPr lang="fr-FR" sz="1050" b="1" dirty="0" smtClean="0">
                <a:solidFill>
                  <a:schemeClr val="tx2"/>
                </a:solidFill>
                <a:cs typeface="+mn-cs"/>
              </a:rPr>
              <a:t>liens avec des informations connues </a:t>
            </a:r>
            <a:endParaRPr lang="fr-FR" sz="1050" b="1" dirty="0">
              <a:solidFill>
                <a:schemeClr val="tx2"/>
              </a:solidFill>
              <a:cs typeface="+mn-cs"/>
            </a:endParaRPr>
          </a:p>
        </p:txBody>
      </p:sp>
      <p:pic>
        <p:nvPicPr>
          <p:cNvPr id="324627" name="Picture 103" descr="\\BNBRU-S01\Data\SHARED\Internal\Production Staff\Team\Tools\Pictures\Royalty Free pictures\Conceptual\iStock_000005651737Medium.jpg"/>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3540125" y="4916488"/>
            <a:ext cx="31115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4632" name="Picture 107" descr="\\BNBRU-S01\Data\SHARED\Internal\Production Staff\Team\Tools\Pictures\Royalty Free pictures\Conceptual\iStock_000015335079Small.jpg"/>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1898650" y="2714625"/>
            <a:ext cx="438150"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 name="Rectangle 12"/>
          <p:cNvSpPr txBox="1">
            <a:spLocks/>
          </p:cNvSpPr>
          <p:nvPr>
            <p:custDataLst>
              <p:tags r:id="rId12"/>
            </p:custDataLst>
          </p:nvPr>
        </p:nvSpPr>
        <p:spPr bwMode="gray">
          <a:xfrm>
            <a:off x="2374900" y="5364163"/>
            <a:ext cx="1497013" cy="750887"/>
          </a:xfrm>
          <a:prstGeom prst="rect">
            <a:avLst/>
          </a:prstGeom>
          <a:solidFill>
            <a:srgbClr val="9C9D9F"/>
          </a:solidFill>
          <a:ln>
            <a:noFill/>
          </a:ln>
          <a:effectLst>
            <a:outerShdw dist="38100" dir="2700000" algn="tl" rotWithShape="0">
              <a:srgbClr val="000000">
                <a:alpha val="39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lIns="54000" tIns="54000" rIns="432000" bIns="54000" anchor="ctr"/>
          <a:lstStyle>
            <a:defPPr>
              <a:defRPr lang="en-US"/>
            </a:defPPr>
            <a:lvl1pPr defTabSz="895350">
              <a:buClr>
                <a:schemeClr val="tx2"/>
              </a:buClr>
              <a:defRPr sz="950" b="1">
                <a:solidFill>
                  <a:schemeClr val="accent3"/>
                </a:solidFill>
                <a:latin typeface="+mn-lt"/>
              </a:defRPr>
            </a:lvl1pPr>
          </a:lstStyle>
          <a:p>
            <a:pPr>
              <a:defRPr/>
            </a:pPr>
            <a:r>
              <a:rPr lang="fr-FR" sz="1050" dirty="0" smtClean="0">
                <a:solidFill>
                  <a:schemeClr val="bg1"/>
                </a:solidFill>
                <a:cs typeface="+mn-cs"/>
              </a:rPr>
              <a:t>Manque de robustesse des données publiées</a:t>
            </a:r>
            <a:endParaRPr lang="fr-FR" sz="1050" dirty="0">
              <a:solidFill>
                <a:schemeClr val="bg1"/>
              </a:solidFill>
              <a:cs typeface="+mn-cs"/>
            </a:endParaRPr>
          </a:p>
        </p:txBody>
      </p:sp>
      <p:sp>
        <p:nvSpPr>
          <p:cNvPr id="324635" name="Rectangle 4"/>
          <p:cNvSpPr txBox="1">
            <a:spLocks/>
          </p:cNvSpPr>
          <p:nvPr/>
        </p:nvSpPr>
        <p:spPr bwMode="gray">
          <a:xfrm>
            <a:off x="4076700" y="5364163"/>
            <a:ext cx="4470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33350" indent="-13176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300"/>
              </a:spcAft>
              <a:buClr>
                <a:schemeClr val="tx2"/>
              </a:buClr>
              <a:buSzPct val="125000"/>
              <a:buFont typeface="Arial" charset="0"/>
              <a:buChar char="▪"/>
            </a:pPr>
            <a:r>
              <a:rPr lang="fr-FR" altLang="fr-FR" sz="1000" b="1">
                <a:solidFill>
                  <a:schemeClr val="tx2"/>
                </a:solidFill>
              </a:rPr>
              <a:t>Robustesse insuffisance</a:t>
            </a:r>
            <a:r>
              <a:rPr lang="fr-FR" altLang="fr-FR" sz="1000"/>
              <a:t> des données perçue comme contradictoire avec le devoir de la puissance publique de fournir des informations fiables aux citoyens</a:t>
            </a:r>
          </a:p>
          <a:p>
            <a:pPr lvl="1">
              <a:spcAft>
                <a:spcPts val="300"/>
              </a:spcAft>
              <a:buClr>
                <a:schemeClr val="tx2"/>
              </a:buClr>
              <a:buSzPct val="125000"/>
              <a:buFont typeface="Arial" charset="0"/>
              <a:buChar char="▪"/>
            </a:pPr>
            <a:r>
              <a:rPr lang="fr-FR" altLang="fr-FR" sz="1000"/>
              <a:t>Travail en cours de « nettoyage » des données justifiant d’attendre quelques mois avant l’ouverture au public</a:t>
            </a:r>
          </a:p>
        </p:txBody>
      </p:sp>
      <p:pic>
        <p:nvPicPr>
          <p:cNvPr id="324636" name="Picture 113" descr="\\BNBRU-S01\Data\SHARED\Internal\Production Staff\Team\Tools\Pictures\Royalty Free pictures\Objects\Untitled-2.png"/>
          <p:cNvPicPr>
            <a:picLocks noChangeAspect="1"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3422650" y="5508625"/>
            <a:ext cx="423863"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4637" name="Picture 52"/>
          <p:cNvPicPr>
            <a:picLocks/>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1898650" y="1900238"/>
            <a:ext cx="436563"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4638" name="Group 50"/>
          <p:cNvGrpSpPr>
            <a:grpSpLocks/>
          </p:cNvGrpSpPr>
          <p:nvPr/>
        </p:nvGrpSpPr>
        <p:grpSpPr bwMode="auto">
          <a:xfrm>
            <a:off x="495300" y="1179513"/>
            <a:ext cx="7896225" cy="188912"/>
            <a:chOff x="2540607" y="1394371"/>
            <a:chExt cx="6183663" cy="166100"/>
          </a:xfrm>
        </p:grpSpPr>
        <p:cxnSp>
          <p:nvCxnSpPr>
            <p:cNvPr id="5" name="AutoShape 249"/>
            <p:cNvCxnSpPr>
              <a:cxnSpLocks noChangeShapeType="1"/>
              <a:stCxn id="54" idx="4"/>
              <a:endCxn id="54" idx="6"/>
            </p:cNvCxnSpPr>
            <p:nvPr>
              <p:custDataLst>
                <p:tags r:id="rId19"/>
              </p:custDataLst>
            </p:nvPr>
          </p:nvCxnSpPr>
          <p:spPr bwMode="gray">
            <a:xfrm>
              <a:off x="2540607" y="1560471"/>
              <a:ext cx="6183663" cy="0"/>
            </a:xfrm>
            <a:prstGeom prst="straightConnector1">
              <a:avLst/>
            </a:prstGeom>
            <a:noFill/>
            <a:ln w="9525">
              <a:solidFill>
                <a:schemeClr val="accent6"/>
              </a:solidFill>
              <a:round/>
              <a:headEnd/>
              <a:tailEnd/>
            </a:ln>
            <a:effectLst/>
            <a:extLst/>
          </p:spPr>
        </p:cxnSp>
        <p:sp>
          <p:nvSpPr>
            <p:cNvPr id="6" name="AutoShape 250"/>
            <p:cNvSpPr>
              <a:spLocks noChangeArrowheads="1"/>
            </p:cNvSpPr>
            <p:nvPr>
              <p:custDataLst>
                <p:tags r:id="rId20"/>
              </p:custDataLst>
            </p:nvPr>
          </p:nvSpPr>
          <p:spPr bwMode="gray">
            <a:xfrm>
              <a:off x="2540607" y="1394371"/>
              <a:ext cx="6183663" cy="166100"/>
            </a:xfrm>
            <a:prstGeom prst="leftRightArrow">
              <a:avLst>
                <a:gd name="adj1" fmla="val 100000"/>
                <a:gd name="adj2" fmla="val 0"/>
              </a:avLst>
            </a:prstGeom>
            <a:noFill/>
            <a:ln>
              <a:noFill/>
            </a:ln>
            <a:effectLst/>
            <a:extLst/>
          </p:spPr>
          <p:txBody>
            <a:bodyPr lIns="0" tIns="0" rIns="0" bIns="3600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1000" b="1">
                  <a:solidFill>
                    <a:schemeClr val="tx2"/>
                  </a:solidFill>
                </a:rPr>
                <a:t>Bornes de l’Open Data établies par la loi</a:t>
              </a:r>
            </a:p>
          </p:txBody>
        </p:sp>
      </p:grpSp>
      <p:sp>
        <p:nvSpPr>
          <p:cNvPr id="37" name="Rectangle 12"/>
          <p:cNvSpPr txBox="1">
            <a:spLocks/>
          </p:cNvSpPr>
          <p:nvPr>
            <p:custDataLst>
              <p:tags r:id="rId13"/>
            </p:custDataLst>
          </p:nvPr>
        </p:nvSpPr>
        <p:spPr bwMode="gray">
          <a:xfrm>
            <a:off x="508000" y="3665538"/>
            <a:ext cx="1866900" cy="882650"/>
          </a:xfrm>
          <a:prstGeom prst="rect">
            <a:avLst/>
          </a:prstGeom>
          <a:gradFill>
            <a:gsLst>
              <a:gs pos="0">
                <a:schemeClr val="accent2"/>
              </a:gs>
              <a:gs pos="100000">
                <a:schemeClr val="accent2">
                  <a:lumMod val="75000"/>
                </a:schemeClr>
              </a:gs>
            </a:gsLst>
            <a:lin ang="5400000" scaled="1"/>
          </a:gradFill>
          <a:ln w="9525">
            <a:noFill/>
            <a:miter lim="800000"/>
            <a:headEnd/>
            <a:tailEnd/>
          </a:ln>
          <a:effectLst>
            <a:outerShdw blurRad="50800" dist="38100" dir="2700000" algn="tl" rotWithShape="0">
              <a:prstClr val="black">
                <a:alpha val="40000"/>
              </a:prstClr>
            </a:outerShdw>
          </a:effectLst>
        </p:spPr>
        <p:txBody>
          <a:bodyPr lIns="54000" tIns="54000" rIns="432000" bIns="54000" anchor="ctr"/>
          <a:lstStyle>
            <a:defPPr>
              <a:defRPr lang="en-US"/>
            </a:defPPr>
            <a:lvl1pPr defTabSz="895350">
              <a:buClr>
                <a:schemeClr val="tx2"/>
              </a:buClr>
              <a:defRPr sz="950" b="1">
                <a:solidFill>
                  <a:schemeClr val="accent3"/>
                </a:solidFill>
                <a:latin typeface="+mn-lt"/>
              </a:defRPr>
            </a:lvl1pPr>
          </a:lstStyle>
          <a:p>
            <a:pPr>
              <a:defRPr/>
            </a:pPr>
            <a:r>
              <a:rPr lang="fr-FR" sz="1050" dirty="0">
                <a:solidFill>
                  <a:schemeClr val="bg1"/>
                </a:solidFill>
                <a:cs typeface="+mn-cs"/>
              </a:rPr>
              <a:t>Coût </a:t>
            </a:r>
            <a:r>
              <a:rPr lang="fr-FR" sz="1050" dirty="0" smtClean="0">
                <a:solidFill>
                  <a:schemeClr val="bg1"/>
                </a:solidFill>
                <a:cs typeface="+mn-cs"/>
              </a:rPr>
              <a:t>de mise </a:t>
            </a:r>
            <a:br>
              <a:rPr lang="fr-FR" sz="1050" dirty="0" smtClean="0">
                <a:solidFill>
                  <a:schemeClr val="bg1"/>
                </a:solidFill>
                <a:cs typeface="+mn-cs"/>
              </a:rPr>
            </a:br>
            <a:r>
              <a:rPr lang="fr-FR" sz="1050" dirty="0" smtClean="0">
                <a:solidFill>
                  <a:schemeClr val="bg1"/>
                </a:solidFill>
                <a:cs typeface="+mn-cs"/>
              </a:rPr>
              <a:t>à </a:t>
            </a:r>
            <a:r>
              <a:rPr lang="fr-FR" sz="1050" dirty="0">
                <a:solidFill>
                  <a:schemeClr val="bg1"/>
                </a:solidFill>
                <a:cs typeface="+mn-cs"/>
              </a:rPr>
              <a:t>disposition</a:t>
            </a:r>
          </a:p>
        </p:txBody>
      </p:sp>
      <p:sp>
        <p:nvSpPr>
          <p:cNvPr id="324643" name="Rectangle 4"/>
          <p:cNvSpPr txBox="1">
            <a:spLocks/>
          </p:cNvSpPr>
          <p:nvPr/>
        </p:nvSpPr>
        <p:spPr bwMode="gray">
          <a:xfrm>
            <a:off x="2832100" y="3681413"/>
            <a:ext cx="56451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895350">
              <a:defRPr sz="1600">
                <a:solidFill>
                  <a:schemeClr val="tx1"/>
                </a:solidFill>
                <a:latin typeface="Arial" charset="0"/>
                <a:cs typeface="Arial" charset="0"/>
              </a:defRPr>
            </a:lvl1pPr>
            <a:lvl2pPr marL="133350" indent="-131763" defTabSz="895350">
              <a:defRPr sz="1600">
                <a:solidFill>
                  <a:schemeClr val="tx1"/>
                </a:solidFill>
                <a:latin typeface="Arial" charset="0"/>
                <a:cs typeface="Arial" charset="0"/>
              </a:defRPr>
            </a:lvl2pPr>
            <a:lvl3pPr marL="1143000" indent="-228600" defTabSz="895350">
              <a:defRPr sz="1600">
                <a:solidFill>
                  <a:schemeClr val="tx1"/>
                </a:solidFill>
                <a:latin typeface="Arial" charset="0"/>
                <a:cs typeface="Arial" charset="0"/>
              </a:defRPr>
            </a:lvl3pPr>
            <a:lvl4pPr marL="1600200" indent="-228600" defTabSz="895350">
              <a:defRPr sz="1600">
                <a:solidFill>
                  <a:schemeClr val="tx1"/>
                </a:solidFill>
                <a:latin typeface="Arial" charset="0"/>
                <a:cs typeface="Arial" charset="0"/>
              </a:defRPr>
            </a:lvl4pPr>
            <a:lvl5pPr marL="2057400" indent="-228600" defTabSz="895350">
              <a:defRPr sz="1600">
                <a:solidFill>
                  <a:schemeClr val="tx1"/>
                </a:solidFill>
                <a:latin typeface="Arial" charset="0"/>
                <a:cs typeface="Arial" charset="0"/>
              </a:defRPr>
            </a:lvl5pPr>
            <a:lvl6pPr marL="2514600" indent="-228600" defTabSz="895350" fontAlgn="base">
              <a:spcBef>
                <a:spcPct val="0"/>
              </a:spcBef>
              <a:spcAft>
                <a:spcPct val="0"/>
              </a:spcAft>
              <a:defRPr sz="1600">
                <a:solidFill>
                  <a:schemeClr val="tx1"/>
                </a:solidFill>
                <a:latin typeface="Arial" charset="0"/>
                <a:cs typeface="Arial" charset="0"/>
              </a:defRPr>
            </a:lvl6pPr>
            <a:lvl7pPr marL="2971800" indent="-228600" defTabSz="895350" fontAlgn="base">
              <a:spcBef>
                <a:spcPct val="0"/>
              </a:spcBef>
              <a:spcAft>
                <a:spcPct val="0"/>
              </a:spcAft>
              <a:defRPr sz="1600">
                <a:solidFill>
                  <a:schemeClr val="tx1"/>
                </a:solidFill>
                <a:latin typeface="Arial" charset="0"/>
                <a:cs typeface="Arial" charset="0"/>
              </a:defRPr>
            </a:lvl7pPr>
            <a:lvl8pPr marL="3429000" indent="-228600" defTabSz="895350" fontAlgn="base">
              <a:spcBef>
                <a:spcPct val="0"/>
              </a:spcBef>
              <a:spcAft>
                <a:spcPct val="0"/>
              </a:spcAft>
              <a:defRPr sz="1600">
                <a:solidFill>
                  <a:schemeClr val="tx1"/>
                </a:solidFill>
                <a:latin typeface="Arial" charset="0"/>
                <a:cs typeface="Arial" charset="0"/>
              </a:defRPr>
            </a:lvl8pPr>
            <a:lvl9pPr marL="3886200" indent="-228600" defTabSz="895350" fontAlgn="base">
              <a:spcBef>
                <a:spcPct val="0"/>
              </a:spcBef>
              <a:spcAft>
                <a:spcPct val="0"/>
              </a:spcAft>
              <a:defRPr sz="1600">
                <a:solidFill>
                  <a:schemeClr val="tx1"/>
                </a:solidFill>
                <a:latin typeface="Arial" charset="0"/>
                <a:cs typeface="Arial" charset="0"/>
              </a:defRPr>
            </a:lvl9pPr>
          </a:lstStyle>
          <a:p>
            <a:pPr lvl="1">
              <a:spcAft>
                <a:spcPts val="300"/>
              </a:spcAft>
              <a:buClr>
                <a:schemeClr val="tx2"/>
              </a:buClr>
              <a:buSzPct val="125000"/>
              <a:buFont typeface="Arial" charset="0"/>
              <a:buChar char="▪"/>
            </a:pPr>
            <a:r>
              <a:rPr lang="fr-FR" altLang="fr-FR" sz="1000" b="1">
                <a:solidFill>
                  <a:schemeClr val="tx2"/>
                </a:solidFill>
              </a:rPr>
              <a:t>Coût du temps et des ETP </a:t>
            </a:r>
            <a:r>
              <a:rPr lang="fr-FR" altLang="fr-FR" sz="1000"/>
              <a:t>nécessaires pour redresser les fichiers et produire les métadonnées associées</a:t>
            </a:r>
          </a:p>
          <a:p>
            <a:pPr lvl="1">
              <a:spcAft>
                <a:spcPts val="300"/>
              </a:spcAft>
              <a:buClr>
                <a:schemeClr val="tx2"/>
              </a:buClr>
              <a:buSzPct val="125000"/>
              <a:buFont typeface="Arial" charset="0"/>
              <a:buChar char="▪"/>
            </a:pPr>
            <a:r>
              <a:rPr lang="fr-FR" altLang="fr-FR" sz="1000" b="1">
                <a:solidFill>
                  <a:schemeClr val="tx2"/>
                </a:solidFill>
              </a:rPr>
              <a:t>Coût de développements nécessaires </a:t>
            </a:r>
            <a:r>
              <a:rPr lang="fr-FR" altLang="fr-FR" sz="1000"/>
              <a:t>pour une mise à jour automatique des données</a:t>
            </a:r>
          </a:p>
          <a:p>
            <a:pPr lvl="1">
              <a:spcAft>
                <a:spcPts val="300"/>
              </a:spcAft>
              <a:buClr>
                <a:schemeClr val="tx2"/>
              </a:buClr>
              <a:buSzPct val="125000"/>
              <a:buFont typeface="Arial" charset="0"/>
              <a:buChar char="▪"/>
            </a:pPr>
            <a:r>
              <a:rPr lang="fr-FR" altLang="fr-FR" sz="1000" b="1">
                <a:solidFill>
                  <a:schemeClr val="tx2"/>
                </a:solidFill>
              </a:rPr>
              <a:t>Faible valorisation </a:t>
            </a:r>
            <a:r>
              <a:rPr lang="fr-FR" altLang="fr-FR" sz="1000"/>
              <a:t>de l’effort de mise à disposition des données et </a:t>
            </a:r>
            <a:r>
              <a:rPr lang="fr-FR" altLang="fr-FR" sz="1000" b="1">
                <a:solidFill>
                  <a:schemeClr val="tx2"/>
                </a:solidFill>
              </a:rPr>
              <a:t>risque de concurrence </a:t>
            </a:r>
            <a:r>
              <a:rPr lang="fr-FR" altLang="fr-FR" sz="1000"/>
              <a:t>des chercheurs sur les informations publiées</a:t>
            </a:r>
          </a:p>
          <a:p>
            <a:pPr lvl="1">
              <a:spcAft>
                <a:spcPts val="300"/>
              </a:spcAft>
              <a:buClr>
                <a:schemeClr val="tx2"/>
              </a:buClr>
              <a:buSzPct val="125000"/>
              <a:buFont typeface="Arial" charset="0"/>
              <a:buChar char="▪"/>
            </a:pPr>
            <a:endParaRPr lang="fr-FR" altLang="fr-FR" sz="1000"/>
          </a:p>
        </p:txBody>
      </p:sp>
      <p:pic>
        <p:nvPicPr>
          <p:cNvPr id="324644" name="Picture 99" descr="\\BNBRU-S01\Data\SHARED\Internal\Production Staff\Team\Tools\Pictures\Royalty Free pictures\Bank - Money\iStock_000015286687Small.jpg"/>
          <p:cNvPicPr>
            <a:picLocks noChangeAspect="1" noChangeArrowheads="1"/>
          </p:cNvPicPr>
          <p:nvPr/>
        </p:nvPicPr>
        <p:blipFill>
          <a:blip r:embed="rId29" cstate="print">
            <a:extLst>
              <a:ext uri="{28A0092B-C50C-407E-A947-70E740481C1C}">
                <a14:useLocalDpi xmlns:a14="http://schemas.microsoft.com/office/drawing/2010/main" val="0"/>
              </a:ext>
            </a:extLst>
          </a:blip>
          <a:srcRect t="7233" b="41154"/>
          <a:stretch>
            <a:fillRect/>
          </a:stretch>
        </p:blipFill>
        <p:spPr bwMode="auto">
          <a:xfrm>
            <a:off x="1924050" y="3940175"/>
            <a:ext cx="4365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 name="Straight Connector 93"/>
          <p:cNvCxnSpPr>
            <a:cxnSpLocks/>
          </p:cNvCxnSpPr>
          <p:nvPr>
            <p:custDataLst>
              <p:tags r:id="rId14"/>
            </p:custDataLst>
          </p:nvPr>
        </p:nvCxnSpPr>
        <p:spPr bwMode="gray">
          <a:xfrm>
            <a:off x="3868738" y="5330825"/>
            <a:ext cx="4678362" cy="0"/>
          </a:xfrm>
          <a:prstGeom prst="line">
            <a:avLst/>
          </a:prstGeom>
          <a:ln w="3175">
            <a:solidFill>
              <a:schemeClr val="accent1">
                <a:lumMod val="90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324648" name="Group 50"/>
          <p:cNvGrpSpPr>
            <a:grpSpLocks/>
          </p:cNvGrpSpPr>
          <p:nvPr/>
        </p:nvGrpSpPr>
        <p:grpSpPr bwMode="auto">
          <a:xfrm>
            <a:off x="504825" y="3411538"/>
            <a:ext cx="7896225" cy="188912"/>
            <a:chOff x="2540607" y="1394371"/>
            <a:chExt cx="6183663" cy="166100"/>
          </a:xfrm>
        </p:grpSpPr>
        <p:cxnSp>
          <p:nvCxnSpPr>
            <p:cNvPr id="7" name="AutoShape 249"/>
            <p:cNvCxnSpPr>
              <a:cxnSpLocks noChangeShapeType="1"/>
              <a:stCxn id="54" idx="4"/>
              <a:endCxn id="54" idx="6"/>
            </p:cNvCxnSpPr>
            <p:nvPr>
              <p:custDataLst>
                <p:tags r:id="rId17"/>
              </p:custDataLst>
            </p:nvPr>
          </p:nvCxnSpPr>
          <p:spPr bwMode="gray">
            <a:xfrm>
              <a:off x="2540607" y="1560471"/>
              <a:ext cx="6183663" cy="0"/>
            </a:xfrm>
            <a:prstGeom prst="straightConnector1">
              <a:avLst/>
            </a:prstGeom>
            <a:noFill/>
            <a:ln w="9525">
              <a:solidFill>
                <a:schemeClr val="accent6"/>
              </a:solidFill>
              <a:round/>
              <a:headEnd/>
              <a:tailEnd/>
            </a:ln>
            <a:effectLst/>
            <a:extLst/>
          </p:spPr>
        </p:cxnSp>
        <p:sp>
          <p:nvSpPr>
            <p:cNvPr id="8" name="AutoShape 250"/>
            <p:cNvSpPr>
              <a:spLocks noChangeArrowheads="1"/>
            </p:cNvSpPr>
            <p:nvPr>
              <p:custDataLst>
                <p:tags r:id="rId18"/>
              </p:custDataLst>
            </p:nvPr>
          </p:nvSpPr>
          <p:spPr bwMode="gray">
            <a:xfrm>
              <a:off x="2540607" y="1394371"/>
              <a:ext cx="6183663" cy="166100"/>
            </a:xfrm>
            <a:prstGeom prst="leftRightArrow">
              <a:avLst>
                <a:gd name="adj1" fmla="val 100000"/>
                <a:gd name="adj2" fmla="val 0"/>
              </a:avLst>
            </a:prstGeom>
            <a:noFill/>
            <a:ln>
              <a:noFill/>
            </a:ln>
            <a:effectLst/>
            <a:extLst/>
          </p:spPr>
          <p:txBody>
            <a:bodyPr lIns="0" tIns="0" rIns="0" bIns="3600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1000" b="1">
                  <a:solidFill>
                    <a:schemeClr val="tx2"/>
                  </a:solidFill>
                </a:rPr>
                <a:t>Points d’accompagnement nécessaire pour mettre en œuvre l’Open Data </a:t>
              </a:r>
            </a:p>
          </p:txBody>
        </p:sp>
      </p:grpSp>
      <p:grpSp>
        <p:nvGrpSpPr>
          <p:cNvPr id="324652" name="Group 50"/>
          <p:cNvGrpSpPr>
            <a:grpSpLocks/>
          </p:cNvGrpSpPr>
          <p:nvPr/>
        </p:nvGrpSpPr>
        <p:grpSpPr bwMode="auto">
          <a:xfrm>
            <a:off x="504825" y="4867275"/>
            <a:ext cx="1830388" cy="493713"/>
            <a:chOff x="2540607" y="1512665"/>
            <a:chExt cx="6183663" cy="47806"/>
          </a:xfrm>
        </p:grpSpPr>
        <p:cxnSp>
          <p:nvCxnSpPr>
            <p:cNvPr id="52" name="AutoShape 249"/>
            <p:cNvCxnSpPr>
              <a:cxnSpLocks noChangeShapeType="1"/>
              <a:stCxn id="54" idx="4"/>
              <a:endCxn id="54" idx="6"/>
            </p:cNvCxnSpPr>
            <p:nvPr>
              <p:custDataLst>
                <p:tags r:id="rId15"/>
              </p:custDataLst>
            </p:nvPr>
          </p:nvCxnSpPr>
          <p:spPr bwMode="gray">
            <a:xfrm>
              <a:off x="2540607" y="1560471"/>
              <a:ext cx="6183663" cy="0"/>
            </a:xfrm>
            <a:prstGeom prst="straightConnector1">
              <a:avLst/>
            </a:prstGeom>
            <a:noFill/>
            <a:ln w="9525">
              <a:solidFill>
                <a:schemeClr val="accent6"/>
              </a:solidFill>
              <a:round/>
              <a:headEnd/>
              <a:tailEnd/>
            </a:ln>
            <a:effectLst/>
            <a:extLst/>
          </p:spPr>
        </p:cxnSp>
        <p:sp>
          <p:nvSpPr>
            <p:cNvPr id="54" name="AutoShape 250"/>
            <p:cNvSpPr>
              <a:spLocks noChangeArrowheads="1"/>
            </p:cNvSpPr>
            <p:nvPr>
              <p:custDataLst>
                <p:tags r:id="rId16"/>
              </p:custDataLst>
            </p:nvPr>
          </p:nvSpPr>
          <p:spPr bwMode="gray">
            <a:xfrm>
              <a:off x="2540607" y="1512665"/>
              <a:ext cx="6183663" cy="47806"/>
            </a:xfrm>
            <a:prstGeom prst="leftRightArrow">
              <a:avLst>
                <a:gd name="adj1" fmla="val 100000"/>
                <a:gd name="adj2" fmla="val 0"/>
              </a:avLst>
            </a:prstGeom>
            <a:noFill/>
            <a:ln>
              <a:noFill/>
            </a:ln>
            <a:effectLst/>
            <a:extLst/>
          </p:spPr>
          <p:txBody>
            <a:bodyPr lIns="0" tIns="0" rIns="0" bIns="36000" anchor="b">
              <a:spAutoFit/>
            </a:bodyPr>
            <a:lstStyle>
              <a:lvl1pPr>
                <a:defRPr sz="1600">
                  <a:solidFill>
                    <a:schemeClr val="tx1"/>
                  </a:solidFill>
                  <a:latin typeface="Arial" charset="0"/>
                  <a:cs typeface="Arial" charset="0"/>
                </a:defRPr>
              </a:lvl1pPr>
              <a:lvl2pPr marL="742950" indent="-285750">
                <a:defRPr sz="1600">
                  <a:solidFill>
                    <a:schemeClr val="tx1"/>
                  </a:solidFill>
                  <a:latin typeface="Arial" charset="0"/>
                  <a:cs typeface="Arial" charset="0"/>
                </a:defRPr>
              </a:lvl2pPr>
              <a:lvl3pPr marL="1143000" indent="-228600">
                <a:defRPr sz="1600">
                  <a:solidFill>
                    <a:schemeClr val="tx1"/>
                  </a:solidFill>
                  <a:latin typeface="Arial" charset="0"/>
                  <a:cs typeface="Arial" charset="0"/>
                </a:defRPr>
              </a:lvl3pPr>
              <a:lvl4pPr marL="1600200" indent="-228600">
                <a:defRPr sz="1600">
                  <a:solidFill>
                    <a:schemeClr val="tx1"/>
                  </a:solidFill>
                  <a:latin typeface="Arial" charset="0"/>
                  <a:cs typeface="Arial" charset="0"/>
                </a:defRPr>
              </a:lvl4pPr>
              <a:lvl5pPr marL="2057400" indent="-228600">
                <a:defRPr sz="1600">
                  <a:solidFill>
                    <a:schemeClr val="tx1"/>
                  </a:solidFill>
                  <a:latin typeface="Arial" charset="0"/>
                  <a:cs typeface="Arial" charset="0"/>
                </a:defRPr>
              </a:lvl5pPr>
              <a:lvl6pPr marL="2514600" indent="-228600" fontAlgn="base">
                <a:spcBef>
                  <a:spcPct val="0"/>
                </a:spcBef>
                <a:spcAft>
                  <a:spcPct val="0"/>
                </a:spcAft>
                <a:defRPr sz="1600">
                  <a:solidFill>
                    <a:schemeClr val="tx1"/>
                  </a:solidFill>
                  <a:latin typeface="Arial" charset="0"/>
                  <a:cs typeface="Arial" charset="0"/>
                </a:defRPr>
              </a:lvl6pPr>
              <a:lvl7pPr marL="2971800" indent="-228600" fontAlgn="base">
                <a:spcBef>
                  <a:spcPct val="0"/>
                </a:spcBef>
                <a:spcAft>
                  <a:spcPct val="0"/>
                </a:spcAft>
                <a:defRPr sz="1600">
                  <a:solidFill>
                    <a:schemeClr val="tx1"/>
                  </a:solidFill>
                  <a:latin typeface="Arial" charset="0"/>
                  <a:cs typeface="Arial" charset="0"/>
                </a:defRPr>
              </a:lvl7pPr>
              <a:lvl8pPr marL="3429000" indent="-228600" fontAlgn="base">
                <a:spcBef>
                  <a:spcPct val="0"/>
                </a:spcBef>
                <a:spcAft>
                  <a:spcPct val="0"/>
                </a:spcAft>
                <a:defRPr sz="1600">
                  <a:solidFill>
                    <a:schemeClr val="tx1"/>
                  </a:solidFill>
                  <a:latin typeface="Arial" charset="0"/>
                  <a:cs typeface="Arial" charset="0"/>
                </a:defRPr>
              </a:lvl8pPr>
              <a:lvl9pPr marL="3886200" indent="-228600" fontAlgn="base">
                <a:spcBef>
                  <a:spcPct val="0"/>
                </a:spcBef>
                <a:spcAft>
                  <a:spcPct val="0"/>
                </a:spcAft>
                <a:defRPr sz="1600">
                  <a:solidFill>
                    <a:schemeClr val="tx1"/>
                  </a:solidFill>
                  <a:latin typeface="Arial" charset="0"/>
                  <a:cs typeface="Arial" charset="0"/>
                </a:defRPr>
              </a:lvl9pPr>
            </a:lstStyle>
            <a:p>
              <a:r>
                <a:rPr lang="fr-FR" altLang="fr-FR" sz="1000" b="1">
                  <a:solidFill>
                    <a:schemeClr val="tx2"/>
                  </a:solidFill>
                </a:rPr>
                <a:t>Facteurs « ne devant pas ralentir la démarche d’ouverture des données »</a:t>
              </a:r>
            </a:p>
          </p:txBody>
        </p:sp>
      </p:grpSp>
    </p:spTree>
    <p:extLst>
      <p:ext uri="{BB962C8B-B14F-4D97-AF65-F5344CB8AC3E}">
        <p14:creationId xmlns:p14="http://schemas.microsoft.com/office/powerpoint/2010/main" val="33232593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S" val="1,2"/>
  <p:tag name="THINKCELLPRESENTATIONDONOTDELETE" val="&lt;?xml version=&quot;1.0&quot; encoding=&quot;UTF-16&quot; standalone=&quot;yes&quot;?&gt;&#10;&lt;root reqver=&quot;21047&quot;&gt;&lt;version val=&quot;22253&quot;/&gt;&lt;CPresentation id=&quot;1&quot;&gt;&lt;m_precDefaultNumber&gt;&lt;m_chMinusSymbol&gt;-&lt;/m_chMinusSymbol&gt;&lt;m_chDecimalSymbol17909&gt;.&lt;/m_chDecimalSymbol17909&gt;&lt;m_nGroupingDigits17909 val=&quot;3&quot;/&gt;&lt;m_chGroupingSymbol17909&gt;,&lt;/m_chGroupingSymbol17909&gt;&lt;/m_precDefaultNumber&gt;&lt;m_precDefaultPercent&gt;&lt;m_chMinusSymbol&gt;-&lt;/m_chMinusSymbol&gt;&lt;m_nDecimalDigits17909 val=&quot;2&quot;/&gt;&lt;m_chDecimalSymbol17909&gt;.&lt;/m_chDecimalSymbol17909&gt;&lt;m_nGroupingDigits17909 val=&quot;3&quot;/&gt;&lt;m_chGroupingSymbol17909&gt;,&lt;/m_chGroupingSymbol17909&gt;&lt;m_strSuffix17909&gt;%&lt;/m_strSuffix17909&gt;&lt;/m_precDefaultPercent&gt;&lt;m_precDefaultDate&gt;&lt;m_strFormatTime&gt;%d-%1-%Y&lt;/m_strFormatTime&gt;&lt;/m_precDefaultDate&gt;&lt;m_precDefaultYear/&gt;&lt;m_precDefaultQuarter/&gt;&lt;m_precDefaultMonth/&gt;&lt;m_precDefaultWeek/&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GpwcN3tbY02QbIF15bSi3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xeEc_LuV3kWbBeec6FBvtA"/>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4JZBnWruZEOWfxf5gyNcv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ns9PJQprxE6b2FFtu4cJIg"/>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jJ4ZrPeTKUyCgYgoCEfsc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jNfD3kdHVUyktt16aDKmA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v6h9Y4i3hkCFZSBYoswKEA"/>
</p:tagLst>
</file>

<file path=ppt/tags/tag3.xml><?xml version="1.0" encoding="utf-8"?>
<p:tagLst xmlns:a="http://schemas.openxmlformats.org/drawingml/2006/main" xmlns:r="http://schemas.openxmlformats.org/officeDocument/2006/relationships" xmlns:p="http://schemas.openxmlformats.org/presentationml/2006/main">
  <p:tag name="NAME" val="Moon"/>
  <p:tag name="TYPE" val="McK 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x61Pi3R6kUWeJ4o7bQJS3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Fv1ylq47WkqashH.R2_D_g"/>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aAOCpsp9rE28dbQXS8PWFw"/>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j1jwWV57e0OrUIrBu4.9KA"/>
</p:tagLst>
</file>

<file path=ppt/tags/tag34.xml><?xml version="1.0" encoding="utf-8"?>
<p:tagLst xmlns:a="http://schemas.openxmlformats.org/drawingml/2006/main" xmlns:r="http://schemas.openxmlformats.org/officeDocument/2006/relationships" xmlns:p="http://schemas.openxmlformats.org/presentationml/2006/main">
  <p:tag name="NAME" val="Moon"/>
  <p:tag name="TYPE" val="McK Moon"/>
  <p:tag name="THINKCELLSHAPEDONOTDELETE" val="pgihI_ThupkWIcaXL6LMfW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elhczO2sV0egV8nLG0FWl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wGllYXt4a0ev4oHqOnAiDA"/>
</p:tagLst>
</file>

<file path=ppt/tags/tag37.xml><?xml version="1.0" encoding="utf-8"?>
<p:tagLst xmlns:a="http://schemas.openxmlformats.org/drawingml/2006/main" xmlns:r="http://schemas.openxmlformats.org/officeDocument/2006/relationships" xmlns:p="http://schemas.openxmlformats.org/presentationml/2006/main">
  <p:tag name="NAME" val="Moon"/>
</p:tagLst>
</file>

<file path=ppt/tags/tag38.xml><?xml version="1.0" encoding="utf-8"?>
<p:tagLst xmlns:a="http://schemas.openxmlformats.org/drawingml/2006/main" xmlns:r="http://schemas.openxmlformats.org/officeDocument/2006/relationships" xmlns:p="http://schemas.openxmlformats.org/presentationml/2006/main">
  <p:tag name="NAME" val="Moon"/>
</p:tagLst>
</file>

<file path=ppt/tags/tag39.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NAME" val="Moon"/>
</p:tagLst>
</file>

<file path=ppt/tags/tag41.xml><?xml version="1.0" encoding="utf-8"?>
<p:tagLst xmlns:a="http://schemas.openxmlformats.org/drawingml/2006/main" xmlns:r="http://schemas.openxmlformats.org/officeDocument/2006/relationships" xmlns:p="http://schemas.openxmlformats.org/presentationml/2006/main">
  <p:tag name="NAME" val="Moon"/>
</p:tagLst>
</file>

<file path=ppt/tags/tag4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4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4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4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4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4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51.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52.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53.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Qz5UMMnOUk6iTdDPQebep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UKY6N0g_jEGiJQWdEGSBRg"/>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vluMd9HUTkaibBFwdEBJWw"/>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HE_LG1CajUO0GwRRnnHgJA"/>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NaWhrqkQaUuMz1DW4y2xog"/>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pNaWhrqkQaUuMz1DW4y2xog"/>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NaWhrqkQaUuMz1DW4y2xog"/>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jankmgL4J06z.tZQVATQYg"/>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bHBArydzVkmpJSC05pKzRw"/>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W0Kv27kIYUSfM43PajABFA"/>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Zcrv1arcR0.r8lV.crIBEA"/>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hEerpN_XWkylHxl0n6.cxA"/>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RHaf.1EnzEW_haD6hdGNwQ"/>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P9gf_kV0YEa6uP40QDtmxQ"/>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WA5JO8LHlEeJ_TlN7JzAog"/>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hEerpN_XWkylHxl0n6.cxA"/>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SBgY5kT8ykaUcqxAL2_x4w"/>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5hOALiQU.kmUojE5crkeDg"/>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SBgY5kT8ykaUcqxAL2_x4w"/>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5hOALiQU.kmUojE5crkeDg"/>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SBgY5kT8ykaUcqxAL2_x4w"/>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5hOALiQU.kmUojE5crkeDg"/>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JSlrwxXOfU.QQNI8VMvCqA"/>
</p:tagLst>
</file>

<file path=ppt/tags/tag81.xml><?xml version="1.0" encoding="utf-8"?>
<p:tagLst xmlns:a="http://schemas.openxmlformats.org/drawingml/2006/main" xmlns:r="http://schemas.openxmlformats.org/officeDocument/2006/relationships" xmlns:p="http://schemas.openxmlformats.org/presentationml/2006/main">
  <p:tag name="LLEFT" val=" 278.125"/>
  <p:tag name="LTOP" val=" 140.125"/>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pVwHS_rmlVEqnx7fsEgj8LQ"/>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N_WYSnh3zUCrYBaYpKnesQ"/>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VwHS_rmlVEqnx7fsEgj8LQ"/>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pN_WYSnh3zUCrYBaYpKnesQ"/>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heme/theme1.xml><?xml version="1.0" encoding="utf-8"?>
<a:theme xmlns:a="http://schemas.openxmlformats.org/drawingml/2006/main" name="Dummy deck ateliers thématiques">
  <a:themeElements>
    <a:clrScheme name="Current">
      <a:dk1>
        <a:srgbClr val="000000"/>
      </a:dk1>
      <a:lt1>
        <a:srgbClr val="FFFFFF"/>
      </a:lt1>
      <a:dk2>
        <a:srgbClr val="163876"/>
      </a:dk2>
      <a:lt2>
        <a:srgbClr val="D5D6D0"/>
      </a:lt2>
      <a:accent1>
        <a:srgbClr val="C5E8FC"/>
      </a:accent1>
      <a:accent2>
        <a:srgbClr val="5CBBF6"/>
      </a:accent2>
      <a:accent3>
        <a:srgbClr val="0A71B3"/>
      </a:accent3>
      <a:accent4>
        <a:srgbClr val="D5191D"/>
      </a:accent4>
      <a:accent5>
        <a:srgbClr val="595959"/>
      </a:accent5>
      <a:accent6>
        <a:srgbClr val="808080"/>
      </a:accent6>
      <a:hlink>
        <a:srgbClr val="0A71B3"/>
      </a:hlink>
      <a:folHlink>
        <a:srgbClr val="D5191D"/>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Dummy deck ateliers thématiques 1">
        <a:dk1>
          <a:srgbClr val="000000"/>
        </a:dk1>
        <a:lt1>
          <a:srgbClr val="FFFFFF"/>
        </a:lt1>
        <a:dk2>
          <a:srgbClr val="163876"/>
        </a:dk2>
        <a:lt2>
          <a:srgbClr val="D5D6D0"/>
        </a:lt2>
        <a:accent1>
          <a:srgbClr val="C5E8FC"/>
        </a:accent1>
        <a:accent2>
          <a:srgbClr val="5CBBF6"/>
        </a:accent2>
        <a:accent3>
          <a:srgbClr val="FFFFFF"/>
        </a:accent3>
        <a:accent4>
          <a:srgbClr val="000000"/>
        </a:accent4>
        <a:accent5>
          <a:srgbClr val="DFF2FD"/>
        </a:accent5>
        <a:accent6>
          <a:srgbClr val="53A9DF"/>
        </a:accent6>
        <a:hlink>
          <a:srgbClr val="0A71B3"/>
        </a:hlink>
        <a:folHlink>
          <a:srgbClr val="D5191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Dummy deck ateliers thématiques</Template>
  <TotalTime>8134</TotalTime>
  <Words>5581</Words>
  <Application>Microsoft Office PowerPoint</Application>
  <PresentationFormat>Personnalisé</PresentationFormat>
  <Paragraphs>645</Paragraphs>
  <Slides>21</Slides>
  <Notes>16</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21</vt:i4>
      </vt:variant>
    </vt:vector>
  </HeadingPairs>
  <TitlesOfParts>
    <vt:vector size="26" baseType="lpstr">
      <vt:lpstr>Arial</vt:lpstr>
      <vt:lpstr>Calibri</vt:lpstr>
      <vt:lpstr>Wingdings</vt:lpstr>
      <vt:lpstr>Dummy deck ateliers thématiques</vt:lpstr>
      <vt:lpstr>think-cell Slide</vt:lpstr>
      <vt:lpstr>Ateliers thématiques : offre de soins, tarifs, honoraires et calcul du reste à charge </vt:lpstr>
      <vt:lpstr>Quelles actions pour publier les jeux de données ?</vt:lpstr>
      <vt:lpstr>Quelles actions pour publier les jeux de données ?</vt:lpstr>
      <vt:lpstr>Liste des participants</vt:lpstr>
      <vt:lpstr>Présentation PowerPoint</vt:lpstr>
      <vt:lpstr>Objectifs de l’atelier</vt:lpstr>
      <vt:lpstr>Agenda de l’atelier</vt:lpstr>
      <vt:lpstr>Présentation PowerPoint</vt:lpstr>
      <vt:lpstr>Lors des entretiens, plusieurs types de freins à l’ouverture des données ont été évoqués</vt:lpstr>
      <vt:lpstr>Présentation PowerPoint</vt:lpstr>
      <vt:lpstr>Principaux jeux de données d’offre de soins</vt:lpstr>
      <vt:lpstr>Principaux jeux de données d’offre de soins</vt:lpstr>
      <vt:lpstr>La France peut se fixer pour ambition de devenir à horizon 5 ans le pays de référence en matière d’Open data dans la santé</vt:lpstr>
      <vt:lpstr>Descriptions des principaux jeux de données hospitalières (1/2)</vt:lpstr>
      <vt:lpstr>Descriptions des principaux jeux de données hospitalières (1/2)</vt:lpstr>
      <vt:lpstr>Synthèse : recommandations à la Commission sur les données à ouvrir (1/2)</vt:lpstr>
      <vt:lpstr>Synthèse : recommandations à la Commission sur les données à ouvrir (2/2)</vt:lpstr>
      <vt:lpstr>Principaux jeux de données de consommation de soin</vt:lpstr>
      <vt:lpstr>Principaux jeux de données de consommation de soin gérés par la CNAMTS</vt:lpstr>
      <vt:lpstr>Quelles actions pour publier les jeux de données ?</vt:lpstr>
      <vt:lpstr>Quelles actions pour publier les jeux de données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Ateliers thématiques</dc:title>
  <dc:creator>David Le Louarn</dc:creator>
  <cp:keywords>v1.6</cp:keywords>
  <cp:lastModifiedBy>HINI, Elisabeth (DREES/CHEF DE SERVICE)</cp:lastModifiedBy>
  <cp:revision>912</cp:revision>
  <cp:lastPrinted>2014-04-22T10:28:23Z</cp:lastPrinted>
  <dcterms:created xsi:type="dcterms:W3CDTF">2014-02-11T13:33:01Z</dcterms:created>
  <dcterms:modified xsi:type="dcterms:W3CDTF">2021-01-20T08:18:43Z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le">
    <vt:lpwstr>Title</vt:lpwstr>
  </property>
  <property fmtid="{D5CDD505-2E9C-101B-9397-08002B2CF9AE}" pid="3" name="Final">
    <vt:bool>false</vt:bool>
  </property>
  <property fmtid="{D5CDD505-2E9C-101B-9397-08002B2CF9AE}" pid="4" name="Event">
    <vt:lpwstr/>
  </property>
  <property fmtid="{D5CDD505-2E9C-101B-9397-08002B2CF9AE}" pid="5" name="Delivery Date">
    <vt:lpwstr>Date</vt:lpwstr>
  </property>
  <property fmtid="{D5CDD505-2E9C-101B-9397-08002B2CF9AE}" pid="6" name="Office2010EditCount">
    <vt:lpwstr>1</vt:lpwstr>
  </property>
  <property fmtid="{D5CDD505-2E9C-101B-9397-08002B2CF9AE}" pid="7" name="Office2003EditCount">
    <vt:lpwstr>0</vt:lpwstr>
  </property>
  <property fmtid="{D5CDD505-2E9C-101B-9397-08002B2CF9AE}" pid="8" name="LastEditedOfficeVersion">
    <vt:lpwstr>Office2010</vt:lpwstr>
  </property>
  <property fmtid="{D5CDD505-2E9C-101B-9397-08002B2CF9AE}" pid="9" name="DocID">
    <vt:lpwstr>Doc ID</vt:lpwstr>
  </property>
  <property fmtid="{D5CDD505-2E9C-101B-9397-08002B2CF9AE}" pid="10" name="Office2010WasSaved">
    <vt:lpwstr>1</vt:lpwstr>
  </property>
</Properties>
</file>