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sldIdLst>
    <p:sldId id="256" r:id="rId4"/>
    <p:sldId id="257" r:id="rId5"/>
    <p:sldId id="266" r:id="rId6"/>
    <p:sldId id="258" r:id="rId7"/>
    <p:sldId id="261" r:id="rId8"/>
    <p:sldId id="275" r:id="rId9"/>
    <p:sldId id="267" r:id="rId10"/>
    <p:sldId id="268" r:id="rId11"/>
    <p:sldId id="269" r:id="rId12"/>
    <p:sldId id="270" r:id="rId13"/>
    <p:sldId id="271" r:id="rId14"/>
    <p:sldId id="259" r:id="rId15"/>
    <p:sldId id="263" r:id="rId16"/>
    <p:sldId id="264" r:id="rId17"/>
    <p:sldId id="265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FE3"/>
    <a:srgbClr val="F08300"/>
    <a:srgbClr val="F8F8F8"/>
    <a:srgbClr val="EA9B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1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D1966-741C-4C66-B395-72BDB611C4F7}" type="datetimeFigureOut">
              <a:rPr lang="fr-FR" smtClean="0"/>
              <a:pPr/>
              <a:t>02/11/2017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5E1AF-C556-4BF7-A4C3-D06E12208EF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1796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2618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524000" y="1555499"/>
            <a:ext cx="9144000" cy="23876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 de l’intervention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035174"/>
            <a:ext cx="9144000" cy="87370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rgbClr val="F08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Nom de l’intervenant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6108700"/>
            <a:ext cx="1447800" cy="34290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7487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45786"/>
          </a:xfrm>
        </p:spPr>
        <p:txBody>
          <a:bodyPr/>
          <a:lstStyle>
            <a:lvl1pPr>
              <a:buClr>
                <a:srgbClr val="F083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083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083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083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083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6248400"/>
            <a:ext cx="1447800" cy="34290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2425700" y="6248400"/>
            <a:ext cx="2413000" cy="342900"/>
          </a:xfrm>
        </p:spPr>
        <p:txBody>
          <a:bodyPr anchor="ctr">
            <a:normAutofit/>
          </a:bodyPr>
          <a:lstStyle>
            <a:lvl1pPr marL="0" indent="0">
              <a:buNone/>
              <a:defRPr sz="1400" baseline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Nom de l’intervenant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0848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77870"/>
          </a:xfrm>
        </p:spPr>
        <p:txBody>
          <a:bodyPr/>
          <a:lstStyle>
            <a:lvl1pPr>
              <a:buClr>
                <a:srgbClr val="F083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083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083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083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083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77870"/>
          </a:xfrm>
        </p:spPr>
        <p:txBody>
          <a:bodyPr/>
          <a:lstStyle>
            <a:lvl1pPr>
              <a:buClr>
                <a:srgbClr val="F083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083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083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083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083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6248400"/>
            <a:ext cx="1447800" cy="34290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2425700" y="6248400"/>
            <a:ext cx="2413000" cy="342900"/>
          </a:xfrm>
        </p:spPr>
        <p:txBody>
          <a:bodyPr anchor="ctr">
            <a:normAutofit/>
          </a:bodyPr>
          <a:lstStyle>
            <a:lvl1pPr marL="0" indent="0">
              <a:buNone/>
              <a:defRPr sz="1400" baseline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Nom de l’intervenant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196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6248400"/>
            <a:ext cx="1447800" cy="34290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4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2425700" y="6248400"/>
            <a:ext cx="2413000" cy="342900"/>
          </a:xfrm>
        </p:spPr>
        <p:txBody>
          <a:bodyPr anchor="ctr">
            <a:normAutofit/>
          </a:bodyPr>
          <a:lstStyle>
            <a:lvl1pPr marL="0" indent="0">
              <a:buNone/>
              <a:defRPr sz="1400" baseline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Nom de l’intervenant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1223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Relationship Id="rId3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theme" Target="../theme/theme3.xml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1352A-BB12-49CF-85D2-B5B3BAB1875C}" type="datetimeFigureOut">
              <a:rPr lang="fr-FR" smtClean="0"/>
              <a:pPr/>
              <a:t>02/11/2017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34EEC-C704-47CD-8FE5-3D2CA304A599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" y="66"/>
            <a:ext cx="12193200" cy="685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2180C-1AFD-4C88-841F-E3CDCB00BBB1}" type="datetimeFigureOut">
              <a:rPr lang="fr-FR" smtClean="0"/>
              <a:pPr/>
              <a:t>02/11/2017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4F34D-3697-42E2-91AC-73F8553652A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" y="66"/>
            <a:ext cx="12193200" cy="685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3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20E42-CEA1-4504-99F9-82E33222DA48}" type="datetimeFigureOut">
              <a:rPr lang="fr-FR" smtClean="0"/>
              <a:pPr/>
              <a:t>02/11/2017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71D82-4567-43C8-B7C0-F48B33CCC077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" y="66"/>
            <a:ext cx="12193200" cy="685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1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194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35724"/>
          </a:xfrm>
        </p:spPr>
        <p:txBody>
          <a:bodyPr>
            <a:normAutofit/>
          </a:bodyPr>
          <a:lstStyle/>
          <a:p>
            <a:r>
              <a:rPr lang="fr-FR" sz="2000" b="1" dirty="0" smtClean="0"/>
              <a:t>Résultats (2) : Caractéristiques individuelles Modèle final (partie 1), N=1013</a:t>
            </a:r>
            <a:endParaRPr lang="fr-FR" sz="2000" dirty="0"/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</p:nvPr>
        </p:nvGraphicFramePr>
        <p:xfrm>
          <a:off x="911772" y="545641"/>
          <a:ext cx="10515600" cy="625415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466490"/>
                <a:gridCol w="1219200"/>
                <a:gridCol w="1439917"/>
                <a:gridCol w="1389993"/>
              </a:tblGrid>
              <a:tr h="326139">
                <a:tc>
                  <a:txBody>
                    <a:bodyPr/>
                    <a:lstStyle/>
                    <a:p>
                      <a:r>
                        <a:rPr lang="fr-FR" sz="1600" kern="1200" dirty="0" smtClean="0"/>
                        <a:t>Caractéristiques</a:t>
                      </a:r>
                      <a:endParaRPr lang="fr-FR" sz="1600" b="1" kern="1200" dirty="0" smtClean="0">
                        <a:solidFill>
                          <a:srgbClr val="365F9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kern="1200" dirty="0" smtClean="0"/>
                        <a:t>OR</a:t>
                      </a:r>
                      <a:endParaRPr lang="fr-FR" sz="1600" b="1" kern="1200" dirty="0" smtClean="0">
                        <a:solidFill>
                          <a:srgbClr val="365F9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kern="1200" dirty="0" smtClean="0"/>
                        <a:t>IC 95%</a:t>
                      </a:r>
                      <a:endParaRPr lang="fr-FR" sz="1600" b="1" kern="1200" dirty="0" smtClean="0">
                        <a:solidFill>
                          <a:srgbClr val="365F9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fr-FR" sz="1600" kern="1200" dirty="0" smtClean="0"/>
                        <a:t>p</a:t>
                      </a:r>
                      <a:endParaRPr lang="fr-FR" sz="1600" b="1" kern="1200" dirty="0" smtClean="0">
                        <a:solidFill>
                          <a:srgbClr val="365F9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2613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 smtClean="0"/>
                        <a:t>Variables individuelles de niveau médecin</a:t>
                      </a:r>
                      <a:endParaRPr lang="fr-FR" sz="16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261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/>
                        <a:t>Age (ans)</a:t>
                      </a:r>
                      <a:r>
                        <a:rPr lang="fr-FR" sz="1600" b="1" baseline="0" dirty="0" smtClean="0"/>
                        <a:t> (Réf = </a:t>
                      </a:r>
                      <a:r>
                        <a:rPr lang="fr-FR" sz="1600" b="1" dirty="0" smtClean="0"/>
                        <a:t>≥ 51 ans)</a:t>
                      </a:r>
                      <a:endParaRPr lang="fr-FR" sz="1600" b="1" dirty="0" smtClean="0">
                        <a:solidFill>
                          <a:srgbClr val="365F9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smtClean="0"/>
                        <a:t>0,0008</a:t>
                      </a:r>
                      <a:endParaRPr lang="fr-FR" sz="1600" kern="1200" dirty="0" smtClean="0">
                        <a:solidFill>
                          <a:srgbClr val="365F9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26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 smtClean="0"/>
                        <a:t>≤ 40</a:t>
                      </a:r>
                      <a:endParaRPr lang="fr-FR" sz="1600" dirty="0">
                        <a:solidFill>
                          <a:srgbClr val="365F9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 smtClean="0"/>
                        <a:t>2,21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 smtClean="0"/>
                        <a:t>[1,39-3,53]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26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 smtClean="0"/>
                        <a:t>41/50 ans</a:t>
                      </a:r>
                      <a:endParaRPr lang="fr-FR" sz="1600" dirty="0">
                        <a:solidFill>
                          <a:srgbClr val="365F9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 smtClean="0"/>
                        <a:t>1,68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[1,18-2,38]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080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/>
                        <a:t>Sexe (Réf</a:t>
                      </a:r>
                      <a:r>
                        <a:rPr lang="fr-FR" sz="1600" b="1" baseline="0" dirty="0" smtClean="0"/>
                        <a:t> = Homme)</a:t>
                      </a:r>
                      <a:endParaRPr lang="fr-FR" sz="1600" b="1" dirty="0" smtClean="0">
                        <a:solidFill>
                          <a:srgbClr val="365F9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smtClean="0"/>
                        <a:t>&lt;0,0001</a:t>
                      </a:r>
                      <a:endParaRPr lang="fr-FR" sz="1600" kern="1200" dirty="0" smtClean="0">
                        <a:solidFill>
                          <a:srgbClr val="365F9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261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Femme</a:t>
                      </a:r>
                      <a:endParaRPr lang="fr-FR" sz="1600" dirty="0" smtClean="0">
                        <a:solidFill>
                          <a:srgbClr val="365F9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smtClean="0"/>
                        <a:t>0,26</a:t>
                      </a:r>
                      <a:endParaRPr lang="fr-FR" sz="1600" kern="1200" dirty="0" smtClean="0">
                        <a:solidFill>
                          <a:srgbClr val="365F9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smtClean="0"/>
                        <a:t>[0,17-0,37]</a:t>
                      </a:r>
                      <a:endParaRPr lang="fr-FR" sz="1600" kern="1200" dirty="0" smtClean="0">
                        <a:solidFill>
                          <a:srgbClr val="365F9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261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/>
                        <a:t>Dossiers informatisés (Réf</a:t>
                      </a:r>
                      <a:r>
                        <a:rPr lang="fr-FR" sz="1600" b="1" baseline="0" dirty="0" smtClean="0"/>
                        <a:t> = Oui)</a:t>
                      </a:r>
                      <a:endParaRPr lang="fr-FR" sz="1600" b="1" dirty="0" smtClean="0">
                        <a:solidFill>
                          <a:srgbClr val="365F9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smtClean="0"/>
                        <a:t>0,002</a:t>
                      </a:r>
                      <a:endParaRPr lang="fr-FR" sz="1600" kern="1200" dirty="0" smtClean="0">
                        <a:solidFill>
                          <a:srgbClr val="365F9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261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Non</a:t>
                      </a:r>
                      <a:endParaRPr lang="fr-FR" sz="1600" dirty="0" smtClean="0">
                        <a:solidFill>
                          <a:srgbClr val="365F9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 smtClean="0"/>
                        <a:t>1,78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[1,23-2,56]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261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/>
                        <a:t>Acupuncture (Réf = Jamais)</a:t>
                      </a:r>
                      <a:endParaRPr lang="fr-FR" sz="1600" b="1" dirty="0" smtClean="0">
                        <a:solidFill>
                          <a:srgbClr val="365F9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smtClean="0"/>
                        <a:t>0,007</a:t>
                      </a:r>
                      <a:endParaRPr lang="fr-FR" sz="1600" kern="1200" dirty="0" smtClean="0">
                        <a:solidFill>
                          <a:srgbClr val="365F9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261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Régulièrement</a:t>
                      </a:r>
                      <a:endParaRPr lang="fr-FR" sz="1600" dirty="0" smtClean="0">
                        <a:solidFill>
                          <a:srgbClr val="365F9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 smtClean="0"/>
                        <a:t>2,95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[1,34-6,50]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26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 smtClean="0"/>
                        <a:t>Occasionnellement</a:t>
                      </a:r>
                      <a:endParaRPr lang="fr-FR" sz="1600" dirty="0">
                        <a:solidFill>
                          <a:srgbClr val="365F9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 smtClean="0"/>
                        <a:t>0,49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[0,18-1,34]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261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/>
                        <a:t>Homéopathie  (Réf = Jamais)</a:t>
                      </a:r>
                      <a:endParaRPr lang="fr-FR" sz="1600" b="1" dirty="0" smtClean="0">
                        <a:solidFill>
                          <a:srgbClr val="365F9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smtClean="0"/>
                        <a:t>0,0173</a:t>
                      </a:r>
                      <a:endParaRPr lang="fr-FR" sz="1600" kern="1200" dirty="0" smtClean="0">
                        <a:solidFill>
                          <a:srgbClr val="365F9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261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Régulièrement</a:t>
                      </a:r>
                      <a:endParaRPr lang="fr-FR" sz="1600" dirty="0" smtClean="0">
                        <a:solidFill>
                          <a:srgbClr val="365F9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 smtClean="0"/>
                        <a:t>2,10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[1,26-3,52]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261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Occasionnellement</a:t>
                      </a:r>
                      <a:endParaRPr lang="fr-FR" sz="1600" dirty="0" smtClean="0">
                        <a:solidFill>
                          <a:srgbClr val="365F9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 smtClean="0"/>
                        <a:t>1,25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[0,90-1,73]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261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/>
                        <a:t>Participe à un réseau de santé (Réf</a:t>
                      </a:r>
                      <a:r>
                        <a:rPr lang="fr-FR" sz="1600" b="1" baseline="0" dirty="0" smtClean="0"/>
                        <a:t> = Oui)</a:t>
                      </a:r>
                      <a:endParaRPr lang="fr-FR" sz="1600" b="1" dirty="0" smtClean="0">
                        <a:solidFill>
                          <a:srgbClr val="365F9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smtClean="0"/>
                        <a:t>0,0008</a:t>
                      </a:r>
                      <a:endParaRPr lang="fr-FR" sz="1600" kern="1200" dirty="0" smtClean="0">
                        <a:solidFill>
                          <a:srgbClr val="365F9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261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Non</a:t>
                      </a:r>
                      <a:endParaRPr lang="fr-FR" sz="1600" dirty="0" smtClean="0">
                        <a:solidFill>
                          <a:srgbClr val="365F9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 smtClean="0"/>
                        <a:t>1,72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[1,25-2,36]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7232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38200" y="220718"/>
            <a:ext cx="10515600" cy="662152"/>
          </a:xfrm>
        </p:spPr>
        <p:txBody>
          <a:bodyPr>
            <a:normAutofit/>
          </a:bodyPr>
          <a:lstStyle/>
          <a:p>
            <a:r>
              <a:rPr lang="fr-FR" sz="2000" b="1" dirty="0" smtClean="0"/>
              <a:t>Résultats (3) : Caractéristiques individuelles Modèle final (partie 1), N=1013</a:t>
            </a:r>
            <a:endParaRPr lang="fr-FR" sz="2000" b="1" dirty="0"/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sz="half" idx="1"/>
          </p:nvPr>
        </p:nvGraphicFramePr>
        <p:xfrm>
          <a:off x="838200" y="785101"/>
          <a:ext cx="10302767" cy="443643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367633"/>
                <a:gridCol w="617858"/>
                <a:gridCol w="1741584"/>
                <a:gridCol w="2575692"/>
              </a:tblGrid>
              <a:tr h="456058">
                <a:tc>
                  <a:txBody>
                    <a:bodyPr/>
                    <a:lstStyle/>
                    <a:p>
                      <a:r>
                        <a:rPr lang="fr-FR" sz="1600" kern="1200" dirty="0" smtClean="0"/>
                        <a:t>Caractéristiques</a:t>
                      </a:r>
                      <a:endParaRPr lang="fr-FR" sz="1600" b="1" kern="1200" dirty="0" smtClean="0">
                        <a:solidFill>
                          <a:srgbClr val="365F9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kern="1200" dirty="0" smtClean="0"/>
                        <a:t>OR</a:t>
                      </a:r>
                      <a:endParaRPr lang="fr-FR" sz="1600" b="1" kern="1200" dirty="0" smtClean="0">
                        <a:solidFill>
                          <a:srgbClr val="365F9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kern="1200" dirty="0" smtClean="0"/>
                        <a:t>IC 95%</a:t>
                      </a:r>
                      <a:endParaRPr lang="fr-FR" sz="1600" b="1" kern="1200" dirty="0" smtClean="0">
                        <a:solidFill>
                          <a:srgbClr val="365F9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fr-FR" sz="1600" kern="1200" dirty="0" smtClean="0"/>
                        <a:t>P</a:t>
                      </a:r>
                      <a:endParaRPr lang="fr-FR" sz="1600" b="1" kern="1200" dirty="0" smtClean="0">
                        <a:solidFill>
                          <a:srgbClr val="365F9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057" marR="45057"/>
                </a:tc>
              </a:tr>
              <a:tr h="35883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smtClean="0"/>
                        <a:t>Variables contextuelles au niveau du département</a:t>
                      </a:r>
                      <a:endParaRPr lang="fr-FR" sz="1800" dirty="0">
                        <a:solidFill>
                          <a:srgbClr val="365F9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057" marR="45057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04064"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Taux de pauvreté à 60% </a:t>
                      </a:r>
                      <a:r>
                        <a:rPr lang="fr-FR" sz="1800" b="1" baseline="0" dirty="0" smtClean="0"/>
                        <a:t>(Réf = </a:t>
                      </a:r>
                      <a:r>
                        <a:rPr lang="fr-FR" sz="1800" b="1" dirty="0" smtClean="0"/>
                        <a:t>&lt; 14%)</a:t>
                      </a:r>
                      <a:endParaRPr lang="fr-FR" sz="1800" b="1" dirty="0"/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pPr algn="r"/>
                      <a:endParaRPr lang="fr-FR" sz="1800" dirty="0"/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pPr algn="r"/>
                      <a:endParaRPr lang="fr-FR" sz="1800" dirty="0"/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 smtClean="0"/>
                        <a:t>0,0189</a:t>
                      </a:r>
                      <a:endParaRPr lang="fr-FR" sz="1800" dirty="0"/>
                    </a:p>
                  </a:txBody>
                  <a:tcPr marL="45057" marR="45057"/>
                </a:tc>
              </a:tr>
              <a:tr h="358830">
                <a:tc>
                  <a:txBody>
                    <a:bodyPr/>
                    <a:lstStyle/>
                    <a:p>
                      <a:r>
                        <a:rPr lang="fr-FR" sz="1800" b="0" dirty="0" smtClean="0"/>
                        <a:t>&gt;14 %</a:t>
                      </a:r>
                      <a:endParaRPr lang="fr-FR" sz="1800" b="0" dirty="0"/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b="0" dirty="0" smtClean="0"/>
                        <a:t>1,66</a:t>
                      </a:r>
                      <a:endParaRPr lang="fr-FR" sz="1800" b="0" dirty="0"/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fr-F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[1,09 - 2,54]</a:t>
                      </a:r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pPr algn="r"/>
                      <a:endParaRPr lang="fr-FR" sz="1800" b="0" dirty="0"/>
                    </a:p>
                  </a:txBody>
                  <a:tcPr marL="45057" marR="45057"/>
                </a:tc>
              </a:tr>
              <a:tr h="504064"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Densité des MG (unité = 1 MG/10 000 habitants)</a:t>
                      </a:r>
                      <a:endParaRPr lang="fr-FR" sz="1800" b="1" dirty="0"/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pPr algn="r"/>
                      <a:endParaRPr lang="fr-FR" sz="1800" dirty="0"/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pPr algn="r"/>
                      <a:endParaRPr lang="fr-FR" sz="1800" dirty="0"/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pPr algn="r"/>
                      <a:endParaRPr lang="fr-FR" sz="1800"/>
                    </a:p>
                  </a:txBody>
                  <a:tcPr marL="45057" marR="45057"/>
                </a:tc>
              </a:tr>
              <a:tr h="504064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Pente</a:t>
                      </a:r>
                      <a:r>
                        <a:rPr lang="fr-FR" sz="1800" baseline="0" dirty="0" smtClean="0"/>
                        <a:t> en dessous de 9.5 MG/10 000 hab.</a:t>
                      </a:r>
                      <a:endParaRPr lang="fr-FR" sz="1800" dirty="0"/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 smtClean="0"/>
                        <a:t>0,52</a:t>
                      </a:r>
                      <a:endParaRPr lang="fr-FR" sz="1800" dirty="0"/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 smtClean="0"/>
                        <a:t>[0,37 - 0,74]</a:t>
                      </a:r>
                      <a:endParaRPr lang="fr-FR" sz="1800" dirty="0"/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 smtClean="0"/>
                        <a:t>0,0003</a:t>
                      </a:r>
                      <a:endParaRPr lang="fr-FR" sz="1800" dirty="0"/>
                    </a:p>
                  </a:txBody>
                  <a:tcPr marL="45057" marR="45057"/>
                </a:tc>
              </a:tr>
              <a:tr h="504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Pente</a:t>
                      </a:r>
                      <a:r>
                        <a:rPr lang="fr-FR" sz="1800" baseline="0" dirty="0" smtClean="0"/>
                        <a:t> au dessus de 9.5 MG/10 000 hab.</a:t>
                      </a:r>
                      <a:endParaRPr lang="fr-FR" sz="1800" dirty="0" smtClean="0"/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 smtClean="0"/>
                        <a:t>1,17</a:t>
                      </a:r>
                      <a:endParaRPr lang="fr-FR" sz="1800" dirty="0"/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 smtClean="0"/>
                        <a:t>[0,92 - 1,48]</a:t>
                      </a:r>
                      <a:endParaRPr lang="fr-FR" sz="1800" dirty="0"/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 smtClean="0"/>
                        <a:t>0,1983</a:t>
                      </a:r>
                      <a:endParaRPr lang="fr-FR" sz="1800" dirty="0"/>
                    </a:p>
                  </a:txBody>
                  <a:tcPr marL="45057" marR="45057"/>
                </a:tc>
              </a:tr>
              <a:tr h="358830"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Densité des gynécologues</a:t>
                      </a:r>
                      <a:endParaRPr lang="fr-FR" sz="1800" b="1" dirty="0"/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 smtClean="0"/>
                        <a:t>1,06</a:t>
                      </a:r>
                      <a:endParaRPr lang="fr-FR" sz="1800" dirty="0"/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 smtClean="0"/>
                        <a:t>[1,03 - 1,10]</a:t>
                      </a:r>
                      <a:endParaRPr lang="fr-FR" sz="1800" dirty="0"/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 smtClean="0"/>
                        <a:t>0,0003</a:t>
                      </a:r>
                      <a:endParaRPr lang="fr-FR" sz="1800" dirty="0"/>
                    </a:p>
                  </a:txBody>
                  <a:tcPr marL="45057" marR="45057"/>
                </a:tc>
              </a:tr>
              <a:tr h="459936"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Temps</a:t>
                      </a:r>
                      <a:r>
                        <a:rPr lang="fr-FR" sz="1800" b="1" baseline="0" dirty="0" smtClean="0"/>
                        <a:t> d’accès au gynécologue (Réf = </a:t>
                      </a:r>
                      <a:r>
                        <a:rPr lang="fr-FR" sz="1800" b="1" dirty="0" smtClean="0"/>
                        <a:t>&lt; 15min)</a:t>
                      </a:r>
                      <a:endParaRPr lang="fr-FR" sz="1800" b="1" dirty="0"/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pPr algn="r"/>
                      <a:endParaRPr lang="fr-FR" sz="1800" dirty="0"/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pPr algn="r"/>
                      <a:endParaRPr lang="fr-FR" sz="1800" dirty="0"/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 smtClean="0"/>
                        <a:t>0,0081</a:t>
                      </a:r>
                      <a:endParaRPr lang="fr-FR" sz="1800" dirty="0"/>
                    </a:p>
                  </a:txBody>
                  <a:tcPr marL="45057" marR="45057"/>
                </a:tc>
              </a:tr>
              <a:tr h="3588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&gt; 1</a:t>
                      </a:r>
                      <a:r>
                        <a:rPr lang="fr-FR" sz="1800" baseline="0" dirty="0" smtClean="0"/>
                        <a:t>5 min</a:t>
                      </a:r>
                      <a:endParaRPr lang="fr-FR" sz="1800" dirty="0" smtClean="0"/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 smtClean="0"/>
                        <a:t>0,49</a:t>
                      </a:r>
                      <a:endParaRPr lang="fr-FR" sz="1800" dirty="0"/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 smtClean="0"/>
                        <a:t>[0,29 - 0,83]</a:t>
                      </a:r>
                      <a:endParaRPr lang="fr-FR" sz="1800" dirty="0"/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pPr algn="r"/>
                      <a:endParaRPr lang="fr-FR" sz="1800" dirty="0"/>
                    </a:p>
                  </a:txBody>
                  <a:tcPr marL="45057" marR="45057"/>
                </a:tc>
              </a:tr>
            </a:tbl>
          </a:graphicData>
        </a:graphic>
      </p:graphicFrame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>
          <a:xfrm>
            <a:off x="872359" y="5223641"/>
            <a:ext cx="10300137" cy="12927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600" dirty="0" smtClean="0"/>
              <a:t>Variables intégrées et non retenues : intensité de pauvreté, temps d’accès au MG </a:t>
            </a:r>
          </a:p>
          <a:p>
            <a:pPr>
              <a:buNone/>
            </a:pPr>
            <a:r>
              <a:rPr lang="fr-FR" sz="1600" dirty="0" smtClean="0"/>
              <a:t>Model variance inter-département = 0,27  p=0,0006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7232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838200" y="220717"/>
            <a:ext cx="10515600" cy="809297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smtClean="0"/>
              <a:t>Discussion</a:t>
            </a:r>
            <a:endParaRPr lang="fr-FR" sz="3600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838200" y="872359"/>
            <a:ext cx="10515600" cy="4999052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accent1"/>
              </a:buClr>
            </a:pPr>
            <a:r>
              <a:rPr lang="fr-FR" sz="2400" b="1" dirty="0" smtClean="0"/>
              <a:t>Plus d’un tiers des MG déclare ne jamais faire de frottis</a:t>
            </a:r>
            <a:r>
              <a:rPr lang="fr-FR" sz="2400" dirty="0" smtClean="0"/>
              <a:t>.</a:t>
            </a:r>
          </a:p>
          <a:p>
            <a:pPr algn="just">
              <a:buClr>
                <a:schemeClr val="accent1"/>
              </a:buClr>
            </a:pPr>
            <a:r>
              <a:rPr lang="fr-FR" sz="2400" b="1" dirty="0" smtClean="0"/>
              <a:t>Les caractéristiques individuelles et d’organisation du travail  des MG </a:t>
            </a:r>
            <a:r>
              <a:rPr lang="fr-FR" sz="2400" dirty="0" smtClean="0"/>
              <a:t>liées au fait de déclarer ne jamais pratiquer de frottis :</a:t>
            </a:r>
          </a:p>
          <a:p>
            <a:pPr lvl="1" algn="just">
              <a:buClr>
                <a:schemeClr val="accent1"/>
              </a:buClr>
            </a:pPr>
            <a:r>
              <a:rPr lang="fr-FR" sz="2000" dirty="0" smtClean="0"/>
              <a:t>hommes ;</a:t>
            </a:r>
          </a:p>
          <a:p>
            <a:pPr lvl="1" algn="just">
              <a:buClr>
                <a:schemeClr val="accent1"/>
              </a:buClr>
            </a:pPr>
            <a:r>
              <a:rPr lang="fr-FR" sz="2000" dirty="0" smtClean="0"/>
              <a:t>&lt; 51 ans ;</a:t>
            </a:r>
          </a:p>
          <a:p>
            <a:pPr lvl="1" algn="just">
              <a:buClr>
                <a:schemeClr val="accent1"/>
              </a:buClr>
            </a:pPr>
            <a:r>
              <a:rPr lang="fr-FR" sz="2000" dirty="0" smtClean="0"/>
              <a:t>ne pas avoir de dossiers médicaux informatisés ; </a:t>
            </a:r>
          </a:p>
          <a:p>
            <a:pPr lvl="1" algn="just">
              <a:buClr>
                <a:schemeClr val="accent1"/>
              </a:buClr>
            </a:pPr>
            <a:r>
              <a:rPr lang="fr-FR" sz="2000" dirty="0" smtClean="0"/>
              <a:t>avoir un mode d’exercice particulier ;</a:t>
            </a:r>
          </a:p>
          <a:p>
            <a:pPr lvl="1" algn="just">
              <a:buClr>
                <a:schemeClr val="accent1"/>
              </a:buClr>
            </a:pPr>
            <a:r>
              <a:rPr lang="fr-FR" sz="2000" dirty="0" smtClean="0"/>
              <a:t>ne pas participer à un réseau de santé .</a:t>
            </a:r>
          </a:p>
          <a:p>
            <a:pPr algn="just">
              <a:buClr>
                <a:schemeClr val="accent1"/>
              </a:buClr>
            </a:pPr>
            <a:r>
              <a:rPr lang="fr-FR" sz="2400" b="1" dirty="0" smtClean="0"/>
              <a:t>L’environnement socio-économique </a:t>
            </a:r>
            <a:r>
              <a:rPr lang="fr-FR" sz="2400" dirty="0" smtClean="0"/>
              <a:t>joue sur les pratiques des MG : les médecins sont plus nombreux à ne jamais faire de frottis dans les départements où les inégalités sociales sont plus importantes.</a:t>
            </a:r>
          </a:p>
          <a:p>
            <a:pPr algn="just">
              <a:buClr>
                <a:schemeClr val="accent1"/>
              </a:buClr>
            </a:pPr>
            <a:r>
              <a:rPr lang="fr-FR" sz="2400" b="1" dirty="0" smtClean="0"/>
              <a:t>La démographie médicale</a:t>
            </a:r>
            <a:r>
              <a:rPr lang="fr-FR" sz="2400" dirty="0" smtClean="0"/>
              <a:t> (densité des MG, des gynécologues et temps moyen d’accès au gynécologue) est également associée aux pratiques du frottis par les MG. </a:t>
            </a:r>
          </a:p>
          <a:p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9/11/2017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Dr MAJ </a:t>
            </a:r>
            <a:r>
              <a:rPr lang="fr-FR" dirty="0" err="1" smtClean="0"/>
              <a:t>Chiara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1885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4889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smtClean="0"/>
              <a:t>Points forts et limites</a:t>
            </a:r>
            <a:endParaRPr lang="fr-FR" sz="36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838200" y="1061545"/>
            <a:ext cx="10515600" cy="4809866"/>
          </a:xfrm>
        </p:spPr>
        <p:txBody>
          <a:bodyPr>
            <a:normAutofit/>
          </a:bodyPr>
          <a:lstStyle/>
          <a:p>
            <a:pPr marL="0" indent="0">
              <a:buClr>
                <a:schemeClr val="tx2"/>
              </a:buClr>
              <a:buNone/>
            </a:pPr>
            <a:r>
              <a:rPr lang="fr-FR" sz="3000" dirty="0" smtClean="0"/>
              <a:t>Points forts : </a:t>
            </a:r>
          </a:p>
          <a:p>
            <a:pPr lvl="1">
              <a:buClr>
                <a:schemeClr val="tx2"/>
              </a:buClr>
            </a:pPr>
            <a:r>
              <a:rPr lang="fr-FR" sz="3000" dirty="0" smtClean="0"/>
              <a:t>Analyse multi-niveaux </a:t>
            </a:r>
          </a:p>
          <a:p>
            <a:pPr lvl="1">
              <a:buClr>
                <a:schemeClr val="tx2"/>
              </a:buClr>
            </a:pPr>
            <a:r>
              <a:rPr lang="fr-FR" sz="3000" dirty="0" smtClean="0"/>
              <a:t>Echantillon représentatif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fr-FR" sz="3000" dirty="0" smtClean="0"/>
              <a:t>Limites :</a:t>
            </a:r>
          </a:p>
          <a:p>
            <a:pPr lvl="1">
              <a:buClr>
                <a:schemeClr val="tx2"/>
              </a:buClr>
            </a:pPr>
            <a:r>
              <a:rPr lang="fr-FR" sz="3000" dirty="0" smtClean="0"/>
              <a:t>Analyse de données secondaires : </a:t>
            </a:r>
          </a:p>
          <a:p>
            <a:pPr marL="914400" lvl="2" indent="0">
              <a:buClr>
                <a:schemeClr val="tx2"/>
              </a:buClr>
              <a:buNone/>
            </a:pPr>
            <a:r>
              <a:rPr lang="fr-FR" sz="3000" dirty="0" smtClean="0"/>
              <a:t>Dernière patiente de 50-60 ans </a:t>
            </a:r>
          </a:p>
          <a:p>
            <a:pPr marL="914400" lvl="2" indent="0">
              <a:buClr>
                <a:schemeClr val="tx2"/>
              </a:buClr>
              <a:buNone/>
            </a:pPr>
            <a:r>
              <a:rPr lang="fr-FR" sz="3000" dirty="0" smtClean="0"/>
              <a:t>Sous estimation probable des MG ne faisant pas de frottis</a:t>
            </a:r>
          </a:p>
          <a:p>
            <a:pPr lvl="1">
              <a:buClr>
                <a:schemeClr val="tx2"/>
              </a:buClr>
            </a:pPr>
            <a:r>
              <a:rPr lang="fr-FR" sz="3000" dirty="0" smtClean="0"/>
              <a:t>Le département,  territoire géographique hétérogène</a:t>
            </a:r>
          </a:p>
          <a:p>
            <a:pPr lvl="1">
              <a:buClr>
                <a:schemeClr val="tx2"/>
              </a:buClr>
            </a:pPr>
            <a:r>
              <a:rPr lang="fr-FR" sz="3000" dirty="0" smtClean="0"/>
              <a:t>Pas d’information sur l’aire urbaine ou rurale 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9/11/2017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Dr MAJ </a:t>
            </a:r>
            <a:r>
              <a:rPr lang="fr-FR" dirty="0" err="1" smtClean="0"/>
              <a:t>Chiara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7232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8461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/>
              <a:t>Conclusion</a:t>
            </a:r>
            <a:endParaRPr lang="fr-FR" sz="36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838200" y="1145628"/>
            <a:ext cx="10515600" cy="4725783"/>
          </a:xfrm>
        </p:spPr>
        <p:txBody>
          <a:bodyPr/>
          <a:lstStyle/>
          <a:p>
            <a:pPr marL="0" indent="0" algn="just">
              <a:buClr>
                <a:schemeClr val="tx2"/>
              </a:buClr>
              <a:buNone/>
            </a:pPr>
            <a:r>
              <a:rPr lang="fr-FR" sz="3600" dirty="0" smtClean="0"/>
              <a:t>Augmenter l’implication des MG au dépistage (et ainsi augmenter le nombre de femmes dépistées) en mobilisant :</a:t>
            </a:r>
          </a:p>
          <a:p>
            <a:pPr lvl="1" algn="just">
              <a:buClr>
                <a:schemeClr val="tx2"/>
              </a:buClr>
            </a:pPr>
            <a:r>
              <a:rPr lang="fr-FR" sz="3200" dirty="0" smtClean="0"/>
              <a:t>les jeunes MG  (formation, …)</a:t>
            </a:r>
          </a:p>
          <a:p>
            <a:pPr lvl="1" algn="just">
              <a:buClr>
                <a:schemeClr val="tx2"/>
              </a:buClr>
            </a:pPr>
            <a:r>
              <a:rPr lang="fr-FR" sz="3200" dirty="0" smtClean="0"/>
              <a:t>les MG hommes </a:t>
            </a:r>
          </a:p>
          <a:p>
            <a:pPr lvl="1" algn="just">
              <a:buClr>
                <a:schemeClr val="tx2"/>
              </a:buClr>
            </a:pPr>
            <a:r>
              <a:rPr lang="fr-FR" sz="3200" dirty="0" smtClean="0"/>
              <a:t>les MG dans les zones à fortes inégalités de revenus</a:t>
            </a:r>
          </a:p>
          <a:p>
            <a:pPr lvl="1" algn="just">
              <a:buClr>
                <a:schemeClr val="tx2"/>
              </a:buClr>
            </a:pPr>
            <a:r>
              <a:rPr lang="fr-FR" sz="3200" dirty="0" smtClean="0"/>
              <a:t>Les femmes (prendre l’habitude de se </a:t>
            </a:r>
            <a:r>
              <a:rPr lang="fr-FR" sz="3200" smtClean="0"/>
              <a:t>faire dépister par le MG)</a:t>
            </a:r>
            <a:endParaRPr lang="fr-FR" sz="3200" dirty="0" smtClean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9/11/2017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Dr MAJ </a:t>
            </a:r>
            <a:r>
              <a:rPr lang="fr-FR" dirty="0" err="1" smtClean="0"/>
              <a:t>Chiara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7232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42903"/>
          </a:xfrm>
        </p:spPr>
        <p:txBody>
          <a:bodyPr/>
          <a:lstStyle/>
          <a:p>
            <a:pPr algn="ctr"/>
            <a:r>
              <a:rPr lang="fr-FR" dirty="0" smtClean="0"/>
              <a:t>MERCI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9/11/2017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Dr MAJ </a:t>
            </a:r>
            <a:r>
              <a:rPr lang="fr-FR" dirty="0" err="1" smtClean="0"/>
              <a:t>Chiara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7232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324303"/>
            <a:ext cx="9144000" cy="2618796"/>
          </a:xfrm>
        </p:spPr>
        <p:txBody>
          <a:bodyPr>
            <a:normAutofit fontScale="90000"/>
          </a:bodyPr>
          <a:lstStyle/>
          <a:p>
            <a:pPr lvl="0"/>
            <a:r>
              <a:rPr lang="fr-FR" sz="4000" dirty="0" smtClean="0"/>
              <a:t>Facteurs individuels et contextuels associés à l’absence de pratique du frottis par les médecins généralistes en France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err="1" smtClean="0"/>
              <a:t>Chiara</a:t>
            </a:r>
            <a:r>
              <a:rPr lang="fr-FR" dirty="0" smtClean="0"/>
              <a:t> MAJ</a:t>
            </a:r>
          </a:p>
          <a:p>
            <a:r>
              <a:rPr lang="fr-FR" dirty="0" smtClean="0"/>
              <a:t>Laurent RIGAL &amp; Virginie RINGA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9/11/2017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9001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6420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/>
              <a:t>Cancer du col de l’utérus (CCU) : Contexte</a:t>
            </a:r>
            <a:endParaRPr lang="fr-FR" sz="36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838200" y="1103586"/>
            <a:ext cx="10515600" cy="4767825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50000"/>
              </a:lnSpc>
              <a:buClr>
                <a:schemeClr val="tx2"/>
              </a:buClr>
              <a:buNone/>
            </a:pPr>
            <a:r>
              <a:rPr lang="fr-FR" sz="3400" dirty="0" smtClean="0"/>
              <a:t> </a:t>
            </a:r>
            <a:r>
              <a:rPr lang="fr-FR" sz="3400" dirty="0" smtClean="0">
                <a:solidFill>
                  <a:srgbClr val="000000"/>
                </a:solidFill>
              </a:rPr>
              <a:t>Dépistage </a:t>
            </a:r>
          </a:p>
          <a:p>
            <a:pPr marL="0" indent="0" algn="just">
              <a:lnSpc>
                <a:spcPct val="150000"/>
              </a:lnSpc>
              <a:buClr>
                <a:schemeClr val="tx2"/>
              </a:buClr>
              <a:buNone/>
            </a:pPr>
            <a:r>
              <a:rPr lang="fr-FR" sz="3400" dirty="0" smtClean="0">
                <a:solidFill>
                  <a:srgbClr val="000000"/>
                </a:solidFill>
              </a:rPr>
              <a:t>- efficace</a:t>
            </a:r>
            <a:r>
              <a:rPr lang="fr-FR" sz="3400" dirty="0" smtClean="0"/>
              <a:t>, majoritairement individuel, </a:t>
            </a:r>
            <a:r>
              <a:rPr lang="fr-FR" sz="3400" dirty="0" smtClean="0">
                <a:solidFill>
                  <a:srgbClr val="000000"/>
                </a:solidFill>
              </a:rPr>
              <a:t>25-65 </a:t>
            </a:r>
            <a:r>
              <a:rPr lang="fr-FR" sz="3400" dirty="0" smtClean="0"/>
              <a:t>ans, frottis cervico-utérin  (FCU) </a:t>
            </a:r>
          </a:p>
          <a:p>
            <a:pPr marL="0" indent="0" algn="just">
              <a:lnSpc>
                <a:spcPct val="150000"/>
              </a:lnSpc>
              <a:buClr>
                <a:schemeClr val="tx2"/>
              </a:buClr>
              <a:buNone/>
            </a:pPr>
            <a:r>
              <a:rPr lang="fr-FR" sz="3400" dirty="0" smtClean="0"/>
              <a:t>- réalisé à &gt; 90 %  par les gynécologues</a:t>
            </a:r>
          </a:p>
          <a:p>
            <a:pPr marL="0" indent="0" algn="just">
              <a:lnSpc>
                <a:spcPct val="150000"/>
              </a:lnSpc>
              <a:buClr>
                <a:schemeClr val="tx2"/>
              </a:buClr>
              <a:buNone/>
            </a:pPr>
            <a:r>
              <a:rPr lang="fr-FR" sz="3400" dirty="0" smtClean="0"/>
              <a:t>- inégalités sociales et géographiques</a:t>
            </a:r>
          </a:p>
          <a:p>
            <a:pPr marL="0" indent="0" algn="just">
              <a:lnSpc>
                <a:spcPct val="150000"/>
              </a:lnSpc>
              <a:buClr>
                <a:schemeClr val="tx2"/>
              </a:buClr>
              <a:buNone/>
            </a:pPr>
            <a:r>
              <a:rPr lang="fr-FR" sz="3400" dirty="0" smtClean="0"/>
              <a:t> Diminution du nombre </a:t>
            </a:r>
            <a:r>
              <a:rPr lang="fr-FR" sz="3400" smtClean="0"/>
              <a:t>de </a:t>
            </a:r>
            <a:r>
              <a:rPr lang="fr-FR" sz="3400" smtClean="0"/>
              <a:t>gynécologues   </a:t>
            </a:r>
            <a:endParaRPr lang="fr-FR" sz="3400" dirty="0" smtClean="0"/>
          </a:p>
          <a:p>
            <a:pPr marL="0" indent="0" algn="just">
              <a:lnSpc>
                <a:spcPct val="150000"/>
              </a:lnSpc>
              <a:buClr>
                <a:schemeClr val="tx2"/>
              </a:buClr>
              <a:buNone/>
            </a:pPr>
            <a:r>
              <a:rPr lang="fr-FR" sz="3400" dirty="0" smtClean="0"/>
              <a:t> Accès au médecin généraliste (MG) moins socialement différencié que l’accès au spécialiste</a:t>
            </a:r>
          </a:p>
          <a:p>
            <a:pPr marL="822960" lvl="7" indent="-274320" algn="ctr">
              <a:spcBef>
                <a:spcPts val="600"/>
              </a:spcBef>
              <a:buClr>
                <a:schemeClr val="tx2"/>
              </a:buClr>
              <a:buSzPct val="70000"/>
              <a:buNone/>
            </a:pPr>
            <a:r>
              <a:rPr lang="fr-FR" sz="4000" dirty="0" smtClean="0"/>
              <a:t>Nécessité d’un relais entre les gynécologues partant à la retraite et non remplacés et les MG</a:t>
            </a:r>
          </a:p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9/11/17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Dr MAJ </a:t>
            </a:r>
            <a:r>
              <a:rPr lang="fr-FR" dirty="0" err="1" smtClean="0"/>
              <a:t>Chiara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7232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2750"/>
          </a:xfrm>
        </p:spPr>
        <p:txBody>
          <a:bodyPr>
            <a:noAutofit/>
          </a:bodyPr>
          <a:lstStyle/>
          <a:p>
            <a:pPr algn="ctr"/>
            <a:r>
              <a:rPr lang="fr-FR" sz="3600" dirty="0" smtClean="0"/>
              <a:t>Hypothèses : variation des pratiques de dépistages </a:t>
            </a:r>
            <a:endParaRPr lang="fr-FR" sz="36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838200" y="1513490"/>
            <a:ext cx="10515600" cy="4357921"/>
          </a:xfrm>
        </p:spPr>
        <p:txBody>
          <a:bodyPr>
            <a:normAutofit/>
          </a:bodyPr>
          <a:lstStyle/>
          <a:p>
            <a:pPr marL="0" indent="-514350" algn="just">
              <a:buClr>
                <a:schemeClr val="tx2"/>
              </a:buClr>
            </a:pPr>
            <a:r>
              <a:rPr lang="fr-FR" dirty="0" smtClean="0"/>
              <a:t>En fonction des caractéristiques personnelles des MG (sexe, âge, …) et de l’organisation de leur activité (groupe/individuel, secteur, …)</a:t>
            </a:r>
          </a:p>
          <a:p>
            <a:pPr marL="0" indent="-514350" algn="just">
              <a:buClr>
                <a:schemeClr val="tx2"/>
              </a:buClr>
            </a:pPr>
            <a:r>
              <a:rPr lang="fr-FR" dirty="0" smtClean="0"/>
              <a:t>En fonction du contexte social et de la démographie médicale du lieu d’exercice </a:t>
            </a:r>
          </a:p>
          <a:p>
            <a:pPr marL="285750" lvl="2" indent="0" algn="just">
              <a:buClr>
                <a:schemeClr val="tx2"/>
              </a:buClr>
              <a:buNone/>
            </a:pPr>
            <a:r>
              <a:rPr lang="fr-FR" sz="2400" dirty="0" smtClean="0"/>
              <a:t>Plus </a:t>
            </a:r>
            <a:r>
              <a:rPr lang="fr-FR" sz="2400" dirty="0" smtClean="0">
                <a:solidFill>
                  <a:srgbClr val="000000"/>
                </a:solidFill>
              </a:rPr>
              <a:t>de dépistage dans les départements avec moins de gynécologues. </a:t>
            </a:r>
          </a:p>
          <a:p>
            <a:pPr marL="285750" lvl="2" indent="0" algn="just">
              <a:buClr>
                <a:schemeClr val="tx2"/>
              </a:buClr>
              <a:buNone/>
            </a:pPr>
            <a:r>
              <a:rPr lang="fr-FR" sz="2400" dirty="0" smtClean="0">
                <a:solidFill>
                  <a:srgbClr val="000000"/>
                </a:solidFill>
              </a:rPr>
              <a:t>Moins de dépistage dans les départements avec moins de MG. </a:t>
            </a:r>
          </a:p>
          <a:p>
            <a:pPr marL="285750" lvl="2" indent="0" algn="just">
              <a:buClr>
                <a:schemeClr val="tx2"/>
              </a:buClr>
              <a:buNone/>
            </a:pPr>
            <a:r>
              <a:rPr lang="fr-FR" sz="2400" dirty="0" smtClean="0">
                <a:solidFill>
                  <a:srgbClr val="000000"/>
                </a:solidFill>
              </a:rPr>
              <a:t>Moins de dépistage </a:t>
            </a:r>
            <a:r>
              <a:rPr lang="fr-FR" sz="2400" dirty="0" smtClean="0"/>
              <a:t>dans les départements socialement défavorisés, les MG ayant d’autres problèmes médicaux et sociaux à gérer. </a:t>
            </a:r>
          </a:p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9/11/2017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Dr MAJ </a:t>
            </a:r>
            <a:r>
              <a:rPr lang="fr-FR" dirty="0" err="1" smtClean="0"/>
              <a:t>Chiara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7232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565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/>
              <a:t>Objectifs</a:t>
            </a:r>
            <a:endParaRPr lang="fr-FR" sz="36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838200" y="1135117"/>
            <a:ext cx="10515600" cy="473629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Clr>
                <a:schemeClr val="tx2"/>
              </a:buClr>
              <a:buNone/>
            </a:pPr>
            <a:r>
              <a:rPr lang="fr-FR" dirty="0" smtClean="0"/>
              <a:t>Étudier sur l’ensemble du territoire métropolitain la </a:t>
            </a:r>
            <a:r>
              <a:rPr lang="fr-FR" b="1" dirty="0" smtClean="0"/>
              <a:t>non-pratique du frottis</a:t>
            </a:r>
            <a:r>
              <a:rPr lang="fr-FR" dirty="0" smtClean="0"/>
              <a:t> par les MG (jamais de frottis) :</a:t>
            </a:r>
          </a:p>
          <a:p>
            <a:pPr marL="457200" lvl="1" indent="0" algn="just">
              <a:lnSpc>
                <a:spcPct val="200000"/>
              </a:lnSpc>
              <a:buClr>
                <a:schemeClr val="tx2"/>
              </a:buClr>
              <a:buNone/>
            </a:pPr>
            <a:r>
              <a:rPr lang="fr-FR" dirty="0" smtClean="0"/>
              <a:t>en fonction des </a:t>
            </a:r>
            <a:r>
              <a:rPr lang="fr-FR" b="1" dirty="0" smtClean="0"/>
              <a:t>caractéristiques individuelles </a:t>
            </a:r>
            <a:r>
              <a:rPr lang="fr-FR" dirty="0" smtClean="0"/>
              <a:t>(personnelles et d’organisation du travail) des médecins,</a:t>
            </a:r>
            <a:endParaRPr lang="fr-FR" sz="3200" dirty="0" smtClean="0"/>
          </a:p>
          <a:p>
            <a:pPr marL="457200" lvl="1" indent="0" algn="just">
              <a:lnSpc>
                <a:spcPct val="200000"/>
              </a:lnSpc>
              <a:buClr>
                <a:schemeClr val="tx2"/>
              </a:buClr>
              <a:buNone/>
            </a:pPr>
            <a:r>
              <a:rPr lang="fr-FR" dirty="0" smtClean="0"/>
              <a:t>en fonction de </a:t>
            </a:r>
            <a:r>
              <a:rPr lang="fr-FR" b="1" dirty="0" smtClean="0"/>
              <a:t>caractéristiques contextuelles </a:t>
            </a:r>
            <a:r>
              <a:rPr lang="fr-FR" dirty="0" smtClean="0"/>
              <a:t>(sociales et de démographie médicale) au niveau du département d’exercice du MG.</a:t>
            </a:r>
            <a:endParaRPr lang="fr-FR" dirty="0" smtClean="0">
              <a:solidFill>
                <a:srgbClr val="FF0000"/>
              </a:solidFill>
            </a:endParaRPr>
          </a:p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9/11/2017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Dr MAJ </a:t>
            </a:r>
            <a:r>
              <a:rPr lang="fr-FR" dirty="0" err="1" smtClean="0"/>
              <a:t>Chiara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7232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565"/>
          </a:xfrm>
        </p:spPr>
        <p:txBody>
          <a:bodyPr>
            <a:noAutofit/>
          </a:bodyPr>
          <a:lstStyle/>
          <a:p>
            <a:pPr algn="ctr"/>
            <a:r>
              <a:rPr lang="fr-FR" sz="3600" dirty="0" smtClean="0"/>
              <a:t>Méthodes (1) : Baromètre Santé Médecin Généralistes 2009 </a:t>
            </a:r>
            <a:endParaRPr lang="fr-FR" sz="36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838199" y="1271752"/>
            <a:ext cx="10639097" cy="1986455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  <a:buClr>
                <a:schemeClr val="tx2"/>
              </a:buClr>
            </a:pPr>
            <a:r>
              <a:rPr lang="fr-FR" dirty="0" smtClean="0"/>
              <a:t>Enquêtes de l’</a:t>
            </a:r>
            <a:r>
              <a:rPr lang="fr-FR" dirty="0" err="1" smtClean="0"/>
              <a:t>Inpes</a:t>
            </a:r>
            <a:r>
              <a:rPr lang="fr-FR" dirty="0" smtClean="0"/>
              <a:t> téléphoniques transversales (opinion, attitudes et pratiques de prévention des MG ayant un exercice libéral) ; MG : tirage aléatoire ; recueil en 2008-2009</a:t>
            </a:r>
          </a:p>
          <a:p>
            <a:pPr algn="just">
              <a:lnSpc>
                <a:spcPct val="150000"/>
              </a:lnSpc>
              <a:buClr>
                <a:schemeClr val="tx2"/>
              </a:buClr>
            </a:pPr>
            <a:r>
              <a:rPr lang="fr-FR" dirty="0" smtClean="0"/>
              <a:t>30 % refus d’emblée, au total participation de 57,1 % (= 2083 réponses). </a:t>
            </a:r>
          </a:p>
          <a:p>
            <a:pPr algn="ctr">
              <a:lnSpc>
                <a:spcPct val="120000"/>
              </a:lnSpc>
              <a:buClr>
                <a:schemeClr val="tx2"/>
              </a:buClr>
              <a:buNone/>
            </a:pPr>
            <a:r>
              <a:rPr lang="fr-FR" dirty="0" smtClean="0"/>
              <a:t>	Variable expliquée : « </a:t>
            </a:r>
            <a:r>
              <a:rPr lang="fr-FR" b="1" dirty="0" smtClean="0"/>
              <a:t>ne pratique jamais de frottis » </a:t>
            </a:r>
            <a:r>
              <a:rPr lang="fr-FR" dirty="0" smtClean="0"/>
              <a:t>(N = 1063)</a:t>
            </a:r>
            <a:endParaRPr lang="fr-FR" sz="2400" dirty="0" smtClean="0"/>
          </a:p>
          <a:p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9/11/2017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Dr MAJ </a:t>
            </a:r>
            <a:r>
              <a:rPr lang="fr-FR" dirty="0" err="1" smtClean="0"/>
              <a:t>Chiara</a:t>
            </a:r>
            <a:endParaRPr lang="fr-FR" dirty="0"/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338" y="3111501"/>
            <a:ext cx="10657490" cy="261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1885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3357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/>
              <a:t>Méthodes (2) : Variables explicatives </a:t>
            </a:r>
            <a:endParaRPr lang="fr-FR" sz="36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869731" y="851339"/>
            <a:ext cx="10515600" cy="5076496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  <a:buClr>
                <a:schemeClr val="tx2"/>
              </a:buClr>
            </a:pPr>
            <a:r>
              <a:rPr lang="fr-FR" sz="8000" b="1" u="sng" dirty="0" smtClean="0"/>
              <a:t>INDIVIDUELLES : </a:t>
            </a:r>
          </a:p>
          <a:p>
            <a:pPr marL="0" indent="0" algn="just">
              <a:lnSpc>
                <a:spcPct val="170000"/>
              </a:lnSpc>
              <a:buClr>
                <a:schemeClr val="tx2"/>
              </a:buClr>
              <a:buNone/>
            </a:pPr>
            <a:r>
              <a:rPr lang="fr-FR" sz="8000" dirty="0" smtClean="0"/>
              <a:t>Caractéristiques personnelles du </a:t>
            </a:r>
            <a:r>
              <a:rPr lang="fr-FR" sz="8000" b="1" dirty="0" smtClean="0"/>
              <a:t>médecin </a:t>
            </a:r>
            <a:r>
              <a:rPr lang="fr-FR" sz="8000" dirty="0" smtClean="0"/>
              <a:t>(âge, sexe, ...)  </a:t>
            </a:r>
          </a:p>
          <a:p>
            <a:pPr marL="0" indent="0" algn="just">
              <a:lnSpc>
                <a:spcPct val="170000"/>
              </a:lnSpc>
              <a:buClr>
                <a:schemeClr val="tx2"/>
              </a:buClr>
              <a:buNone/>
            </a:pPr>
            <a:r>
              <a:rPr lang="fr-FR" sz="8000" dirty="0" smtClean="0"/>
              <a:t>Caractéristiques </a:t>
            </a:r>
            <a:r>
              <a:rPr lang="fr-FR" sz="8000" b="1" dirty="0" smtClean="0"/>
              <a:t>d’organisation du travail : </a:t>
            </a:r>
            <a:r>
              <a:rPr lang="fr-FR" sz="8000" dirty="0" smtClean="0"/>
              <a:t>cabinet (secteur, groupe/individuel, informatisés, …), pratiques médicales et formation (acupuncture, homéopathie, …)</a:t>
            </a:r>
          </a:p>
          <a:p>
            <a:pPr algn="just">
              <a:lnSpc>
                <a:spcPct val="170000"/>
              </a:lnSpc>
              <a:buClr>
                <a:schemeClr val="tx2"/>
              </a:buClr>
            </a:pPr>
            <a:r>
              <a:rPr lang="fr-FR" sz="8000" b="1" u="sng" dirty="0" smtClean="0"/>
              <a:t>CONTEXTUELLES (INSEE et </a:t>
            </a:r>
            <a:r>
              <a:rPr lang="fr-FR" sz="8000" b="1" u="sng" dirty="0" err="1" smtClean="0"/>
              <a:t>Ecosanté</a:t>
            </a:r>
            <a:r>
              <a:rPr lang="fr-FR" sz="8000" b="1" u="sng" dirty="0" smtClean="0"/>
              <a:t>) :</a:t>
            </a:r>
          </a:p>
          <a:p>
            <a:pPr marL="0" indent="0" algn="just">
              <a:lnSpc>
                <a:spcPct val="170000"/>
              </a:lnSpc>
              <a:buClr>
                <a:schemeClr val="tx2"/>
              </a:buClr>
              <a:buNone/>
            </a:pPr>
            <a:r>
              <a:rPr lang="fr-FR" sz="8000" dirty="0" smtClean="0"/>
              <a:t>Existence d’un dépistage organisé du CCU ;</a:t>
            </a:r>
          </a:p>
          <a:p>
            <a:pPr marL="0" indent="0" algn="just">
              <a:lnSpc>
                <a:spcPct val="170000"/>
              </a:lnSpc>
              <a:buClr>
                <a:schemeClr val="tx2"/>
              </a:buClr>
              <a:buNone/>
            </a:pPr>
            <a:r>
              <a:rPr lang="fr-FR" sz="8000" dirty="0" smtClean="0"/>
              <a:t>Densité des MG ; Densité des Gynécologues ;</a:t>
            </a:r>
          </a:p>
          <a:p>
            <a:pPr marL="0" indent="0" algn="just">
              <a:lnSpc>
                <a:spcPct val="170000"/>
              </a:lnSpc>
              <a:buClr>
                <a:schemeClr val="tx2"/>
              </a:buClr>
              <a:buNone/>
            </a:pPr>
            <a:r>
              <a:rPr lang="fr-FR" sz="8000" dirty="0" smtClean="0"/>
              <a:t>Temps moyen d'accès au MG ; Temps moyen d'accès au gynécologue ; </a:t>
            </a:r>
          </a:p>
          <a:p>
            <a:pPr marL="0" indent="0" algn="just">
              <a:lnSpc>
                <a:spcPct val="170000"/>
              </a:lnSpc>
              <a:buClr>
                <a:schemeClr val="tx2"/>
              </a:buClr>
              <a:buNone/>
            </a:pPr>
            <a:r>
              <a:rPr lang="fr-FR" sz="8000" dirty="0" smtClean="0"/>
              <a:t>Intensité de la pauvreté ; Taux de pauvreté à 60 %.</a:t>
            </a:r>
          </a:p>
          <a:p>
            <a:endParaRPr lang="fr-FR" sz="9600" dirty="0" smtClean="0"/>
          </a:p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9/11/2017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Dr MAJ </a:t>
            </a:r>
            <a:r>
              <a:rPr lang="fr-FR" dirty="0" err="1" smtClean="0"/>
              <a:t>Chiara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7232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4889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/>
              <a:t>Méthodes (3) : Stratégie d’analyse</a:t>
            </a:r>
            <a:endParaRPr lang="fr-FR" sz="36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838200" y="1030013"/>
            <a:ext cx="10515600" cy="4841397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Clr>
                <a:schemeClr val="tx2"/>
              </a:buClr>
            </a:pPr>
            <a:r>
              <a:rPr lang="fr-FR" sz="2200" dirty="0" smtClean="0"/>
              <a:t>Modèles mixtes à </a:t>
            </a:r>
            <a:r>
              <a:rPr lang="fr-FR" sz="2200" dirty="0" err="1" smtClean="0"/>
              <a:t>intercept</a:t>
            </a:r>
            <a:r>
              <a:rPr lang="fr-FR" sz="2200" dirty="0" smtClean="0"/>
              <a:t> aléatoire niveau 1 médecin, niveau 2 département d’exercice du médecin (Logiciel SAS 9.3).</a:t>
            </a:r>
          </a:p>
          <a:p>
            <a:pPr algn="just">
              <a:lnSpc>
                <a:spcPct val="150000"/>
              </a:lnSpc>
              <a:buClr>
                <a:schemeClr val="tx2"/>
              </a:buClr>
            </a:pPr>
            <a:r>
              <a:rPr lang="fr-FR" sz="2200" dirty="0" smtClean="0"/>
              <a:t>Les étapes suivantes ont été réalisées :</a:t>
            </a:r>
          </a:p>
          <a:p>
            <a:pPr marL="640080" indent="-514350" algn="just">
              <a:lnSpc>
                <a:spcPct val="15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fr-FR" sz="2000" b="1" dirty="0" smtClean="0"/>
              <a:t>Modèle vide </a:t>
            </a:r>
            <a:r>
              <a:rPr lang="fr-FR" sz="2000" dirty="0" smtClean="0"/>
              <a:t>(évaluer la variance interdépartementale)</a:t>
            </a:r>
          </a:p>
          <a:p>
            <a:pPr marL="640080" indent="-514350" algn="just">
              <a:lnSpc>
                <a:spcPct val="15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fr-FR" sz="2000" b="1" dirty="0" smtClean="0"/>
              <a:t>Analyse </a:t>
            </a:r>
            <a:r>
              <a:rPr lang="fr-FR" sz="2000" b="1" dirty="0" err="1" smtClean="0"/>
              <a:t>univariée</a:t>
            </a:r>
            <a:r>
              <a:rPr lang="fr-FR" sz="2000" b="1" dirty="0" smtClean="0"/>
              <a:t> </a:t>
            </a:r>
            <a:r>
              <a:rPr lang="fr-FR" sz="2000" dirty="0" smtClean="0"/>
              <a:t>(seuil = 20 %)</a:t>
            </a:r>
          </a:p>
          <a:p>
            <a:pPr marL="640080" indent="-514350" algn="just">
              <a:lnSpc>
                <a:spcPct val="15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fr-FR" sz="2000" b="1" dirty="0" smtClean="0"/>
              <a:t>Analyse </a:t>
            </a:r>
            <a:r>
              <a:rPr lang="fr-FR" sz="2000" b="1" dirty="0" err="1" smtClean="0"/>
              <a:t>multivariée</a:t>
            </a:r>
            <a:r>
              <a:rPr lang="fr-FR" sz="2000" b="1" dirty="0" smtClean="0"/>
              <a:t> </a:t>
            </a:r>
            <a:r>
              <a:rPr lang="fr-FR" sz="2000" dirty="0" smtClean="0"/>
              <a:t>(Ajustement sur l’âge et le sexe)</a:t>
            </a:r>
            <a:endParaRPr lang="fr-FR" sz="2000" b="1" dirty="0" smtClean="0"/>
          </a:p>
          <a:p>
            <a:pPr marL="1040130" lvl="1" indent="-514350" algn="just">
              <a:lnSpc>
                <a:spcPct val="150000"/>
              </a:lnSpc>
              <a:buClr>
                <a:schemeClr val="tx2"/>
              </a:buClr>
              <a:buFont typeface="+mj-lt"/>
              <a:buAutoNum type="romanLcPeriod"/>
            </a:pPr>
            <a:r>
              <a:rPr lang="fr-FR" sz="2000" b="1" dirty="0" smtClean="0"/>
              <a:t>Modèle </a:t>
            </a:r>
            <a:r>
              <a:rPr lang="fr-FR" sz="2000" b="1" dirty="0" err="1" smtClean="0"/>
              <a:t>multivarié</a:t>
            </a:r>
            <a:r>
              <a:rPr lang="fr-FR" sz="2000" b="1" dirty="0" smtClean="0"/>
              <a:t> des variables explicatives individuelles (MG) </a:t>
            </a:r>
            <a:r>
              <a:rPr lang="fr-FR" sz="2000" dirty="0" smtClean="0"/>
              <a:t>(seuil 5 %)</a:t>
            </a:r>
          </a:p>
          <a:p>
            <a:pPr marL="1040130" lvl="1" indent="-514350" algn="just">
              <a:lnSpc>
                <a:spcPct val="150000"/>
              </a:lnSpc>
              <a:buClr>
                <a:schemeClr val="tx2"/>
              </a:buClr>
              <a:buFont typeface="+mj-lt"/>
              <a:buAutoNum type="romanLcPeriod"/>
            </a:pPr>
            <a:r>
              <a:rPr lang="fr-FR" sz="2000" b="1" dirty="0" smtClean="0"/>
              <a:t>Modèle </a:t>
            </a:r>
            <a:r>
              <a:rPr lang="fr-FR" sz="2000" b="1" dirty="0" err="1" smtClean="0"/>
              <a:t>multivarié</a:t>
            </a:r>
            <a:r>
              <a:rPr lang="fr-FR" sz="2000" b="1" dirty="0" smtClean="0"/>
              <a:t> des variables explicatives contextuelles</a:t>
            </a:r>
            <a:r>
              <a:rPr lang="fr-FR" sz="2000" dirty="0" smtClean="0"/>
              <a:t> (seuil 5 %) </a:t>
            </a:r>
            <a:br>
              <a:rPr lang="fr-FR" sz="2000" dirty="0" smtClean="0"/>
            </a:br>
            <a:r>
              <a:rPr lang="fr-FR" sz="2000" dirty="0" smtClean="0"/>
              <a:t>(</a:t>
            </a:r>
            <a:r>
              <a:rPr lang="fr-FR" sz="2000" b="1" dirty="0" smtClean="0"/>
              <a:t>Modèle final</a:t>
            </a:r>
            <a:r>
              <a:rPr lang="fr-FR" sz="2000" dirty="0" smtClean="0"/>
              <a:t>)</a:t>
            </a:r>
          </a:p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9/11/2017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Dr MAJ </a:t>
            </a:r>
            <a:r>
              <a:rPr lang="fr-FR" dirty="0" err="1" smtClean="0"/>
              <a:t>Chiara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7232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9992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/>
              <a:t>Résultats (1)</a:t>
            </a:r>
            <a:endParaRPr lang="fr-FR" sz="36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838200" y="1135117"/>
            <a:ext cx="10515600" cy="4736294"/>
          </a:xfrm>
        </p:spPr>
        <p:txBody>
          <a:bodyPr/>
          <a:lstStyle/>
          <a:p>
            <a:pPr algn="just">
              <a:lnSpc>
                <a:spcPct val="160000"/>
              </a:lnSpc>
              <a:buClr>
                <a:schemeClr val="tx2"/>
              </a:buClr>
              <a:buFont typeface="Arial"/>
              <a:buChar char="•"/>
            </a:pPr>
            <a:r>
              <a:rPr lang="fr-FR" dirty="0" smtClean="0"/>
              <a:t>34,7 % des médecins ne font jamais de frottis </a:t>
            </a:r>
          </a:p>
          <a:p>
            <a:pPr algn="just">
              <a:lnSpc>
                <a:spcPct val="160000"/>
              </a:lnSpc>
              <a:buClr>
                <a:schemeClr val="tx2"/>
              </a:buClr>
              <a:buFont typeface="Arial"/>
              <a:buChar char="•"/>
            </a:pPr>
            <a:r>
              <a:rPr lang="fr-FR" dirty="0" smtClean="0"/>
              <a:t>La proportion de MG ne faisant jamais de frottis varie entre les départements de 12 à 57 % (entre le 2,5</a:t>
            </a:r>
            <a:r>
              <a:rPr lang="fr-FR" baseline="30000" dirty="0" smtClean="0"/>
              <a:t>ème</a:t>
            </a:r>
            <a:r>
              <a:rPr lang="fr-FR" dirty="0" smtClean="0"/>
              <a:t> et le 97,5</a:t>
            </a:r>
            <a:r>
              <a:rPr lang="fr-FR" baseline="30000" dirty="0" smtClean="0"/>
              <a:t>ème</a:t>
            </a:r>
            <a:r>
              <a:rPr lang="fr-FR" dirty="0" smtClean="0"/>
              <a:t> percentile de la distribution)</a:t>
            </a:r>
          </a:p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9/11/2017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Dr MAJ </a:t>
            </a:r>
            <a:r>
              <a:rPr lang="fr-FR" dirty="0" err="1" smtClean="0"/>
              <a:t>Chiara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72329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977</Words>
  <Application>Microsoft Macintosh PowerPoint</Application>
  <PresentationFormat>Grand écran</PresentationFormat>
  <Paragraphs>171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Thème Office</vt:lpstr>
      <vt:lpstr>Conception personnalisée</vt:lpstr>
      <vt:lpstr>1_Conception personnalisée</vt:lpstr>
      <vt:lpstr>Présentation PowerPoint</vt:lpstr>
      <vt:lpstr>Facteurs individuels et contextuels associés à l’absence de pratique du frottis par les médecins généralistes en France </vt:lpstr>
      <vt:lpstr>Cancer du col de l’utérus (CCU) : Contexte</vt:lpstr>
      <vt:lpstr>Hypothèses : variation des pratiques de dépistages </vt:lpstr>
      <vt:lpstr>Objectifs</vt:lpstr>
      <vt:lpstr>Méthodes (1) : Baromètre Santé Médecin Généralistes 2009 </vt:lpstr>
      <vt:lpstr>Méthodes (2) : Variables explicatives </vt:lpstr>
      <vt:lpstr>Méthodes (3) : Stratégie d’analyse</vt:lpstr>
      <vt:lpstr>Résultats (1)</vt:lpstr>
      <vt:lpstr>Résultats (2) : Caractéristiques individuelles Modèle final (partie 1), N=1013</vt:lpstr>
      <vt:lpstr>Résultats (3) : Caractéristiques individuelles Modèle final (partie 1), N=1013</vt:lpstr>
      <vt:lpstr>Discussion</vt:lpstr>
      <vt:lpstr>Points forts et limites</vt:lpstr>
      <vt:lpstr>Conclusion</vt:lpstr>
      <vt:lpstr>MERCI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LATRIVE</dc:creator>
  <cp:lastModifiedBy>Utilisateur de Microsoft Office</cp:lastModifiedBy>
  <cp:revision>34</cp:revision>
  <cp:lastPrinted>2017-11-02T19:39:27Z</cp:lastPrinted>
  <dcterms:created xsi:type="dcterms:W3CDTF">2017-09-20T10:48:35Z</dcterms:created>
  <dcterms:modified xsi:type="dcterms:W3CDTF">2017-11-02T19:39:34Z</dcterms:modified>
</cp:coreProperties>
</file>