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56" r:id="rId4"/>
    <p:sldId id="257" r:id="rId5"/>
    <p:sldId id="258" r:id="rId6"/>
    <p:sldId id="263" r:id="rId7"/>
    <p:sldId id="264" r:id="rId8"/>
    <p:sldId id="266" r:id="rId9"/>
    <p:sldId id="267" r:id="rId10"/>
    <p:sldId id="274" r:id="rId11"/>
    <p:sldId id="269" r:id="rId12"/>
    <p:sldId id="270" r:id="rId13"/>
    <p:sldId id="275" r:id="rId14"/>
    <p:sldId id="271" r:id="rId15"/>
    <p:sldId id="272" r:id="rId16"/>
    <p:sldId id="273" r:id="rId17"/>
    <p:sldId id="276" r:id="rId18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300"/>
    <a:srgbClr val="EA9B37"/>
    <a:srgbClr val="009FE3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949026108578535"/>
          <c:y val="4.5977011494252873E-2"/>
          <c:w val="0.62430414068498474"/>
          <c:h val="0.7375936283826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rôle!$S$48</c:f>
              <c:strCache>
                <c:ptCount val="1"/>
                <c:pt idx="0">
                  <c:v>Très important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rôle!$R$49:$R$59</c:f>
              <c:strCache>
                <c:ptCount val="11"/>
                <c:pt idx="0">
                  <c:v>Aide à la réinsertion professionnelle</c:v>
                </c:pt>
                <c:pt idx="1">
                  <c:v>Soutien social du patient</c:v>
                </c:pt>
                <c:pt idx="2">
                  <c:v> Suivi médical en phase initiale de TRT</c:v>
                </c:pt>
                <c:pt idx="3">
                  <c:v>Prise en charge nutritionnelle</c:v>
                </c:pt>
                <c:pt idx="4">
                  <c:v>Aide à la coordination des soins</c:v>
                </c:pt>
                <c:pt idx="5">
                  <c:v>Suivi médical après la phase initiale de TRT</c:v>
                </c:pt>
                <c:pt idx="6">
                  <c:v>Choix de l'équipe traitante</c:v>
                </c:pt>
                <c:pt idx="7">
                  <c:v>Information et soutien des proches</c:v>
                </c:pt>
                <c:pt idx="8">
                  <c:v>Prise en charge de la douleur</c:v>
                </c:pt>
                <c:pt idx="9">
                  <c:v> Soutien psychologique du patient</c:v>
                </c:pt>
                <c:pt idx="10">
                  <c:v>Accompagnement fin de vie</c:v>
                </c:pt>
              </c:strCache>
            </c:strRef>
          </c:cat>
          <c:val>
            <c:numRef>
              <c:f>rôle!$S$49:$S$59</c:f>
              <c:numCache>
                <c:formatCode>0%</c:formatCode>
                <c:ptCount val="11"/>
                <c:pt idx="0">
                  <c:v>0.182</c:v>
                </c:pt>
                <c:pt idx="1">
                  <c:v>0.24719999999999998</c:v>
                </c:pt>
                <c:pt idx="2">
                  <c:v>0.28939999999999999</c:v>
                </c:pt>
                <c:pt idx="3">
                  <c:v>0.35119999999999996</c:v>
                </c:pt>
                <c:pt idx="4">
                  <c:v>0.37790000000000001</c:v>
                </c:pt>
                <c:pt idx="5">
                  <c:v>0.38900000000000001</c:v>
                </c:pt>
                <c:pt idx="6">
                  <c:v>0.41909999999999997</c:v>
                </c:pt>
                <c:pt idx="7">
                  <c:v>0.46409999999999996</c:v>
                </c:pt>
                <c:pt idx="8">
                  <c:v>0.59040000000000004</c:v>
                </c:pt>
                <c:pt idx="9">
                  <c:v>0.67980000000000007</c:v>
                </c:pt>
                <c:pt idx="10">
                  <c:v>0.69189999999999996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E6-4453-A561-E2FFBA7A2D27}"/>
            </c:ext>
          </c:extLst>
        </c:ser>
        <c:ser>
          <c:idx val="1"/>
          <c:order val="1"/>
          <c:tx>
            <c:strRef>
              <c:f>rôle!$T$48</c:f>
              <c:strCache>
                <c:ptCount val="1"/>
                <c:pt idx="0">
                  <c:v>Important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rôle!$R$49:$R$59</c:f>
              <c:strCache>
                <c:ptCount val="11"/>
                <c:pt idx="0">
                  <c:v>Aide à la réinsertion professionnelle</c:v>
                </c:pt>
                <c:pt idx="1">
                  <c:v>Soutien social du patient</c:v>
                </c:pt>
                <c:pt idx="2">
                  <c:v> Suivi médical en phase initiale de TRT</c:v>
                </c:pt>
                <c:pt idx="3">
                  <c:v>Prise en charge nutritionnelle</c:v>
                </c:pt>
                <c:pt idx="4">
                  <c:v>Aide à la coordination des soins</c:v>
                </c:pt>
                <c:pt idx="5">
                  <c:v>Suivi médical après la phase initiale de TRT</c:v>
                </c:pt>
                <c:pt idx="6">
                  <c:v>Choix de l'équipe traitante</c:v>
                </c:pt>
                <c:pt idx="7">
                  <c:v>Information et soutien des proches</c:v>
                </c:pt>
                <c:pt idx="8">
                  <c:v>Prise en charge de la douleur</c:v>
                </c:pt>
                <c:pt idx="9">
                  <c:v> Soutien psychologique du patient</c:v>
                </c:pt>
                <c:pt idx="10">
                  <c:v>Accompagnement fin de vie</c:v>
                </c:pt>
              </c:strCache>
            </c:strRef>
          </c:cat>
          <c:val>
            <c:numRef>
              <c:f>rôle!$T$49:$T$59</c:f>
              <c:numCache>
                <c:formatCode>0%</c:formatCode>
                <c:ptCount val="11"/>
                <c:pt idx="0">
                  <c:v>0.3483</c:v>
                </c:pt>
                <c:pt idx="1">
                  <c:v>0.42180000000000001</c:v>
                </c:pt>
                <c:pt idx="2">
                  <c:v>0.2843</c:v>
                </c:pt>
                <c:pt idx="3">
                  <c:v>0.39789999999999998</c:v>
                </c:pt>
                <c:pt idx="4">
                  <c:v>0.38819999999999999</c:v>
                </c:pt>
                <c:pt idx="5">
                  <c:v>0.38740000000000002</c:v>
                </c:pt>
                <c:pt idx="6">
                  <c:v>0.3392</c:v>
                </c:pt>
                <c:pt idx="7">
                  <c:v>0.38890000000000002</c:v>
                </c:pt>
                <c:pt idx="8">
                  <c:v>0.29270000000000002</c:v>
                </c:pt>
                <c:pt idx="9">
                  <c:v>0.25259999999999999</c:v>
                </c:pt>
                <c:pt idx="10">
                  <c:v>0.21350000000000002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3E6-4453-A561-E2FFBA7A2D27}"/>
            </c:ext>
          </c:extLst>
        </c:ser>
        <c:ser>
          <c:idx val="2"/>
          <c:order val="2"/>
          <c:tx>
            <c:strRef>
              <c:f>rôle!$U$48</c:f>
              <c:strCache>
                <c:ptCount val="1"/>
                <c:pt idx="0">
                  <c:v>Assez important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rôle!$R$49:$R$59</c:f>
              <c:strCache>
                <c:ptCount val="11"/>
                <c:pt idx="0">
                  <c:v>Aide à la réinsertion professionnelle</c:v>
                </c:pt>
                <c:pt idx="1">
                  <c:v>Soutien social du patient</c:v>
                </c:pt>
                <c:pt idx="2">
                  <c:v> Suivi médical en phase initiale de TRT</c:v>
                </c:pt>
                <c:pt idx="3">
                  <c:v>Prise en charge nutritionnelle</c:v>
                </c:pt>
                <c:pt idx="4">
                  <c:v>Aide à la coordination des soins</c:v>
                </c:pt>
                <c:pt idx="5">
                  <c:v>Suivi médical après la phase initiale de TRT</c:v>
                </c:pt>
                <c:pt idx="6">
                  <c:v>Choix de l'équipe traitante</c:v>
                </c:pt>
                <c:pt idx="7">
                  <c:v>Information et soutien des proches</c:v>
                </c:pt>
                <c:pt idx="8">
                  <c:v>Prise en charge de la douleur</c:v>
                </c:pt>
                <c:pt idx="9">
                  <c:v> Soutien psychologique du patient</c:v>
                </c:pt>
                <c:pt idx="10">
                  <c:v>Accompagnement fin de vie</c:v>
                </c:pt>
              </c:strCache>
            </c:strRef>
          </c:cat>
          <c:val>
            <c:numRef>
              <c:f>rôle!$U$49:$U$59</c:f>
              <c:numCache>
                <c:formatCode>0%</c:formatCode>
                <c:ptCount val="11"/>
                <c:pt idx="0">
                  <c:v>0.22210000000000002</c:v>
                </c:pt>
                <c:pt idx="1">
                  <c:v>0.21230000000000002</c:v>
                </c:pt>
                <c:pt idx="2">
                  <c:v>0.2054</c:v>
                </c:pt>
                <c:pt idx="3">
                  <c:v>0.17430000000000001</c:v>
                </c:pt>
                <c:pt idx="4">
                  <c:v>0.15380000000000002</c:v>
                </c:pt>
                <c:pt idx="5">
                  <c:v>0.15890000000000001</c:v>
                </c:pt>
                <c:pt idx="6">
                  <c:v>0.16260000000000002</c:v>
                </c:pt>
                <c:pt idx="7">
                  <c:v>0.127</c:v>
                </c:pt>
                <c:pt idx="8">
                  <c:v>8.6199999999999999E-2</c:v>
                </c:pt>
                <c:pt idx="9">
                  <c:v>5.2999999999999999E-2</c:v>
                </c:pt>
                <c:pt idx="10">
                  <c:v>6.1100000000000002E-2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3E6-4453-A561-E2FFBA7A2D27}"/>
            </c:ext>
          </c:extLst>
        </c:ser>
        <c:ser>
          <c:idx val="3"/>
          <c:order val="3"/>
          <c:tx>
            <c:strRef>
              <c:f>rôle!$V$48</c:f>
              <c:strCache>
                <c:ptCount val="1"/>
                <c:pt idx="0">
                  <c:v>Peu important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rôle!$R$49:$R$59</c:f>
              <c:strCache>
                <c:ptCount val="11"/>
                <c:pt idx="0">
                  <c:v>Aide à la réinsertion professionnelle</c:v>
                </c:pt>
                <c:pt idx="1">
                  <c:v>Soutien social du patient</c:v>
                </c:pt>
                <c:pt idx="2">
                  <c:v> Suivi médical en phase initiale de TRT</c:v>
                </c:pt>
                <c:pt idx="3">
                  <c:v>Prise en charge nutritionnelle</c:v>
                </c:pt>
                <c:pt idx="4">
                  <c:v>Aide à la coordination des soins</c:v>
                </c:pt>
                <c:pt idx="5">
                  <c:v>Suivi médical après la phase initiale de TRT</c:v>
                </c:pt>
                <c:pt idx="6">
                  <c:v>Choix de l'équipe traitante</c:v>
                </c:pt>
                <c:pt idx="7">
                  <c:v>Information et soutien des proches</c:v>
                </c:pt>
                <c:pt idx="8">
                  <c:v>Prise en charge de la douleur</c:v>
                </c:pt>
                <c:pt idx="9">
                  <c:v> Soutien psychologique du patient</c:v>
                </c:pt>
                <c:pt idx="10">
                  <c:v>Accompagnement fin de vie</c:v>
                </c:pt>
              </c:strCache>
            </c:strRef>
          </c:cat>
          <c:val>
            <c:numRef>
              <c:f>rôle!$V$49:$V$59</c:f>
              <c:numCache>
                <c:formatCode>0%</c:formatCode>
                <c:ptCount val="11"/>
                <c:pt idx="0">
                  <c:v>0.23680000000000001</c:v>
                </c:pt>
                <c:pt idx="1">
                  <c:v>0.11710000000000001</c:v>
                </c:pt>
                <c:pt idx="2">
                  <c:v>0.217</c:v>
                </c:pt>
                <c:pt idx="3">
                  <c:v>7.5899999999999995E-2</c:v>
                </c:pt>
                <c:pt idx="4">
                  <c:v>7.690000000000001E-2</c:v>
                </c:pt>
                <c:pt idx="5">
                  <c:v>6.3200000000000006E-2</c:v>
                </c:pt>
                <c:pt idx="6">
                  <c:v>7.9199999999999993E-2</c:v>
                </c:pt>
                <c:pt idx="7">
                  <c:v>1.9299999999999998E-2</c:v>
                </c:pt>
                <c:pt idx="8">
                  <c:v>3.0099999999999998E-2</c:v>
                </c:pt>
                <c:pt idx="9">
                  <c:v>1.3100000000000001E-2</c:v>
                </c:pt>
                <c:pt idx="10">
                  <c:v>2.6099999999999998E-2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3E6-4453-A561-E2FFBA7A2D2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6809904"/>
        <c:axId val="156810296"/>
      </c:barChart>
      <c:catAx>
        <c:axId val="156809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6810296"/>
        <c:crosses val="autoZero"/>
        <c:auto val="1"/>
        <c:lblAlgn val="ctr"/>
        <c:lblOffset val="100"/>
        <c:noMultiLvlLbl val="0"/>
      </c:catAx>
      <c:valAx>
        <c:axId val="156810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680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difficultés!$R$48</c:f>
              <c:strCache>
                <c:ptCount val="1"/>
                <c:pt idx="0">
                  <c:v>Très importantes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difficultés!$Q$49:$Q$57</c:f>
              <c:strCache>
                <c:ptCount val="9"/>
                <c:pt idx="0">
                  <c:v>Surveillance entre les cures de chimio</c:v>
                </c:pt>
                <c:pt idx="1">
                  <c:v>Soutien social du patient </c:v>
                </c:pt>
                <c:pt idx="2">
                  <c:v>Gestion des effets indésirables des TRT</c:v>
                </c:pt>
                <c:pt idx="3">
                  <c:v>Gestion des urgences</c:v>
                </c:pt>
                <c:pt idx="4">
                  <c:v>Prise en charge des séquelles</c:v>
                </c:pt>
                <c:pt idx="5">
                  <c:v>Info et soutien des proches</c:v>
                </c:pt>
                <c:pt idx="6">
                  <c:v>Soutien psychologique du patient</c:v>
                </c:pt>
                <c:pt idx="7">
                  <c:v>Aide à la réinsertion professionnelle</c:v>
                </c:pt>
                <c:pt idx="8">
                  <c:v>Accompagnement des patients en fin de vie</c:v>
                </c:pt>
              </c:strCache>
            </c:strRef>
          </c:cat>
          <c:val>
            <c:numRef>
              <c:f>difficultés!$R$49:$R$57</c:f>
              <c:numCache>
                <c:formatCode>0.0%</c:formatCode>
                <c:ptCount val="9"/>
                <c:pt idx="0">
                  <c:v>2.53E-2</c:v>
                </c:pt>
                <c:pt idx="1">
                  <c:v>5.3099999999999994E-2</c:v>
                </c:pt>
                <c:pt idx="2">
                  <c:v>6.3099999999999989E-2</c:v>
                </c:pt>
                <c:pt idx="3">
                  <c:v>6.4399999999999999E-2</c:v>
                </c:pt>
                <c:pt idx="4">
                  <c:v>7.7100000000000002E-2</c:v>
                </c:pt>
                <c:pt idx="5">
                  <c:v>7.8899999999999998E-2</c:v>
                </c:pt>
                <c:pt idx="6">
                  <c:v>9.0999999999999998E-2</c:v>
                </c:pt>
                <c:pt idx="7">
                  <c:v>9.2600000000000002E-2</c:v>
                </c:pt>
                <c:pt idx="8">
                  <c:v>0.15609999999999999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F5-4F44-909A-1108E47DFD27}"/>
            </c:ext>
          </c:extLst>
        </c:ser>
        <c:ser>
          <c:idx val="1"/>
          <c:order val="1"/>
          <c:tx>
            <c:strRef>
              <c:f>difficultés!$S$48</c:f>
              <c:strCache>
                <c:ptCount val="1"/>
                <c:pt idx="0">
                  <c:v>Importantes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difficultés!$Q$49:$Q$57</c:f>
              <c:strCache>
                <c:ptCount val="9"/>
                <c:pt idx="0">
                  <c:v>Surveillance entre les cures de chimio</c:v>
                </c:pt>
                <c:pt idx="1">
                  <c:v>Soutien social du patient </c:v>
                </c:pt>
                <c:pt idx="2">
                  <c:v>Gestion des effets indésirables des TRT</c:v>
                </c:pt>
                <c:pt idx="3">
                  <c:v>Gestion des urgences</c:v>
                </c:pt>
                <c:pt idx="4">
                  <c:v>Prise en charge des séquelles</c:v>
                </c:pt>
                <c:pt idx="5">
                  <c:v>Info et soutien des proches</c:v>
                </c:pt>
                <c:pt idx="6">
                  <c:v>Soutien psychologique du patient</c:v>
                </c:pt>
                <c:pt idx="7">
                  <c:v>Aide à la réinsertion professionnelle</c:v>
                </c:pt>
                <c:pt idx="8">
                  <c:v>Accompagnement des patients en fin de vie</c:v>
                </c:pt>
              </c:strCache>
            </c:strRef>
          </c:cat>
          <c:val>
            <c:numRef>
              <c:f>difficultés!$S$49:$S$57</c:f>
              <c:numCache>
                <c:formatCode>0.0%</c:formatCode>
                <c:ptCount val="9"/>
                <c:pt idx="0">
                  <c:v>0.12189999999999999</c:v>
                </c:pt>
                <c:pt idx="1">
                  <c:v>0.22519999999999998</c:v>
                </c:pt>
                <c:pt idx="2">
                  <c:v>0.25489999999999996</c:v>
                </c:pt>
                <c:pt idx="3">
                  <c:v>0.19190000000000002</c:v>
                </c:pt>
                <c:pt idx="4">
                  <c:v>0.23730000000000001</c:v>
                </c:pt>
                <c:pt idx="5">
                  <c:v>0.20489999999999997</c:v>
                </c:pt>
                <c:pt idx="6">
                  <c:v>0.18690000000000001</c:v>
                </c:pt>
                <c:pt idx="7">
                  <c:v>0.21719999999999998</c:v>
                </c:pt>
                <c:pt idx="8">
                  <c:v>0.2155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F5-4F44-909A-1108E47DFD27}"/>
            </c:ext>
          </c:extLst>
        </c:ser>
        <c:ser>
          <c:idx val="2"/>
          <c:order val="2"/>
          <c:tx>
            <c:strRef>
              <c:f>difficultés!$T$48</c:f>
              <c:strCache>
                <c:ptCount val="1"/>
                <c:pt idx="0">
                  <c:v>Assez importantes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difficultés!$Q$49:$Q$57</c:f>
              <c:strCache>
                <c:ptCount val="9"/>
                <c:pt idx="0">
                  <c:v>Surveillance entre les cures de chimio</c:v>
                </c:pt>
                <c:pt idx="1">
                  <c:v>Soutien social du patient </c:v>
                </c:pt>
                <c:pt idx="2">
                  <c:v>Gestion des effets indésirables des TRT</c:v>
                </c:pt>
                <c:pt idx="3">
                  <c:v>Gestion des urgences</c:v>
                </c:pt>
                <c:pt idx="4">
                  <c:v>Prise en charge des séquelles</c:v>
                </c:pt>
                <c:pt idx="5">
                  <c:v>Info et soutien des proches</c:v>
                </c:pt>
                <c:pt idx="6">
                  <c:v>Soutien psychologique du patient</c:v>
                </c:pt>
                <c:pt idx="7">
                  <c:v>Aide à la réinsertion professionnelle</c:v>
                </c:pt>
                <c:pt idx="8">
                  <c:v>Accompagnement des patients en fin de vie</c:v>
                </c:pt>
              </c:strCache>
            </c:strRef>
          </c:cat>
          <c:val>
            <c:numRef>
              <c:f>difficultés!$T$49:$T$57</c:f>
              <c:numCache>
                <c:formatCode>0.0%</c:formatCode>
                <c:ptCount val="9"/>
                <c:pt idx="0">
                  <c:v>0.28149999999999997</c:v>
                </c:pt>
                <c:pt idx="1">
                  <c:v>0.29620000000000002</c:v>
                </c:pt>
                <c:pt idx="2">
                  <c:v>0.37840000000000001</c:v>
                </c:pt>
                <c:pt idx="3">
                  <c:v>0.26350000000000001</c:v>
                </c:pt>
                <c:pt idx="4">
                  <c:v>0.376</c:v>
                </c:pt>
                <c:pt idx="5">
                  <c:v>0.28270000000000001</c:v>
                </c:pt>
                <c:pt idx="6">
                  <c:v>0.26629999999999998</c:v>
                </c:pt>
                <c:pt idx="7">
                  <c:v>0.29210000000000003</c:v>
                </c:pt>
                <c:pt idx="8">
                  <c:v>0.27989999999999998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5F5-4F44-909A-1108E47DFD27}"/>
            </c:ext>
          </c:extLst>
        </c:ser>
        <c:ser>
          <c:idx val="3"/>
          <c:order val="3"/>
          <c:tx>
            <c:strRef>
              <c:f>difficultés!$U$48</c:f>
              <c:strCache>
                <c:ptCount val="1"/>
                <c:pt idx="0">
                  <c:v>Peu importantes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difficultés!$Q$49:$Q$57</c:f>
              <c:strCache>
                <c:ptCount val="9"/>
                <c:pt idx="0">
                  <c:v>Surveillance entre les cures de chimio</c:v>
                </c:pt>
                <c:pt idx="1">
                  <c:v>Soutien social du patient </c:v>
                </c:pt>
                <c:pt idx="2">
                  <c:v>Gestion des effets indésirables des TRT</c:v>
                </c:pt>
                <c:pt idx="3">
                  <c:v>Gestion des urgences</c:v>
                </c:pt>
                <c:pt idx="4">
                  <c:v>Prise en charge des séquelles</c:v>
                </c:pt>
                <c:pt idx="5">
                  <c:v>Info et soutien des proches</c:v>
                </c:pt>
                <c:pt idx="6">
                  <c:v>Soutien psychologique du patient</c:v>
                </c:pt>
                <c:pt idx="7">
                  <c:v>Aide à la réinsertion professionnelle</c:v>
                </c:pt>
                <c:pt idx="8">
                  <c:v>Accompagnement des patients en fin de vie</c:v>
                </c:pt>
              </c:strCache>
            </c:strRef>
          </c:cat>
          <c:val>
            <c:numRef>
              <c:f>difficultés!$U$49:$U$57</c:f>
              <c:numCache>
                <c:formatCode>0.0%</c:formatCode>
                <c:ptCount val="9"/>
                <c:pt idx="0">
                  <c:v>0.56399999999999995</c:v>
                </c:pt>
                <c:pt idx="1">
                  <c:v>0.41119999999999995</c:v>
                </c:pt>
                <c:pt idx="2">
                  <c:v>0.29760000000000003</c:v>
                </c:pt>
                <c:pt idx="3">
                  <c:v>0.47240000000000004</c:v>
                </c:pt>
                <c:pt idx="4">
                  <c:v>0.30159999999999998</c:v>
                </c:pt>
                <c:pt idx="5">
                  <c:v>0.43030000000000002</c:v>
                </c:pt>
                <c:pt idx="6">
                  <c:v>0.45429999999999998</c:v>
                </c:pt>
                <c:pt idx="7">
                  <c:v>0.3654</c:v>
                </c:pt>
                <c:pt idx="8">
                  <c:v>0.34049999999999997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5F5-4F44-909A-1108E47DFD2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37893496"/>
        <c:axId val="237893104"/>
      </c:barChart>
      <c:catAx>
        <c:axId val="237893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37893104"/>
        <c:crosses val="autoZero"/>
        <c:auto val="1"/>
        <c:lblAlgn val="ctr"/>
        <c:lblOffset val="100"/>
        <c:noMultiLvlLbl val="0"/>
      </c:catAx>
      <c:valAx>
        <c:axId val="237893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37893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Documents à la disposition du MG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Feuil1!$A$6:$A$10</c:f>
              <c:strCache>
                <c:ptCount val="5"/>
                <c:pt idx="0">
                  <c:v>CR anapath</c:v>
                </c:pt>
                <c:pt idx="1">
                  <c:v>Lettre spécialiste</c:v>
                </c:pt>
                <c:pt idx="2">
                  <c:v>Lettre oncologue référent</c:v>
                </c:pt>
                <c:pt idx="3">
                  <c:v>CR de RCP</c:v>
                </c:pt>
                <c:pt idx="4">
                  <c:v>PPS</c:v>
                </c:pt>
              </c:strCache>
            </c:strRef>
          </c:cat>
          <c:val>
            <c:numRef>
              <c:f>Feuil1!$B$6:$B$10</c:f>
              <c:numCache>
                <c:formatCode>0%</c:formatCode>
                <c:ptCount val="5"/>
                <c:pt idx="0">
                  <c:v>0.75</c:v>
                </c:pt>
                <c:pt idx="1">
                  <c:v>0.66</c:v>
                </c:pt>
                <c:pt idx="2">
                  <c:v>0.57999999999999996</c:v>
                </c:pt>
                <c:pt idx="3">
                  <c:v>0.53</c:v>
                </c:pt>
                <c:pt idx="4">
                  <c:v>0.38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7898592"/>
        <c:axId val="237896240"/>
      </c:barChart>
      <c:catAx>
        <c:axId val="23789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37896240"/>
        <c:crosses val="autoZero"/>
        <c:auto val="1"/>
        <c:lblAlgn val="ctr"/>
        <c:lblOffset val="100"/>
        <c:noMultiLvlLbl val="0"/>
      </c:catAx>
      <c:valAx>
        <c:axId val="23789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3789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Feuil3!$B$9</c:f>
              <c:strCache>
                <c:ptCount val="1"/>
                <c:pt idx="0">
                  <c:v>Mardi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Feuil3!$A$10:$A$13</c:f>
              <c:strCache>
                <c:ptCount val="4"/>
                <c:pt idx="0">
                  <c:v>Assure la prise en charge</c:v>
                </c:pt>
                <c:pt idx="1">
                  <c:v>Contacte l'oncologue + assure la prise en charge</c:v>
                </c:pt>
                <c:pt idx="2">
                  <c:v>Contacte le service d'oncologie pour hospitalisation</c:v>
                </c:pt>
                <c:pt idx="3">
                  <c:v>Adresse aux urgences</c:v>
                </c:pt>
              </c:strCache>
            </c:strRef>
          </c:cat>
          <c:val>
            <c:numRef>
              <c:f>Feuil3!$B$10:$B$13</c:f>
              <c:numCache>
                <c:formatCode>0.00%</c:formatCode>
                <c:ptCount val="4"/>
                <c:pt idx="0">
                  <c:v>0.28510000000000002</c:v>
                </c:pt>
                <c:pt idx="1">
                  <c:v>0.50090000000000001</c:v>
                </c:pt>
                <c:pt idx="2">
                  <c:v>0.1492</c:v>
                </c:pt>
                <c:pt idx="3">
                  <c:v>6.4799999999999996E-2</c:v>
                </c:pt>
              </c:numCache>
            </c:numRef>
          </c:val>
        </c:ser>
        <c:ser>
          <c:idx val="1"/>
          <c:order val="1"/>
          <c:tx>
            <c:strRef>
              <c:f>Feuil3!$C$9</c:f>
              <c:strCache>
                <c:ptCount val="1"/>
                <c:pt idx="0">
                  <c:v>Samedi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Feuil3!$A$10:$A$13</c:f>
              <c:strCache>
                <c:ptCount val="4"/>
                <c:pt idx="0">
                  <c:v>Assure la prise en charge</c:v>
                </c:pt>
                <c:pt idx="1">
                  <c:v>Contacte l'oncologue + assure la prise en charge</c:v>
                </c:pt>
                <c:pt idx="2">
                  <c:v>Contacte le service d'oncologie pour hospitalisation</c:v>
                </c:pt>
                <c:pt idx="3">
                  <c:v>Adresse aux urgences</c:v>
                </c:pt>
              </c:strCache>
            </c:strRef>
          </c:cat>
          <c:val>
            <c:numRef>
              <c:f>Feuil3!$C$10:$C$13</c:f>
              <c:numCache>
                <c:formatCode>0.00%</c:formatCode>
                <c:ptCount val="4"/>
                <c:pt idx="0">
                  <c:v>0.21609999999999999</c:v>
                </c:pt>
                <c:pt idx="1">
                  <c:v>0.38069999999999998</c:v>
                </c:pt>
                <c:pt idx="2">
                  <c:v>0.18629999999999999</c:v>
                </c:pt>
                <c:pt idx="3">
                  <c:v>0.21690000000000001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7899768"/>
        <c:axId val="237893888"/>
      </c:barChart>
      <c:catAx>
        <c:axId val="237899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37893888"/>
        <c:crosses val="autoZero"/>
        <c:auto val="1"/>
        <c:lblAlgn val="ctr"/>
        <c:lblOffset val="100"/>
        <c:noMultiLvlLbl val="0"/>
      </c:catAx>
      <c:valAx>
        <c:axId val="23789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37899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8215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24605B3B-EDEB-4B50-B032-046F088755FB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78723"/>
            <a:ext cx="5439410" cy="3909864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6347" cy="49821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3" y="9431599"/>
            <a:ext cx="2946347" cy="49821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521A541F-05AD-4B25-84EB-DFCA59E7C8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933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A541F-05AD-4B25-84EB-DFCA59E7C89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703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A541F-05AD-4B25-84EB-DFCA59E7C89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426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A541F-05AD-4B25-84EB-DFCA59E7C89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319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A541F-05AD-4B25-84EB-DFCA59E7C89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476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A541F-05AD-4B25-84EB-DFCA59E7C89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799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A541F-05AD-4B25-84EB-DFCA59E7C89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36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A541F-05AD-4B25-84EB-DFCA59E7C89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81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A541F-05AD-4B25-84EB-DFCA59E7C89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314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A541F-05AD-4B25-84EB-DFCA59E7C89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789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A541F-05AD-4B25-84EB-DFCA59E7C89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672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A541F-05AD-4B25-84EB-DFCA59E7C89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517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618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524000" y="1555499"/>
            <a:ext cx="9144000" cy="23876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de l’intervention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035174"/>
            <a:ext cx="9144000" cy="87370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F08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Nom de l’intervenant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6108700"/>
            <a:ext cx="1447800" cy="34290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748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45786"/>
          </a:xfrm>
        </p:spPr>
        <p:txBody>
          <a:bodyPr/>
          <a:lstStyle>
            <a:lvl1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248400"/>
            <a:ext cx="1447800" cy="34290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2425700" y="6248400"/>
            <a:ext cx="2413000" cy="342900"/>
          </a:xfrm>
        </p:spPr>
        <p:txBody>
          <a:bodyPr anchor="ctr">
            <a:normAutofit/>
          </a:bodyPr>
          <a:lstStyle>
            <a:lvl1pPr marL="0" indent="0">
              <a:buNone/>
              <a:defRPr sz="1400" baseline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Nom de l’intervenant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0848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77870"/>
          </a:xfrm>
        </p:spPr>
        <p:txBody>
          <a:bodyPr/>
          <a:lstStyle>
            <a:lvl1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77870"/>
          </a:xfrm>
        </p:spPr>
        <p:txBody>
          <a:bodyPr/>
          <a:lstStyle>
            <a:lvl1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248400"/>
            <a:ext cx="1447800" cy="34290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2425700" y="6248400"/>
            <a:ext cx="2413000" cy="342900"/>
          </a:xfrm>
        </p:spPr>
        <p:txBody>
          <a:bodyPr anchor="ctr">
            <a:normAutofit/>
          </a:bodyPr>
          <a:lstStyle>
            <a:lvl1pPr marL="0" indent="0">
              <a:buNone/>
              <a:defRPr sz="1400" baseline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Nom de l’intervenant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196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248400"/>
            <a:ext cx="1447800" cy="34290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2425700" y="6248400"/>
            <a:ext cx="2413000" cy="342900"/>
          </a:xfrm>
        </p:spPr>
        <p:txBody>
          <a:bodyPr anchor="ctr">
            <a:normAutofit/>
          </a:bodyPr>
          <a:lstStyle>
            <a:lvl1pPr marL="0" indent="0">
              <a:buNone/>
              <a:defRPr sz="1400" baseline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Nom de l’intervenant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122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1352A-BB12-49CF-85D2-B5B3BAB1875C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34EEC-C704-47CD-8FE5-3D2CA304A599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" y="66"/>
            <a:ext cx="12193200" cy="685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2180C-1AFD-4C88-841F-E3CDCB00BBB1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4F34D-3697-42E2-91AC-73F8553652A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" y="66"/>
            <a:ext cx="12193200" cy="685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3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20E42-CEA1-4504-99F9-82E33222DA48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71D82-4567-43C8-B7C0-F48B33CCC077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" y="66"/>
            <a:ext cx="12193200" cy="685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1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194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93124" y="365125"/>
            <a:ext cx="10760676" cy="86231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3200" dirty="0"/>
              <a:t>D</a:t>
            </a:r>
            <a:r>
              <a:rPr lang="fr-FR" sz="3200" dirty="0" smtClean="0"/>
              <a:t>es difficultés ressenties pour assurer le suivi</a:t>
            </a:r>
            <a:endParaRPr lang="fr-FR" sz="32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97560" y="1607377"/>
            <a:ext cx="10515600" cy="4077729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5100" b="1" dirty="0" smtClean="0">
                <a:latin typeface="+mn-lt"/>
              </a:rPr>
              <a:t> </a:t>
            </a:r>
            <a:endParaRPr lang="fr-FR" sz="4400" dirty="0" smtClean="0">
              <a:latin typeface="+mn-lt"/>
            </a:endParaRPr>
          </a:p>
          <a:p>
            <a:pPr marL="0" indent="0">
              <a:buNone/>
            </a:pPr>
            <a:endParaRPr lang="fr-FR" sz="4400" dirty="0" smtClean="0">
              <a:latin typeface="+mn-lt"/>
            </a:endParaRPr>
          </a:p>
          <a:p>
            <a:pPr marL="0" indent="0">
              <a:buNone/>
            </a:pPr>
            <a:r>
              <a:rPr lang="fr-FR" dirty="0" smtClean="0"/>
              <a:t> </a:t>
            </a:r>
          </a:p>
          <a:p>
            <a:pPr>
              <a:buFontTx/>
              <a:buChar char="-"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200" dirty="0" smtClean="0"/>
              <a:t>09-11-2017</a:t>
            </a:r>
            <a:endParaRPr lang="fr-FR" sz="120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fr-FR" sz="1200" dirty="0" smtClean="0"/>
              <a:t>D Rey</a:t>
            </a:r>
            <a:endParaRPr lang="fr-FR" sz="1200" dirty="0"/>
          </a:p>
        </p:txBody>
      </p:sp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2842408958"/>
              </p:ext>
            </p:extLst>
          </p:nvPr>
        </p:nvGraphicFramePr>
        <p:xfrm>
          <a:off x="147783" y="1738184"/>
          <a:ext cx="11269860" cy="3624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4154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288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800" dirty="0" smtClean="0"/>
              <a:t>Des difficultés souvent liées au défaut de communication</a:t>
            </a:r>
            <a:endParaRPr lang="fr-FR" sz="28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09703560"/>
              </p:ext>
            </p:extLst>
          </p:nvPr>
        </p:nvGraphicFramePr>
        <p:xfrm>
          <a:off x="203888" y="1361631"/>
          <a:ext cx="6007442" cy="4589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2264"/>
                <a:gridCol w="1573427"/>
                <a:gridCol w="1861751"/>
              </a:tblGrid>
              <a:tr h="7527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830" marR="858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Score global de difficultés supérieur à la médiane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830" marR="858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 Score de difficultés dans la prise en charge médicale supérieur à la médiane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830" marR="85830" marT="0" marB="0"/>
                </a:tc>
              </a:tr>
              <a:tr h="161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830" marR="858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OR [IC 95 </a:t>
                      </a:r>
                      <a:r>
                        <a:rPr lang="fr-FR" sz="1100" dirty="0" smtClean="0">
                          <a:effectLst/>
                        </a:rPr>
                        <a:t>%]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830" marR="858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OR [IC 95 </a:t>
                      </a:r>
                      <a:r>
                        <a:rPr lang="fr-FR" sz="1100" dirty="0" smtClean="0">
                          <a:effectLst/>
                        </a:rPr>
                        <a:t>%]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830" marR="85830" marT="0" marB="0"/>
                </a:tc>
              </a:tr>
              <a:tr h="852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</a:rPr>
                        <a:t>Âge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Moins de 50 ans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Entre 50 et 58 ans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Plus de 58 ans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830" marR="8583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 1</a:t>
                      </a:r>
                      <a:endParaRPr lang="fr-FR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1.3   [0.9;1.7]</a:t>
                      </a:r>
                      <a:endParaRPr lang="fr-FR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1.5*</a:t>
                      </a:r>
                      <a:r>
                        <a:rPr lang="fr-FR" sz="1400" dirty="0" smtClean="0">
                          <a:effectLst/>
                        </a:rPr>
                        <a:t> </a:t>
                      </a:r>
                      <a:r>
                        <a:rPr lang="fr-FR" sz="1400" dirty="0">
                          <a:effectLst/>
                        </a:rPr>
                        <a:t>[</a:t>
                      </a:r>
                      <a:r>
                        <a:rPr lang="fr-FR" sz="1400" dirty="0" smtClean="0">
                          <a:effectLst/>
                        </a:rPr>
                        <a:t>1.1;2.0]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830" marR="858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 1</a:t>
                      </a:r>
                      <a:endParaRPr lang="fr-FR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  1.3     [0.9;1.8]</a:t>
                      </a:r>
                      <a:endParaRPr lang="fr-FR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1.6** </a:t>
                      </a:r>
                      <a:r>
                        <a:rPr lang="fr-FR" sz="1400" dirty="0">
                          <a:effectLst/>
                        </a:rPr>
                        <a:t>[</a:t>
                      </a:r>
                      <a:r>
                        <a:rPr lang="fr-FR" sz="1400" dirty="0" smtClean="0">
                          <a:effectLst/>
                        </a:rPr>
                        <a:t>1.1;2.2]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830" marR="85830" marT="0" marB="0"/>
                </a:tc>
              </a:tr>
              <a:tr h="681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Mode d’exercice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Exerce seul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Cabinet de groupe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830" marR="8583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1</a:t>
                      </a:r>
                      <a:endParaRPr lang="fr-FR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1.3 </a:t>
                      </a:r>
                      <a:r>
                        <a:rPr lang="fr-FR" sz="1400" dirty="0">
                          <a:effectLst/>
                        </a:rPr>
                        <a:t>[</a:t>
                      </a:r>
                      <a:r>
                        <a:rPr lang="fr-FR" sz="1400" dirty="0" smtClean="0">
                          <a:effectLst/>
                        </a:rPr>
                        <a:t>0.9;1.7]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830" marR="858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1</a:t>
                      </a:r>
                      <a:endParaRPr lang="fr-FR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1.5** </a:t>
                      </a:r>
                      <a:r>
                        <a:rPr lang="fr-FR" sz="1400" dirty="0">
                          <a:effectLst/>
                        </a:rPr>
                        <a:t>[</a:t>
                      </a:r>
                      <a:r>
                        <a:rPr lang="fr-FR" sz="1400" dirty="0" smtClean="0">
                          <a:effectLst/>
                        </a:rPr>
                        <a:t>1.1;1.9]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830" marR="85830" marT="0" marB="0"/>
                </a:tc>
              </a:tr>
              <a:tr h="852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Satisfait des consignes reçues du médecin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</a:rPr>
                        <a:t>spécialiste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Souvent à toujours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Parfois à jamais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830" marR="8583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1</a:t>
                      </a:r>
                      <a:endParaRPr lang="fr-FR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1.4</a:t>
                      </a:r>
                      <a:r>
                        <a:rPr lang="fr-FR" sz="14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[</a:t>
                      </a:r>
                      <a:r>
                        <a:rPr lang="fr-FR" sz="1400" dirty="0" smtClean="0">
                          <a:effectLst/>
                        </a:rPr>
                        <a:t>1.1;1.8]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830" marR="858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1</a:t>
                      </a:r>
                      <a:endParaRPr lang="fr-FR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1.7*** </a:t>
                      </a:r>
                      <a:r>
                        <a:rPr lang="fr-FR" sz="1400" dirty="0">
                          <a:effectLst/>
                        </a:rPr>
                        <a:t>[</a:t>
                      </a:r>
                      <a:r>
                        <a:rPr lang="fr-FR" sz="1400" dirty="0" smtClean="0">
                          <a:effectLst/>
                        </a:rPr>
                        <a:t>1.3;2.2]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830" marR="85830" marT="0" marB="0"/>
                </a:tc>
              </a:tr>
              <a:tr h="1244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Toujours informé de ce qui a été dit au patient sur son diagnostic et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</a:rPr>
                        <a:t>des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effets secondaires des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</a:rPr>
                        <a:t>traitements</a:t>
                      </a:r>
                      <a:endParaRPr lang="fr-FR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Oui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Non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830" marR="8583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1</a:t>
                      </a:r>
                      <a:endParaRPr lang="fr-FR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1.2 </a:t>
                      </a:r>
                      <a:r>
                        <a:rPr lang="fr-FR" sz="1400" dirty="0">
                          <a:effectLst/>
                        </a:rPr>
                        <a:t>[</a:t>
                      </a:r>
                      <a:r>
                        <a:rPr lang="fr-FR" sz="1400" dirty="0" smtClean="0">
                          <a:effectLst/>
                        </a:rPr>
                        <a:t>0.9;1.5]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830" marR="858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1</a:t>
                      </a:r>
                      <a:endParaRPr lang="fr-FR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1.4*</a:t>
                      </a:r>
                      <a:r>
                        <a:rPr lang="fr-FR" sz="1400" dirty="0" smtClean="0">
                          <a:effectLst/>
                        </a:rPr>
                        <a:t> </a:t>
                      </a:r>
                      <a:r>
                        <a:rPr lang="fr-FR" sz="1400" dirty="0">
                          <a:effectLst/>
                        </a:rPr>
                        <a:t>[</a:t>
                      </a:r>
                      <a:r>
                        <a:rPr lang="fr-FR" sz="1400" dirty="0" smtClean="0">
                          <a:effectLst/>
                        </a:rPr>
                        <a:t>1.1;1.8</a:t>
                      </a:r>
                      <a:r>
                        <a:rPr lang="fr-FR" sz="1400" dirty="0" smtClean="0">
                          <a:effectLst/>
                        </a:rPr>
                        <a:t>]</a:t>
                      </a:r>
                      <a:endParaRPr lang="fr-FR" sz="1400" dirty="0">
                        <a:effectLst/>
                      </a:endParaRPr>
                    </a:p>
                  </a:txBody>
                  <a:tcPr marL="85830" marR="85830" marT="0" marB="0"/>
                </a:tc>
              </a:tr>
            </a:tbl>
          </a:graphicData>
        </a:graphic>
      </p:graphicFrame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6367849" y="1487874"/>
            <a:ext cx="5461685" cy="4077870"/>
          </a:xfrm>
        </p:spPr>
        <p:txBody>
          <a:bodyPr>
            <a:norm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*</a:t>
            </a:r>
            <a:r>
              <a:rPr lang="fr-FR" sz="1600" dirty="0"/>
              <a:t>Significativité au seuil de 5 %/ </a:t>
            </a:r>
            <a:r>
              <a:rPr lang="fr-FR" sz="1600" b="1" dirty="0">
                <a:solidFill>
                  <a:srgbClr val="FF0000"/>
                </a:solidFill>
              </a:rPr>
              <a:t>**</a:t>
            </a:r>
            <a:r>
              <a:rPr lang="fr-FR" sz="1600" dirty="0"/>
              <a:t>Significativité au seuil de 1 %/ </a:t>
            </a:r>
            <a:r>
              <a:rPr lang="fr-FR" sz="1600" b="1" dirty="0">
                <a:solidFill>
                  <a:srgbClr val="FF0000"/>
                </a:solidFill>
              </a:rPr>
              <a:t>***</a:t>
            </a:r>
            <a:r>
              <a:rPr lang="fr-FR" sz="1600" dirty="0"/>
              <a:t>Significativité au seuil de 0,1 </a:t>
            </a:r>
            <a:r>
              <a:rPr lang="fr-FR" sz="1600" dirty="0" smtClean="0"/>
              <a:t>%</a:t>
            </a:r>
          </a:p>
          <a:p>
            <a:endParaRPr lang="fr-FR" sz="1600" dirty="0"/>
          </a:p>
          <a:p>
            <a:endParaRPr lang="fr-FR" sz="1600" dirty="0"/>
          </a:p>
          <a:p>
            <a:r>
              <a:rPr lang="fr-FR" sz="2400" dirty="0" smtClean="0"/>
              <a:t> Les difficultés </a:t>
            </a:r>
            <a:r>
              <a:rPr lang="fr-FR" sz="2400" dirty="0"/>
              <a:t>ressenties </a:t>
            </a:r>
            <a:r>
              <a:rPr lang="fr-FR" sz="2400" dirty="0" smtClean="0"/>
              <a:t>augmentent significativement avec l’âge du médecin  et avec l’insatisfaction par rapport aux consignes reçues  </a:t>
            </a:r>
            <a:endParaRPr lang="fr-FR" sz="24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3735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3200" dirty="0" smtClean="0"/>
              <a:t>Annonce du diagnostic</a:t>
            </a:r>
            <a:endParaRPr lang="fr-FR" sz="32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5100" b="1" dirty="0" smtClean="0">
              <a:latin typeface="+mn-lt"/>
            </a:endParaRPr>
          </a:p>
          <a:p>
            <a:pPr marL="0" indent="0">
              <a:buNone/>
            </a:pPr>
            <a:endParaRPr lang="fr-FR" sz="4400" dirty="0" smtClean="0">
              <a:latin typeface="+mn-lt"/>
            </a:endParaRPr>
          </a:p>
          <a:p>
            <a:pPr marL="0" indent="0">
              <a:buNone/>
            </a:pPr>
            <a:endParaRPr lang="fr-FR" sz="4400" dirty="0" smtClean="0">
              <a:latin typeface="+mn-lt"/>
            </a:endParaRPr>
          </a:p>
          <a:p>
            <a:pPr marL="0" indent="0">
              <a:buNone/>
            </a:pPr>
            <a:r>
              <a:rPr lang="fr-FR" dirty="0" smtClean="0"/>
              <a:t> </a:t>
            </a:r>
          </a:p>
          <a:p>
            <a:pPr>
              <a:buFontTx/>
              <a:buChar char="-"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Cas du dernier patient avec un diagnostic de cancer</a:t>
            </a:r>
          </a:p>
          <a:p>
            <a:r>
              <a:rPr lang="fr-FR" sz="2400" dirty="0" smtClean="0"/>
              <a:t>¾ des MG ont participé à l’annonce</a:t>
            </a:r>
          </a:p>
          <a:p>
            <a:r>
              <a:rPr lang="fr-FR" sz="2400" dirty="0" smtClean="0"/>
              <a:t>31% des MG disposaient de CR </a:t>
            </a:r>
            <a:r>
              <a:rPr lang="fr-FR" sz="2400" dirty="0" err="1" smtClean="0"/>
              <a:t>anapath</a:t>
            </a:r>
            <a:r>
              <a:rPr lang="fr-FR" sz="2400" dirty="0" smtClean="0"/>
              <a:t> + RCP + PPS</a:t>
            </a:r>
          </a:p>
          <a:p>
            <a:r>
              <a:rPr lang="fr-FR" sz="2400" dirty="0" smtClean="0"/>
              <a:t>11% n’avaient aucun document</a:t>
            </a:r>
          </a:p>
          <a:p>
            <a:r>
              <a:rPr lang="fr-FR" sz="2400" dirty="0" smtClean="0"/>
              <a:t>Difficultés pour donner des informations sur le TRT</a:t>
            </a:r>
            <a:endParaRPr lang="fr-FR" sz="240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200" dirty="0" smtClean="0"/>
              <a:t>09-11-2017</a:t>
            </a:r>
            <a:endParaRPr lang="fr-FR" sz="120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fr-FR" sz="1200" dirty="0" smtClean="0"/>
              <a:t>D Rey</a:t>
            </a:r>
            <a:endParaRPr lang="fr-FR" sz="1200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3513449"/>
              </p:ext>
            </p:extLst>
          </p:nvPr>
        </p:nvGraphicFramePr>
        <p:xfrm>
          <a:off x="314037" y="2035593"/>
          <a:ext cx="5615708" cy="3867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4633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3200" dirty="0" smtClean="0"/>
              <a:t>  Situation de pathologie aigüe</a:t>
            </a:r>
            <a:endParaRPr lang="fr-FR" sz="32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5100" b="1" dirty="0" smtClean="0">
              <a:latin typeface="+mn-lt"/>
            </a:endParaRPr>
          </a:p>
          <a:p>
            <a:pPr marL="0" indent="0">
              <a:buNone/>
            </a:pPr>
            <a:endParaRPr lang="fr-FR" sz="4400" dirty="0" smtClean="0">
              <a:latin typeface="+mn-lt"/>
            </a:endParaRPr>
          </a:p>
          <a:p>
            <a:pPr marL="0" indent="0">
              <a:buNone/>
            </a:pPr>
            <a:endParaRPr lang="fr-FR" sz="4400" dirty="0" smtClean="0">
              <a:latin typeface="+mn-lt"/>
            </a:endParaRPr>
          </a:p>
          <a:p>
            <a:pPr marL="0" indent="0">
              <a:buNone/>
            </a:pPr>
            <a:r>
              <a:rPr lang="fr-FR" dirty="0" smtClean="0"/>
              <a:t> </a:t>
            </a:r>
          </a:p>
          <a:p>
            <a:pPr>
              <a:buFontTx/>
              <a:buChar char="-"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>
          <a:xfrm>
            <a:off x="6511636" y="1825625"/>
            <a:ext cx="4842164" cy="3392920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+mn-lt"/>
              </a:rPr>
              <a:t>Fièvre avec signes de gravité 10 jours après une chimiothérapie </a:t>
            </a:r>
          </a:p>
          <a:p>
            <a:r>
              <a:rPr lang="fr-FR" dirty="0" smtClean="0">
                <a:latin typeface="+mn-lt"/>
              </a:rPr>
              <a:t>Impact important du jour de la consultation (semaine ou week-end)</a:t>
            </a:r>
            <a:endParaRPr lang="fr-FR" dirty="0">
              <a:latin typeface="+mn-lt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200" dirty="0" smtClean="0"/>
              <a:t>09-11-2017</a:t>
            </a:r>
            <a:endParaRPr lang="fr-FR" sz="120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fr-FR" sz="1200" dirty="0" smtClean="0"/>
              <a:t>D Rey</a:t>
            </a:r>
            <a:endParaRPr lang="fr-FR" sz="1200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7887752"/>
              </p:ext>
            </p:extLst>
          </p:nvPr>
        </p:nvGraphicFramePr>
        <p:xfrm>
          <a:off x="249382" y="1593000"/>
          <a:ext cx="5846618" cy="4251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5892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3200" dirty="0" smtClean="0"/>
              <a:t>  Conclusions</a:t>
            </a:r>
            <a:endParaRPr lang="fr-FR" sz="32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79543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fr-FR" sz="4000" dirty="0" smtClean="0">
                <a:latin typeface="+mn-lt"/>
              </a:rPr>
              <a:t>Nécessité d’une vraie collaboration :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buFontTx/>
              <a:buChar char="-"/>
            </a:pPr>
            <a:r>
              <a:rPr lang="fr-FR" sz="3600" dirty="0" smtClean="0">
                <a:latin typeface="+mn-lt"/>
              </a:rPr>
              <a:t>Préciser les rôles respectifs des MG et des spécialistes dans le suivi du patient 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buFontTx/>
              <a:buChar char="-"/>
            </a:pPr>
            <a:r>
              <a:rPr lang="fr-FR" sz="3600" dirty="0" smtClean="0">
                <a:latin typeface="+mn-lt"/>
              </a:rPr>
              <a:t>Améliorer les échanges dans les deux sens </a:t>
            </a:r>
          </a:p>
          <a:p>
            <a:pPr marL="457200" lvl="1" indent="0">
              <a:lnSpc>
                <a:spcPct val="170000"/>
              </a:lnSpc>
              <a:spcBef>
                <a:spcPts val="0"/>
              </a:spcBef>
              <a:buNone/>
            </a:pPr>
            <a:endParaRPr lang="fr-FR" sz="4000" dirty="0" smtClean="0">
              <a:latin typeface="+mn-lt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200" dirty="0" smtClean="0"/>
              <a:t>09-11-2017</a:t>
            </a:r>
            <a:endParaRPr lang="fr-FR" sz="120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fr-FR" sz="1200" dirty="0" smtClean="0"/>
              <a:t>D Rey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455078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 smtClean="0"/>
              <a:t>Remerciements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A tous les médecins généralistes qui ont participé à cette </a:t>
            </a:r>
            <a:r>
              <a:rPr lang="fr-FR" dirty="0" smtClean="0"/>
              <a:t>étude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A l’INSERM qui a participé au financement de cette vague d’enquête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09-11-2017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D Rey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3341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6119" y="1367481"/>
            <a:ext cx="10544432" cy="2792627"/>
          </a:xfrm>
        </p:spPr>
        <p:txBody>
          <a:bodyPr>
            <a:normAutofit fontScale="90000"/>
          </a:bodyPr>
          <a:lstStyle/>
          <a:p>
            <a:r>
              <a:rPr lang="fr-FR" sz="4400" b="1" dirty="0"/>
              <a:t>Le médecin généraliste face à la continuité de la prise en charge des cancers : </a:t>
            </a:r>
            <a:r>
              <a:rPr lang="fr-FR" sz="4400" b="1" dirty="0" smtClean="0"/>
              <a:t/>
            </a:r>
            <a:br>
              <a:rPr lang="fr-FR" sz="4400" b="1" dirty="0" smtClean="0"/>
            </a:br>
            <a:r>
              <a:rPr lang="fr-FR" sz="4400" b="1" dirty="0" smtClean="0"/>
              <a:t>rôle </a:t>
            </a:r>
            <a:r>
              <a:rPr lang="fr-FR" sz="4400" b="1" dirty="0"/>
              <a:t>des échanges ville-hôpital</a:t>
            </a:r>
            <a:r>
              <a:rPr lang="fr-FR" b="1" dirty="0"/>
              <a:t/>
            </a:r>
            <a:br>
              <a:rPr lang="fr-FR" b="1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Dr Dominique Rey </a:t>
            </a: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9 novembre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9001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3600" dirty="0" smtClean="0"/>
              <a:t>Evolution </a:t>
            </a:r>
            <a:r>
              <a:rPr lang="fr-FR" sz="3600" dirty="0" smtClean="0"/>
              <a:t>du rôle du MG dans la prise en charge des cancers</a:t>
            </a:r>
            <a:endParaRPr lang="fr-FR" sz="36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48883"/>
          </a:xfrm>
          <a:noFill/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FR" dirty="0" smtClean="0"/>
          </a:p>
          <a:p>
            <a:r>
              <a:rPr lang="fr-FR" dirty="0" smtClean="0">
                <a:latin typeface="+mn-lt"/>
              </a:rPr>
              <a:t>Historiquement : rôle dans le dépistage et la fin de vie</a:t>
            </a:r>
          </a:p>
          <a:p>
            <a:pPr marL="0" indent="0">
              <a:buNone/>
            </a:pPr>
            <a:endParaRPr lang="fr-FR" dirty="0" smtClean="0">
              <a:latin typeface="+mn-lt"/>
            </a:endParaRPr>
          </a:p>
          <a:p>
            <a:r>
              <a:rPr lang="fr-FR" dirty="0" smtClean="0">
                <a:latin typeface="+mn-lt"/>
              </a:rPr>
              <a:t>3 millions de personnes ont eu ou vivent avec un cancer</a:t>
            </a:r>
          </a:p>
          <a:p>
            <a:pPr marL="0" indent="0">
              <a:buNone/>
            </a:pPr>
            <a:endParaRPr lang="fr-FR" dirty="0" smtClean="0">
              <a:latin typeface="+mn-lt"/>
            </a:endParaRPr>
          </a:p>
          <a:p>
            <a:r>
              <a:rPr lang="fr-FR" dirty="0" smtClean="0">
                <a:latin typeface="+mn-lt"/>
              </a:rPr>
              <a:t>Transfert plus précoce des patients de l’hôpital vers la médecine de ville/ </a:t>
            </a:r>
          </a:p>
          <a:p>
            <a:pPr marL="0" indent="0">
              <a:buNone/>
            </a:pPr>
            <a:r>
              <a:rPr lang="fr-FR" dirty="0">
                <a:latin typeface="+mn-lt"/>
              </a:rPr>
              <a:t> </a:t>
            </a:r>
            <a:r>
              <a:rPr lang="fr-FR" dirty="0" smtClean="0">
                <a:latin typeface="+mn-lt"/>
              </a:rPr>
              <a:t>  nouvelles prises en charge ambulatoires</a:t>
            </a:r>
          </a:p>
          <a:p>
            <a:pPr marL="0" indent="0">
              <a:buNone/>
            </a:pPr>
            <a:endParaRPr lang="fr-FR" dirty="0" smtClean="0">
              <a:latin typeface="+mn-lt"/>
            </a:endParaRPr>
          </a:p>
          <a:p>
            <a:r>
              <a:rPr lang="fr-FR" dirty="0" smtClean="0">
                <a:latin typeface="+mn-lt"/>
              </a:rPr>
              <a:t> Redéfinition du rôle du MG </a:t>
            </a:r>
            <a:endParaRPr lang="fr-FR" dirty="0">
              <a:latin typeface="+mn-lt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sz="1200" dirty="0" smtClean="0"/>
              <a:t>09-11-2017</a:t>
            </a:r>
            <a:endParaRPr lang="fr-FR" sz="120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fr-FR" sz="1200" dirty="0" smtClean="0"/>
              <a:t>D Rey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47232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93124" y="365126"/>
            <a:ext cx="10760676" cy="92821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3200" dirty="0" smtClean="0"/>
              <a:t>Troisième</a:t>
            </a:r>
            <a:r>
              <a:rPr lang="fr-FR" sz="3200" dirty="0" smtClean="0"/>
              <a:t> </a:t>
            </a:r>
            <a:r>
              <a:rPr lang="fr-FR" sz="3200" dirty="0"/>
              <a:t>p</a:t>
            </a:r>
            <a:r>
              <a:rPr lang="fr-FR" sz="3200" dirty="0" smtClean="0"/>
              <a:t>anel </a:t>
            </a:r>
            <a:r>
              <a:rPr lang="fr-FR" sz="3200" dirty="0" smtClean="0"/>
              <a:t>d’observation des pratiques et des conditions d’exercice en médecine générale  - Vague 3</a:t>
            </a:r>
            <a:endParaRPr lang="fr-FR" sz="32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593124" y="1705232"/>
            <a:ext cx="10515600" cy="3591699"/>
          </a:xfrm>
          <a:noFill/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 smtClean="0">
                <a:latin typeface="+mn-lt"/>
              </a:rPr>
              <a:t>Objectifs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fr-FR" sz="2900" dirty="0" smtClean="0">
                <a:latin typeface="+mn-lt"/>
              </a:rPr>
              <a:t>Interroger les médecins sur leur place dans la prise en charge des patients ayant un cancer, une fois le diagnostic posé:</a:t>
            </a:r>
          </a:p>
          <a:p>
            <a:pPr>
              <a:lnSpc>
                <a:spcPct val="170000"/>
              </a:lnSpc>
              <a:spcBef>
                <a:spcPts val="0"/>
              </a:spcBef>
              <a:buFontTx/>
              <a:buChar char="-"/>
            </a:pPr>
            <a:r>
              <a:rPr lang="fr-FR" sz="2900" dirty="0" smtClean="0">
                <a:latin typeface="+mn-lt"/>
              </a:rPr>
              <a:t>Perception de leurs rôles et implication</a:t>
            </a:r>
          </a:p>
          <a:p>
            <a:pPr>
              <a:lnSpc>
                <a:spcPct val="170000"/>
              </a:lnSpc>
              <a:spcBef>
                <a:spcPts val="0"/>
              </a:spcBef>
              <a:buFontTx/>
              <a:buChar char="-"/>
            </a:pPr>
            <a:r>
              <a:rPr lang="fr-FR" sz="2900" dirty="0" smtClean="0">
                <a:latin typeface="+mn-lt"/>
              </a:rPr>
              <a:t>Relations avec les services hospitaliers et les spécialistes</a:t>
            </a:r>
          </a:p>
          <a:p>
            <a:pPr>
              <a:lnSpc>
                <a:spcPct val="170000"/>
              </a:lnSpc>
              <a:spcBef>
                <a:spcPts val="0"/>
              </a:spcBef>
              <a:buFontTx/>
              <a:buChar char="-"/>
            </a:pPr>
            <a:r>
              <a:rPr lang="fr-FR" sz="2900" dirty="0" smtClean="0">
                <a:latin typeface="+mn-lt"/>
              </a:rPr>
              <a:t>Difficultés rencontrées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fr-FR" sz="2900" dirty="0" smtClean="0"/>
          </a:p>
          <a:p>
            <a:pPr>
              <a:buFontTx/>
              <a:buChar char="-"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200" dirty="0" smtClean="0"/>
              <a:t>09-11-2017</a:t>
            </a:r>
            <a:endParaRPr lang="fr-FR" sz="120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fr-FR" sz="1200" dirty="0" smtClean="0"/>
              <a:t>D Rey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106506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93124" y="365125"/>
            <a:ext cx="10760676" cy="95292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3200" dirty="0" smtClean="0"/>
              <a:t>L’enquête </a:t>
            </a:r>
            <a:endParaRPr lang="fr-FR" sz="32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715662" y="1756592"/>
            <a:ext cx="10515600" cy="3606242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 </a:t>
            </a:r>
          </a:p>
          <a:p>
            <a:r>
              <a:rPr lang="fr-FR" b="1" dirty="0" smtClean="0">
                <a:latin typeface="+mn-lt"/>
              </a:rPr>
              <a:t>1193 MG interrogés </a:t>
            </a:r>
            <a:r>
              <a:rPr lang="fr-FR" dirty="0" smtClean="0">
                <a:latin typeface="+mn-lt"/>
              </a:rPr>
              <a:t>(échantillon national seulement)</a:t>
            </a:r>
          </a:p>
          <a:p>
            <a:r>
              <a:rPr lang="fr-FR" dirty="0" smtClean="0">
                <a:latin typeface="+mn-lt"/>
              </a:rPr>
              <a:t>Données pondérées </a:t>
            </a:r>
            <a:r>
              <a:rPr lang="fr-FR" i="1" dirty="0" smtClean="0">
                <a:latin typeface="+mn-lt"/>
              </a:rPr>
              <a:t>ex-post</a:t>
            </a:r>
            <a:r>
              <a:rPr lang="fr-FR" dirty="0" smtClean="0">
                <a:latin typeface="+mn-lt"/>
              </a:rPr>
              <a:t> pour être représentatives des MG français</a:t>
            </a:r>
          </a:p>
          <a:p>
            <a:r>
              <a:rPr lang="fr-FR" dirty="0" smtClean="0"/>
              <a:t> </a:t>
            </a:r>
            <a:r>
              <a:rPr lang="fr-FR" dirty="0" smtClean="0">
                <a:latin typeface="+mn-lt"/>
              </a:rPr>
              <a:t>Questionnaire : 20 minutes (questions classiques, vignettes cliniques,  cas du dernier patient)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200" dirty="0" smtClean="0"/>
              <a:t>09-11-2017</a:t>
            </a:r>
            <a:endParaRPr lang="fr-FR" sz="120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fr-FR" sz="1200" dirty="0" smtClean="0"/>
              <a:t>D Rey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706689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93124" y="365125"/>
            <a:ext cx="10760676" cy="86231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3200" dirty="0" smtClean="0"/>
              <a:t>  le MG un acteur important mais peu formé à la cancérologie </a:t>
            </a:r>
            <a:endParaRPr lang="fr-FR" sz="32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593124" y="1598140"/>
            <a:ext cx="10515600" cy="3980624"/>
          </a:xfrm>
          <a:noFill/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fr-FR" sz="5100" b="1" dirty="0" smtClean="0">
                <a:latin typeface="+mn-lt"/>
              </a:rPr>
              <a:t>Nouveaux patients ayant un cancer</a:t>
            </a:r>
          </a:p>
          <a:p>
            <a:pPr marL="0" indent="0">
              <a:buNone/>
            </a:pPr>
            <a:endParaRPr lang="fr-FR" sz="5100" b="1" dirty="0" smtClean="0">
              <a:latin typeface="+mn-lt"/>
            </a:endParaRPr>
          </a:p>
          <a:p>
            <a:pPr marL="0" indent="0">
              <a:buNone/>
            </a:pPr>
            <a:r>
              <a:rPr lang="fr-FR" sz="5100" dirty="0" smtClean="0">
                <a:latin typeface="+mn-lt"/>
              </a:rPr>
              <a:t>Dossiers ALD sous la responsabilité des MG</a:t>
            </a:r>
          </a:p>
          <a:p>
            <a:pPr marL="0" indent="0">
              <a:buNone/>
            </a:pPr>
            <a:r>
              <a:rPr lang="fr-FR" sz="5100" b="1" dirty="0" smtClean="0">
                <a:latin typeface="+mn-lt"/>
              </a:rPr>
              <a:t> 45%</a:t>
            </a:r>
            <a:r>
              <a:rPr lang="fr-FR" sz="5100" dirty="0" smtClean="0">
                <a:latin typeface="+mn-lt"/>
              </a:rPr>
              <a:t> des MG avaient fait au moins 10 demandes de mise en ALD pour cancer en 2015</a:t>
            </a:r>
          </a:p>
          <a:p>
            <a:endParaRPr lang="fr-FR" sz="5100" dirty="0" smtClean="0">
              <a:latin typeface="+mn-lt"/>
            </a:endParaRPr>
          </a:p>
          <a:p>
            <a:endParaRPr lang="fr-FR" sz="5100" dirty="0">
              <a:latin typeface="+mn-lt"/>
            </a:endParaRPr>
          </a:p>
          <a:p>
            <a:pPr marL="0" indent="0">
              <a:buNone/>
            </a:pPr>
            <a:r>
              <a:rPr lang="fr-FR" sz="5100" b="1" dirty="0" smtClean="0">
                <a:latin typeface="+mn-lt"/>
              </a:rPr>
              <a:t>Formation des MG</a:t>
            </a:r>
            <a:endParaRPr lang="fr-FR" sz="5100" b="1" dirty="0">
              <a:latin typeface="+mn-lt"/>
            </a:endParaRP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fr-FR" sz="4700" dirty="0">
                <a:latin typeface="+mn-lt"/>
              </a:rPr>
              <a:t>D</a:t>
            </a:r>
            <a:r>
              <a:rPr lang="fr-FR" sz="4700" dirty="0" smtClean="0">
                <a:latin typeface="+mn-lt"/>
              </a:rPr>
              <a:t>iplôme complémentaire en lien avec la cancérologie : 11% 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fr-FR" sz="4700" dirty="0">
                <a:latin typeface="+mn-lt"/>
              </a:rPr>
              <a:t>M</a:t>
            </a:r>
            <a:r>
              <a:rPr lang="fr-FR" sz="4700" dirty="0" smtClean="0">
                <a:latin typeface="+mn-lt"/>
              </a:rPr>
              <a:t>embres </a:t>
            </a:r>
            <a:r>
              <a:rPr lang="fr-FR" sz="4700" dirty="0">
                <a:latin typeface="+mn-lt"/>
              </a:rPr>
              <a:t>d’un réseau de cancérologie ou de soins </a:t>
            </a:r>
            <a:r>
              <a:rPr lang="fr-FR" sz="4700" dirty="0" smtClean="0">
                <a:latin typeface="+mn-lt"/>
              </a:rPr>
              <a:t>palliatifs : 16%</a:t>
            </a:r>
            <a:endParaRPr lang="fr-FR" sz="4700" dirty="0">
              <a:latin typeface="+mn-lt"/>
            </a:endParaRP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fr-FR" sz="4700" dirty="0" smtClean="0">
                <a:latin typeface="+mn-lt"/>
              </a:rPr>
              <a:t>FMC </a:t>
            </a:r>
            <a:r>
              <a:rPr lang="fr-FR" sz="4700" dirty="0">
                <a:latin typeface="+mn-lt"/>
              </a:rPr>
              <a:t>(</a:t>
            </a:r>
            <a:r>
              <a:rPr lang="fr-FR" sz="4700" dirty="0" smtClean="0">
                <a:latin typeface="+mn-lt"/>
              </a:rPr>
              <a:t>thème oncologique) au cours des 5 dernières années : 62%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fr-FR" sz="4700" dirty="0">
                <a:latin typeface="+mn-lt"/>
              </a:rPr>
              <a:t>A</a:t>
            </a:r>
            <a:r>
              <a:rPr lang="fr-FR" sz="4700" dirty="0" smtClean="0">
                <a:latin typeface="+mn-lt"/>
              </a:rPr>
              <a:t>ucune formation ni lien avec un réseau : 1/3 des praticiens interrogés</a:t>
            </a:r>
          </a:p>
          <a:p>
            <a:pPr marL="0" indent="0">
              <a:buNone/>
            </a:pPr>
            <a:endParaRPr lang="fr-FR" sz="4400" dirty="0" smtClean="0">
              <a:latin typeface="+mn-lt"/>
            </a:endParaRPr>
          </a:p>
          <a:p>
            <a:pPr marL="0" indent="0">
              <a:buNone/>
            </a:pPr>
            <a:endParaRPr lang="fr-FR" sz="4400" dirty="0" smtClean="0">
              <a:latin typeface="+mn-lt"/>
            </a:endParaRPr>
          </a:p>
          <a:p>
            <a:pPr marL="0" indent="0">
              <a:buNone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200" dirty="0" smtClean="0"/>
              <a:t>09-11-2017</a:t>
            </a:r>
            <a:endParaRPr lang="fr-FR" sz="120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fr-FR" sz="1200" dirty="0" smtClean="0"/>
              <a:t>D Rey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427897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93124" y="365125"/>
            <a:ext cx="10760676" cy="76345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3200" dirty="0" smtClean="0"/>
              <a:t>  Un rôle dans la prise en charge jugé important</a:t>
            </a:r>
            <a:endParaRPr lang="fr-FR" sz="32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593124" y="1598140"/>
            <a:ext cx="10515600" cy="40777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5100" b="1" dirty="0" smtClean="0">
              <a:latin typeface="+mn-lt"/>
            </a:endParaRPr>
          </a:p>
          <a:p>
            <a:pPr marL="0" indent="0">
              <a:buNone/>
            </a:pPr>
            <a:endParaRPr lang="fr-FR" sz="4400" dirty="0" smtClean="0">
              <a:latin typeface="+mn-lt"/>
            </a:endParaRPr>
          </a:p>
          <a:p>
            <a:pPr marL="0" indent="0">
              <a:buNone/>
            </a:pPr>
            <a:endParaRPr lang="fr-FR" sz="4400" dirty="0" smtClean="0">
              <a:latin typeface="+mn-lt"/>
            </a:endParaRPr>
          </a:p>
          <a:p>
            <a:pPr marL="0" indent="0">
              <a:buNone/>
            </a:pPr>
            <a:r>
              <a:rPr lang="fr-FR" dirty="0" smtClean="0"/>
              <a:t> </a:t>
            </a:r>
          </a:p>
          <a:p>
            <a:pPr>
              <a:buFontTx/>
              <a:buChar char="-"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200" dirty="0" smtClean="0"/>
              <a:t>09-11-2017</a:t>
            </a:r>
            <a:endParaRPr lang="fr-FR" sz="120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fr-FR" sz="1200" dirty="0" smtClean="0"/>
              <a:t>D Rey</a:t>
            </a:r>
            <a:endParaRPr lang="fr-FR" sz="1200" dirty="0"/>
          </a:p>
        </p:txBody>
      </p:sp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4197385992"/>
              </p:ext>
            </p:extLst>
          </p:nvPr>
        </p:nvGraphicFramePr>
        <p:xfrm>
          <a:off x="378691" y="1548713"/>
          <a:ext cx="11205770" cy="4127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8493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93124" y="365125"/>
            <a:ext cx="10760676" cy="86231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3200" dirty="0" smtClean="0"/>
              <a:t>  </a:t>
            </a:r>
            <a:r>
              <a:rPr lang="fr-FR" sz="3200" dirty="0"/>
              <a:t>S</a:t>
            </a:r>
            <a:r>
              <a:rPr lang="fr-FR" sz="3200" dirty="0" smtClean="0"/>
              <a:t>ources d’information sur le cancer</a:t>
            </a:r>
            <a:endParaRPr lang="fr-FR" sz="32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593124" y="1598140"/>
            <a:ext cx="10515600" cy="3980624"/>
          </a:xfrm>
          <a:noFill/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fr-FR" sz="7000" b="1" dirty="0" smtClean="0">
                <a:latin typeface="+mn-lt"/>
              </a:rPr>
              <a:t>Principales sources d’information spontanément citées</a:t>
            </a:r>
            <a:r>
              <a:rPr lang="fr-FR" sz="5100" b="1" dirty="0" smtClean="0">
                <a:latin typeface="+mn-lt"/>
              </a:rPr>
              <a:t>: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fr-FR" sz="5100" dirty="0" smtClean="0">
                <a:solidFill>
                  <a:srgbClr val="FF0000"/>
                </a:solidFill>
                <a:latin typeface="+mn-lt"/>
              </a:rPr>
              <a:t>Les confrères spécialistes </a:t>
            </a:r>
            <a:r>
              <a:rPr lang="fr-FR" sz="5100" dirty="0" smtClean="0">
                <a:latin typeface="+mn-lt"/>
              </a:rPr>
              <a:t>(92%)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fr-FR" sz="5100" dirty="0" smtClean="0">
                <a:latin typeface="+mn-lt"/>
              </a:rPr>
              <a:t>Les revues médicales nationales (84%)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fr-FR" sz="5100" dirty="0" smtClean="0">
                <a:latin typeface="+mn-lt"/>
              </a:rPr>
              <a:t>Les guides de bonne pratique de la HAS (57%)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fr-FR" sz="5100" dirty="0" smtClean="0">
                <a:latin typeface="+mn-lt"/>
              </a:rPr>
              <a:t>Les référentiels régionaux de cancérologie (54%)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fr-FR" sz="5100" dirty="0" smtClean="0">
                <a:latin typeface="+mn-lt"/>
              </a:rPr>
              <a:t>Sites web (50%)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fr-FR" sz="5100" dirty="0" smtClean="0">
                <a:latin typeface="+mn-lt"/>
              </a:rPr>
              <a:t>Revues médicales internationales (23%)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fr-FR" sz="5100" dirty="0">
              <a:latin typeface="+mn-lt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fr-FR" sz="7000" b="1" dirty="0" smtClean="0">
                <a:latin typeface="+mn-lt"/>
              </a:rPr>
              <a:t>Participation à des RCP oncologiques </a:t>
            </a:r>
            <a:r>
              <a:rPr lang="fr-FR" sz="5100" b="1" dirty="0" smtClean="0">
                <a:latin typeface="+mn-lt"/>
              </a:rPr>
              <a:t>: </a:t>
            </a:r>
            <a:r>
              <a:rPr lang="fr-FR" sz="5100" b="1" dirty="0" smtClean="0">
                <a:solidFill>
                  <a:srgbClr val="FF0000"/>
                </a:solidFill>
                <a:latin typeface="+mn-lt"/>
              </a:rPr>
              <a:t>10%</a:t>
            </a:r>
            <a:r>
              <a:rPr lang="fr-FR" sz="5100" b="1" dirty="0" smtClean="0">
                <a:latin typeface="+mn-lt"/>
              </a:rPr>
              <a:t> (18% parmi les médecins membres d’un réseau)</a:t>
            </a:r>
            <a:endParaRPr lang="fr-FR" sz="5100" b="1" dirty="0">
              <a:latin typeface="+mn-lt"/>
            </a:endParaRPr>
          </a:p>
          <a:p>
            <a:pPr lvl="1">
              <a:lnSpc>
                <a:spcPct val="170000"/>
              </a:lnSpc>
              <a:spcBef>
                <a:spcPts val="0"/>
              </a:spcBef>
            </a:pPr>
            <a:endParaRPr lang="fr-FR" sz="4700" dirty="0" smtClean="0">
              <a:latin typeface="+mn-lt"/>
            </a:endParaRPr>
          </a:p>
          <a:p>
            <a:pPr marL="0" indent="0">
              <a:buNone/>
            </a:pPr>
            <a:endParaRPr lang="fr-FR" sz="4400" dirty="0" smtClean="0">
              <a:latin typeface="+mn-lt"/>
            </a:endParaRPr>
          </a:p>
          <a:p>
            <a:pPr marL="0" indent="0">
              <a:buNone/>
            </a:pPr>
            <a:endParaRPr lang="fr-FR" sz="4400" dirty="0" smtClean="0">
              <a:latin typeface="+mn-lt"/>
            </a:endParaRPr>
          </a:p>
          <a:p>
            <a:pPr marL="0" indent="0">
              <a:buNone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200" dirty="0" smtClean="0"/>
              <a:t>09-11-2017</a:t>
            </a:r>
            <a:endParaRPr lang="fr-FR" sz="120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fr-FR" sz="1200" dirty="0" smtClean="0"/>
              <a:t>D Rey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148424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93124" y="365126"/>
            <a:ext cx="10760676" cy="59046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3200" dirty="0" smtClean="0"/>
              <a:t>  Circulation de l’information dans le sens hôpital - ville</a:t>
            </a:r>
            <a:endParaRPr lang="fr-FR" sz="32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593124" y="1598140"/>
            <a:ext cx="10515600" cy="40777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000" b="1" dirty="0" smtClean="0">
              <a:latin typeface="+mn-lt"/>
            </a:endParaRPr>
          </a:p>
          <a:p>
            <a:pPr marL="0" indent="0">
              <a:buNone/>
            </a:pPr>
            <a:endParaRPr lang="fr-FR" sz="5100" dirty="0" smtClean="0">
              <a:latin typeface="+mn-lt"/>
            </a:endParaRPr>
          </a:p>
          <a:p>
            <a:pPr marL="0" indent="0">
              <a:buNone/>
            </a:pPr>
            <a:endParaRPr lang="fr-FR" sz="4400" dirty="0" smtClean="0">
              <a:latin typeface="+mn-lt"/>
            </a:endParaRPr>
          </a:p>
          <a:p>
            <a:pPr marL="0" indent="0">
              <a:buNone/>
            </a:pPr>
            <a:endParaRPr lang="fr-FR" sz="4400" dirty="0" smtClean="0">
              <a:latin typeface="+mn-lt"/>
            </a:endParaRPr>
          </a:p>
          <a:p>
            <a:pPr marL="0" indent="0">
              <a:buNone/>
            </a:pPr>
            <a:r>
              <a:rPr lang="fr-FR" dirty="0" smtClean="0"/>
              <a:t> </a:t>
            </a:r>
          </a:p>
          <a:p>
            <a:pPr>
              <a:buFontTx/>
              <a:buChar char="-"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200" dirty="0" smtClean="0"/>
              <a:t>09-11-2017</a:t>
            </a:r>
            <a:endParaRPr lang="fr-FR" sz="120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fr-FR" sz="1200" dirty="0" smtClean="0"/>
              <a:t>D Rey</a:t>
            </a:r>
            <a:endParaRPr lang="fr-FR" sz="1200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202482"/>
              </p:ext>
            </p:extLst>
          </p:nvPr>
        </p:nvGraphicFramePr>
        <p:xfrm>
          <a:off x="838200" y="1400433"/>
          <a:ext cx="9547655" cy="3907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5994"/>
                <a:gridCol w="1321887"/>
                <a:gridCol w="1322924"/>
                <a:gridCol w="1322924"/>
                <a:gridCol w="1463926"/>
              </a:tblGrid>
              <a:tr h="634818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Toujours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Souvent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Parfois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Jamais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5949">
                <a:tc gridSpan="5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En général vous diriez que les consignes que vous recevez de l’équipe ou du médecin spécialisés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0624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Correspondent à vos besoins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19 %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61 %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18 %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2 %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0624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Vous parviennent dans les temps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16 %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45 %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</a:rPr>
                        <a:t>32 %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</a:rPr>
                        <a:t>7 %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0624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Sont claires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31 %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53 %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14 %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2 %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0624">
                <a:tc gridSpan="5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Êtes-vous informé(e)par l’équipe ou le médecin spécialisé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81249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De ce qui a été dit au patient sur son diagnostic ?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31 %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33 %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22 %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14 %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1249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De ce qui a été dit au patient sur son pronostic ?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10 %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22 %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</a:rPr>
                        <a:t>36 %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</a:rPr>
                        <a:t>32 %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1249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Des effets secondaires attendus des traitements ?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18 %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35 %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</a:rPr>
                        <a:t>30 %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</a:rPr>
                        <a:t>17 %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0624">
                <a:tc gridSpan="5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Êtes-vous sollicité(e) pour donner un avis sur la faisabilité du retour ou du maintien à domicile ?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0624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5 %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20 %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</a:rPr>
                        <a:t>40 %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</a:rPr>
                        <a:t>35 %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9093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749</Words>
  <Application>Microsoft Office PowerPoint</Application>
  <PresentationFormat>Grand écran</PresentationFormat>
  <Paragraphs>237</Paragraphs>
  <Slides>15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Thème Office</vt:lpstr>
      <vt:lpstr>Conception personnalisée</vt:lpstr>
      <vt:lpstr>1_Conception personnalisée</vt:lpstr>
      <vt:lpstr>Présentation PowerPoint</vt:lpstr>
      <vt:lpstr>Le médecin généraliste face à la continuité de la prise en charge des cancers :  rôle des échanges ville-hôpital </vt:lpstr>
      <vt:lpstr>Evolution du rôle du MG dans la prise en charge des cancers</vt:lpstr>
      <vt:lpstr>Troisième panel d’observation des pratiques et des conditions d’exercice en médecine générale  - Vague 3</vt:lpstr>
      <vt:lpstr>L’enquête </vt:lpstr>
      <vt:lpstr>  le MG un acteur important mais peu formé à la cancérologie </vt:lpstr>
      <vt:lpstr>  Un rôle dans la prise en charge jugé important</vt:lpstr>
      <vt:lpstr>  Sources d’information sur le cancer</vt:lpstr>
      <vt:lpstr>  Circulation de l’information dans le sens hôpital - ville</vt:lpstr>
      <vt:lpstr>Des difficultés ressenties pour assurer le suivi</vt:lpstr>
      <vt:lpstr>Des difficultés souvent liées au défaut de communication</vt:lpstr>
      <vt:lpstr>Annonce du diagnostic</vt:lpstr>
      <vt:lpstr>  Situation de pathologie aigüe</vt:lpstr>
      <vt:lpstr>  Conclusions</vt:lpstr>
      <vt:lpstr>Remerciements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LATRIVE</dc:creator>
  <cp:lastModifiedBy>Dominique Rey</cp:lastModifiedBy>
  <cp:revision>58</cp:revision>
  <cp:lastPrinted>2017-11-06T10:31:08Z</cp:lastPrinted>
  <dcterms:created xsi:type="dcterms:W3CDTF">2017-09-20T10:48:35Z</dcterms:created>
  <dcterms:modified xsi:type="dcterms:W3CDTF">2017-11-06T14:57:43Z</dcterms:modified>
</cp:coreProperties>
</file>