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257" r:id="rId5"/>
    <p:sldId id="258" r:id="rId6"/>
    <p:sldId id="262" r:id="rId7"/>
    <p:sldId id="261" r:id="rId8"/>
    <p:sldId id="264" r:id="rId9"/>
    <p:sldId id="265" r:id="rId10"/>
    <p:sldId id="269" r:id="rId11"/>
    <p:sldId id="266" r:id="rId12"/>
    <p:sldId id="267" r:id="rId13"/>
    <p:sldId id="268" r:id="rId14"/>
    <p:sldId id="263" r:id="rId15"/>
    <p:sldId id="270" r:id="rId16"/>
    <p:sldId id="26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BOT, Claire (DREES/OSAM/BPS)" initials="MC(" lastIdx="10" clrIdx="0"/>
  <p:cmAuthor id="1" name="anna zaytseva" initials="az" lastIdx="6" clrIdx="1">
    <p:extLst/>
  </p:cmAuthor>
  <p:cmAuthor id="2" name="CHAPUT, Hélène (DREES/OSAM/BPS)" initials="CH" lastIdx="1" clrIdx="2"/>
  <p:cmAuthor id="3" name="SILHOL, Julien (DREES/OSAM/BPS/EXTERNES)" initials="SJ"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F08300"/>
    <a:srgbClr val="F8F8F8"/>
    <a:srgbClr val="EA9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890" autoAdjust="0"/>
  </p:normalViewPr>
  <p:slideViewPr>
    <p:cSldViewPr snapToGrid="0">
      <p:cViewPr>
        <p:scale>
          <a:sx n="59" d="100"/>
          <a:sy n="59" d="100"/>
        </p:scale>
        <p:origin x="-112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91848214410373E-2"/>
          <c:y val="0.10936347175817264"/>
          <c:w val="0.87587854426112732"/>
          <c:h val="0.73727791087622052"/>
        </c:manualLayout>
      </c:layout>
      <c:barChart>
        <c:barDir val="col"/>
        <c:grouping val="clustered"/>
        <c:varyColors val="0"/>
        <c:ser>
          <c:idx val="0"/>
          <c:order val="0"/>
          <c:tx>
            <c:strRef>
              <c:f>Feuil5!$A$3</c:f>
              <c:strCache>
                <c:ptCount val="1"/>
                <c:pt idx="0">
                  <c:v>Zones les moins dotées</c:v>
                </c:pt>
              </c:strCache>
            </c:strRef>
          </c:tx>
          <c:spPr>
            <a:solidFill>
              <a:schemeClr val="accent6">
                <a:alpha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Feuil5!$B$2:$E$2</c:f>
              <c:strCache>
                <c:ptCount val="4"/>
                <c:pt idx="0">
                  <c:v>&gt;59 ans à l'inclusion</c:v>
                </c:pt>
                <c:pt idx="1">
                  <c:v>Hommes</c:v>
                </c:pt>
                <c:pt idx="2">
                  <c:v>Installé dans une commune rurale</c:v>
                </c:pt>
                <c:pt idx="3">
                  <c:v>Secteur 1</c:v>
                </c:pt>
              </c:strCache>
            </c:strRef>
          </c:cat>
          <c:val>
            <c:numRef>
              <c:f>Feuil5!$B$3:$E$3</c:f>
              <c:numCache>
                <c:formatCode>0.0%</c:formatCode>
                <c:ptCount val="4"/>
                <c:pt idx="0">
                  <c:v>0.42099999999999999</c:v>
                </c:pt>
                <c:pt idx="1">
                  <c:v>0.73199999999999998</c:v>
                </c:pt>
                <c:pt idx="2">
                  <c:v>0.312</c:v>
                </c:pt>
                <c:pt idx="3">
                  <c:v>0.94</c:v>
                </c:pt>
              </c:numCache>
            </c:numRef>
          </c:val>
          <c:extLst xmlns:c16r2="http://schemas.microsoft.com/office/drawing/2015/06/chart">
            <c:ext xmlns:c16="http://schemas.microsoft.com/office/drawing/2014/chart" uri="{C3380CC4-5D6E-409C-BE32-E72D297353CC}">
              <c16:uniqueId val="{00000000-671C-4B45-9F7B-E2C96996C27F}"/>
            </c:ext>
          </c:extLst>
        </c:ser>
        <c:ser>
          <c:idx val="1"/>
          <c:order val="1"/>
          <c:tx>
            <c:strRef>
              <c:f>Feuil5!$A$4</c:f>
              <c:strCache>
                <c:ptCount val="1"/>
                <c:pt idx="0">
                  <c:v>Autres zones</c:v>
                </c:pt>
              </c:strCache>
            </c:strRef>
          </c:tx>
          <c:spPr>
            <a:solidFill>
              <a:schemeClr val="accent1">
                <a:alpha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Feuil5!$B$2:$E$2</c:f>
              <c:strCache>
                <c:ptCount val="4"/>
                <c:pt idx="0">
                  <c:v>&gt;59 ans à l'inclusion</c:v>
                </c:pt>
                <c:pt idx="1">
                  <c:v>Hommes</c:v>
                </c:pt>
                <c:pt idx="2">
                  <c:v>Installé dans une commune rurale</c:v>
                </c:pt>
                <c:pt idx="3">
                  <c:v>Secteur 1</c:v>
                </c:pt>
              </c:strCache>
            </c:strRef>
          </c:cat>
          <c:val>
            <c:numRef>
              <c:f>Feuil5!$B$4:$E$4</c:f>
              <c:numCache>
                <c:formatCode>0.0%</c:formatCode>
                <c:ptCount val="4"/>
                <c:pt idx="0">
                  <c:v>0.36199999999999999</c:v>
                </c:pt>
                <c:pt idx="1">
                  <c:v>0.69</c:v>
                </c:pt>
                <c:pt idx="2">
                  <c:v>0.121</c:v>
                </c:pt>
                <c:pt idx="3">
                  <c:v>0.94099999999999995</c:v>
                </c:pt>
              </c:numCache>
            </c:numRef>
          </c:val>
          <c:extLst xmlns:c16r2="http://schemas.microsoft.com/office/drawing/2015/06/chart">
            <c:ext xmlns:c16="http://schemas.microsoft.com/office/drawing/2014/chart" uri="{C3380CC4-5D6E-409C-BE32-E72D297353CC}">
              <c16:uniqueId val="{00000001-671C-4B45-9F7B-E2C96996C27F}"/>
            </c:ext>
          </c:extLst>
        </c:ser>
        <c:dLbls>
          <c:dLblPos val="inEnd"/>
          <c:showLegendKey val="0"/>
          <c:showVal val="1"/>
          <c:showCatName val="0"/>
          <c:showSerName val="0"/>
          <c:showPercent val="0"/>
          <c:showBubbleSize val="0"/>
        </c:dLbls>
        <c:gapWidth val="50"/>
        <c:axId val="32216192"/>
        <c:axId val="32217728"/>
      </c:barChart>
      <c:catAx>
        <c:axId val="3221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32217728"/>
        <c:crosses val="autoZero"/>
        <c:auto val="1"/>
        <c:lblAlgn val="ctr"/>
        <c:lblOffset val="100"/>
        <c:noMultiLvlLbl val="0"/>
      </c:catAx>
      <c:valAx>
        <c:axId val="3221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fr-FR"/>
          </a:p>
        </c:txPr>
        <c:crossAx val="32216192"/>
        <c:crosses val="autoZero"/>
        <c:crossBetween val="between"/>
        <c:majorUnit val="0.2"/>
      </c:valAx>
      <c:spPr>
        <a:noFill/>
        <a:ln>
          <a:noFill/>
        </a:ln>
        <a:effectLst/>
      </c:spPr>
    </c:plotArea>
    <c:legend>
      <c:legendPos val="b"/>
      <c:layout>
        <c:manualLayout>
          <c:xMode val="edge"/>
          <c:yMode val="edge"/>
          <c:x val="8.5927772760230503E-2"/>
          <c:y val="5.7815689705454222E-4"/>
          <c:w val="0.4831641241787174"/>
          <c:h val="7.8125546806649182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127659145585561E-2"/>
          <c:y val="0.11663203557888598"/>
          <c:w val="0.92423597810653468"/>
          <c:h val="0.67704104695246425"/>
        </c:manualLayout>
      </c:layout>
      <c:barChart>
        <c:barDir val="col"/>
        <c:grouping val="clustered"/>
        <c:varyColors val="0"/>
        <c:ser>
          <c:idx val="1"/>
          <c:order val="1"/>
          <c:tx>
            <c:strRef>
              <c:f>Formation!$K$13:$L$13</c:f>
              <c:strCache>
                <c:ptCount val="2"/>
                <c:pt idx="1">
                  <c:v>Zones les moins dotées</c:v>
                </c:pt>
              </c:strCache>
            </c:strRef>
          </c:tx>
          <c:spPr>
            <a:solidFill>
              <a:schemeClr val="accent2">
                <a:alpha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Formation!$M$11:$P$11</c:f>
              <c:strCache>
                <c:ptCount val="4"/>
                <c:pt idx="0">
                  <c:v>0 (n=210)</c:v>
                </c:pt>
                <c:pt idx="1">
                  <c:v>Entre 1 et 4 demi-journées (n=288)</c:v>
                </c:pt>
                <c:pt idx="2">
                  <c:v>Entre 5 et 8 demi-journées (n=298)</c:v>
                </c:pt>
                <c:pt idx="3">
                  <c:v>&gt;8 demi-journées (n=706)</c:v>
                </c:pt>
              </c:strCache>
            </c:strRef>
          </c:cat>
          <c:val>
            <c:numRef>
              <c:f>Formation!$M$13:$P$13</c:f>
              <c:numCache>
                <c:formatCode>0.0%</c:formatCode>
                <c:ptCount val="4"/>
                <c:pt idx="0">
                  <c:v>0.18679999999999999</c:v>
                </c:pt>
                <c:pt idx="1">
                  <c:v>0.2467</c:v>
                </c:pt>
                <c:pt idx="2">
                  <c:v>0.16689999999999999</c:v>
                </c:pt>
                <c:pt idx="3">
                  <c:v>0.39960000000000001</c:v>
                </c:pt>
              </c:numCache>
            </c:numRef>
          </c:val>
          <c:extLst xmlns:c16r2="http://schemas.microsoft.com/office/drawing/2015/06/chart">
            <c:ext xmlns:c16="http://schemas.microsoft.com/office/drawing/2014/chart" uri="{C3380CC4-5D6E-409C-BE32-E72D297353CC}">
              <c16:uniqueId val="{00000000-277D-4BB5-907F-17823CF4B89A}"/>
            </c:ext>
          </c:extLst>
        </c:ser>
        <c:ser>
          <c:idx val="2"/>
          <c:order val="2"/>
          <c:tx>
            <c:strRef>
              <c:f>Formation!$K$14:$L$14</c:f>
              <c:strCache>
                <c:ptCount val="2"/>
                <c:pt idx="1">
                  <c:v>Autres zones</c:v>
                </c:pt>
              </c:strCache>
            </c:strRef>
          </c:tx>
          <c:spPr>
            <a:solidFill>
              <a:schemeClr val="accent1">
                <a:alpha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Formation!$M$11:$P$11</c:f>
              <c:strCache>
                <c:ptCount val="4"/>
                <c:pt idx="0">
                  <c:v>0 (n=210)</c:v>
                </c:pt>
                <c:pt idx="1">
                  <c:v>Entre 1 et 4 demi-journées (n=288)</c:v>
                </c:pt>
                <c:pt idx="2">
                  <c:v>Entre 5 et 8 demi-journées (n=298)</c:v>
                </c:pt>
                <c:pt idx="3">
                  <c:v>&gt;8 demi-journées (n=706)</c:v>
                </c:pt>
              </c:strCache>
            </c:strRef>
          </c:cat>
          <c:val>
            <c:numRef>
              <c:f>Formation!$M$14:$P$14</c:f>
              <c:numCache>
                <c:formatCode>0.0%</c:formatCode>
                <c:ptCount val="4"/>
                <c:pt idx="0">
                  <c:v>0.1336</c:v>
                </c:pt>
                <c:pt idx="1">
                  <c:v>0.18379999999999999</c:v>
                </c:pt>
                <c:pt idx="2">
                  <c:v>0.20280000000000001</c:v>
                </c:pt>
                <c:pt idx="3">
                  <c:v>0.47989999999999999</c:v>
                </c:pt>
              </c:numCache>
            </c:numRef>
          </c:val>
          <c:extLst xmlns:c16r2="http://schemas.microsoft.com/office/drawing/2015/06/chart">
            <c:ext xmlns:c16="http://schemas.microsoft.com/office/drawing/2014/chart" uri="{C3380CC4-5D6E-409C-BE32-E72D297353CC}">
              <c16:uniqueId val="{00000001-277D-4BB5-907F-17823CF4B89A}"/>
            </c:ext>
          </c:extLst>
        </c:ser>
        <c:dLbls>
          <c:showLegendKey val="0"/>
          <c:showVal val="0"/>
          <c:showCatName val="0"/>
          <c:showSerName val="0"/>
          <c:showPercent val="0"/>
          <c:showBubbleSize val="0"/>
        </c:dLbls>
        <c:gapWidth val="60"/>
        <c:axId val="70125824"/>
        <c:axId val="70140288"/>
      </c:barChart>
      <c:lineChart>
        <c:grouping val="standard"/>
        <c:varyColors val="0"/>
        <c:ser>
          <c:idx val="0"/>
          <c:order val="0"/>
          <c:tx>
            <c:strRef>
              <c:f>Formation!$K$12:$L$12</c:f>
              <c:strCache>
                <c:ptCount val="2"/>
                <c:pt idx="1">
                  <c:v>Ensemble de MG</c:v>
                </c:pt>
              </c:strCache>
            </c:strRef>
          </c:tx>
          <c:spPr>
            <a:ln w="31750" cap="rnd">
              <a:solidFill>
                <a:schemeClr val="tx1">
                  <a:lumMod val="65000"/>
                  <a:lumOff val="35000"/>
                </a:schemeClr>
              </a:solidFill>
              <a:round/>
            </a:ln>
            <a:effectLst/>
          </c:spPr>
          <c:marker>
            <c:symbol val="circle"/>
            <c:size val="7"/>
            <c:spPr>
              <a:solidFill>
                <a:schemeClr val="bg2">
                  <a:lumMod val="50000"/>
                </a:schemeClr>
              </a:solidFill>
              <a:ln w="9525">
                <a:solidFill>
                  <a:schemeClr val="tx1">
                    <a:lumMod val="65000"/>
                    <a:lumOff val="35000"/>
                  </a:schemeClr>
                </a:solidFill>
              </a:ln>
              <a:effectLst/>
            </c:spPr>
          </c:marker>
          <c:cat>
            <c:strRef>
              <c:f>Formation!$M$11:$P$11</c:f>
              <c:strCache>
                <c:ptCount val="4"/>
                <c:pt idx="0">
                  <c:v>0 (n=210)</c:v>
                </c:pt>
                <c:pt idx="1">
                  <c:v>Entre 1 et 4 demi-journées (n=288)</c:v>
                </c:pt>
                <c:pt idx="2">
                  <c:v>Entre 5 et 8 demi-journées (n=298)</c:v>
                </c:pt>
                <c:pt idx="3">
                  <c:v>&gt;8 demi-journées (n=706)</c:v>
                </c:pt>
              </c:strCache>
            </c:strRef>
          </c:cat>
          <c:val>
            <c:numRef>
              <c:f>Formation!$M$12:$P$12</c:f>
              <c:numCache>
                <c:formatCode>0.0%</c:formatCode>
                <c:ptCount val="4"/>
                <c:pt idx="0">
                  <c:v>0.1401</c:v>
                </c:pt>
                <c:pt idx="1">
                  <c:v>0.1915</c:v>
                </c:pt>
                <c:pt idx="2">
                  <c:v>0.19839999999999999</c:v>
                </c:pt>
                <c:pt idx="3">
                  <c:v>0.47010000000000002</c:v>
                </c:pt>
              </c:numCache>
            </c:numRef>
          </c:val>
          <c:smooth val="0"/>
          <c:extLst xmlns:c16r2="http://schemas.microsoft.com/office/drawing/2015/06/chart">
            <c:ext xmlns:c16="http://schemas.microsoft.com/office/drawing/2014/chart" uri="{C3380CC4-5D6E-409C-BE32-E72D297353CC}">
              <c16:uniqueId val="{00000002-277D-4BB5-907F-17823CF4B89A}"/>
            </c:ext>
          </c:extLst>
        </c:ser>
        <c:dLbls>
          <c:showLegendKey val="0"/>
          <c:showVal val="0"/>
          <c:showCatName val="0"/>
          <c:showSerName val="0"/>
          <c:showPercent val="0"/>
          <c:showBubbleSize val="0"/>
        </c:dLbls>
        <c:marker val="1"/>
        <c:smooth val="0"/>
        <c:axId val="70125824"/>
        <c:axId val="70140288"/>
      </c:lineChart>
      <c:catAx>
        <c:axId val="7012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70140288"/>
        <c:crosses val="autoZero"/>
        <c:auto val="1"/>
        <c:lblAlgn val="ctr"/>
        <c:lblOffset val="100"/>
        <c:noMultiLvlLbl val="0"/>
      </c:catAx>
      <c:valAx>
        <c:axId val="70140288"/>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fr-FR"/>
          </a:p>
        </c:txPr>
        <c:crossAx val="70125824"/>
        <c:crosses val="autoZero"/>
        <c:crossBetween val="between"/>
        <c:majorUnit val="0.1"/>
      </c:valAx>
      <c:spPr>
        <a:noFill/>
        <a:ln>
          <a:noFill/>
        </a:ln>
        <a:effectLst/>
      </c:spPr>
    </c:plotArea>
    <c:legend>
      <c:legendPos val="t"/>
      <c:legendEntry>
        <c:idx val="2"/>
        <c:delete val="1"/>
      </c:legendEntry>
      <c:layout>
        <c:manualLayout>
          <c:xMode val="edge"/>
          <c:yMode val="edge"/>
          <c:x val="1.2557193028322181E-2"/>
          <c:y val="2.7777777777777776E-2"/>
          <c:w val="0.60640064088565848"/>
          <c:h val="6.8694225721784782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92BD0-D172-4666-A86A-4ADBBCCD8861}" type="datetimeFigureOut">
              <a:rPr lang="fr-FR" smtClean="0"/>
              <a:t>08/11/2017</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0C1C2D-ACA1-4A90-83BB-5621E95D9B2E}" type="slidenum">
              <a:rPr lang="fr-FR" smtClean="0"/>
              <a:t>‹N°›</a:t>
            </a:fld>
            <a:endParaRPr lang="fr-FR"/>
          </a:p>
        </p:txBody>
      </p:sp>
    </p:spTree>
    <p:extLst>
      <p:ext uri="{BB962C8B-B14F-4D97-AF65-F5344CB8AC3E}">
        <p14:creationId xmlns:p14="http://schemas.microsoft.com/office/powerpoint/2010/main" val="223762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1</a:t>
            </a:fld>
            <a:endParaRPr lang="fr-FR"/>
          </a:p>
        </p:txBody>
      </p:sp>
    </p:spTree>
    <p:extLst>
      <p:ext uri="{BB962C8B-B14F-4D97-AF65-F5344CB8AC3E}">
        <p14:creationId xmlns:p14="http://schemas.microsoft.com/office/powerpoint/2010/main" val="67552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JULIEN</a:t>
            </a:r>
          </a:p>
          <a:p>
            <a:endParaRPr lang="fr-FR" dirty="0" smtClean="0"/>
          </a:p>
          <a:p>
            <a:pPr marL="171450" lvl="0" indent="-171450">
              <a:buFont typeface="Arial" panose="020B0604020202020204" pitchFamily="34" charset="0"/>
              <a:buChar char="•"/>
            </a:pPr>
            <a:r>
              <a:rPr lang="fr-FR" sz="1200" kern="1200" dirty="0" err="1" smtClean="0">
                <a:solidFill>
                  <a:schemeClr val="tx1"/>
                </a:solidFill>
                <a:effectLst/>
                <a:latin typeface="+mn-lt"/>
                <a:ea typeface="+mn-ea"/>
                <a:cs typeface="+mn-cs"/>
              </a:rPr>
              <a:t>Etude</a:t>
            </a:r>
            <a:r>
              <a:rPr lang="fr-FR" sz="1200" kern="1200" dirty="0" smtClean="0">
                <a:solidFill>
                  <a:schemeClr val="tx1"/>
                </a:solidFill>
                <a:effectLst/>
                <a:latin typeface="+mn-lt"/>
                <a:ea typeface="+mn-ea"/>
                <a:cs typeface="+mn-cs"/>
              </a:rPr>
              <a:t> des questions de la vague 2 en comparant les réponses des médecins des zones les moins dotées avec celles des autres médecins.</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Premier constat : pas d’écarts significatifs de réponses en général. En particulier, les proportions de MG qui estiment que les suivis de grossesses à bas-risques et les suivis gynécologiques font partie de leurs missions sont les mêmes.</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10</a:t>
            </a:fld>
            <a:endParaRPr lang="fr-FR"/>
          </a:p>
        </p:txBody>
      </p:sp>
    </p:spTree>
    <p:extLst>
      <p:ext uri="{BB962C8B-B14F-4D97-AF65-F5344CB8AC3E}">
        <p14:creationId xmlns:p14="http://schemas.microsoft.com/office/powerpoint/2010/main" val="68800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fr-FR" sz="1200" kern="1200" dirty="0" smtClean="0">
                <a:solidFill>
                  <a:schemeClr val="tx1"/>
                </a:solidFill>
                <a:effectLst/>
                <a:latin typeface="+mn-lt"/>
                <a:ea typeface="+mn-ea"/>
                <a:cs typeface="+mn-cs"/>
              </a:rPr>
              <a:t>JULIEN</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Mais, cette absence d’écart peut tout de même être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révélatrice de certaines choses :</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228600" lvl="0" indent="-228600">
              <a:buFont typeface="+mj-lt"/>
              <a:buAutoNum type="arabicPeriod"/>
            </a:pPr>
            <a:r>
              <a:rPr lang="fr-FR" sz="1200" kern="1200" dirty="0" smtClean="0">
                <a:solidFill>
                  <a:schemeClr val="tx1"/>
                </a:solidFill>
                <a:effectLst/>
                <a:latin typeface="+mn-lt"/>
                <a:ea typeface="+mn-ea"/>
                <a:cs typeface="+mn-cs"/>
              </a:rPr>
              <a:t>Les généralistes travaillant dans les zones les moins dotées suivent en moyenne davantage de patientes que leurs collègues, c’est le propre des zones les</a:t>
            </a:r>
            <a:r>
              <a:rPr lang="fr-FR" sz="1200" kern="1200" baseline="0" dirty="0" smtClean="0">
                <a:solidFill>
                  <a:schemeClr val="tx1"/>
                </a:solidFill>
                <a:effectLst/>
                <a:latin typeface="+mn-lt"/>
                <a:ea typeface="+mn-ea"/>
                <a:cs typeface="+mn-cs"/>
              </a:rPr>
              <a:t> moins dotées</a:t>
            </a:r>
            <a:r>
              <a:rPr lang="fr-FR" sz="1200" kern="1200" dirty="0" smtClean="0">
                <a:solidFill>
                  <a:schemeClr val="tx1"/>
                </a:solidFill>
                <a:effectLst/>
                <a:latin typeface="+mn-lt"/>
                <a:ea typeface="+mn-ea"/>
                <a:cs typeface="+mn-cs"/>
              </a:rPr>
              <a:t>. Quand on leur demande la fréquence à laquelle ils ont une consultation de suivi gynécologique, celle-ci devrait être plus élevée. De même lorsqu’on leur demande la fréquence à laquelle ils effectuent certains gestes à caractères gynécologiques (examen clinique des seins, frottis…) </a:t>
            </a:r>
          </a:p>
          <a:p>
            <a:pPr marL="0" lvl="0" indent="0">
              <a:buFont typeface="+mj-lt"/>
              <a:buNone/>
            </a:pPr>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L’absence d’écart signifie </a:t>
            </a:r>
            <a:r>
              <a:rPr lang="fr-FR" sz="1200" i="1" kern="1200" dirty="0" smtClean="0">
                <a:solidFill>
                  <a:schemeClr val="tx1"/>
                </a:solidFill>
                <a:effectLst/>
                <a:latin typeface="+mn-lt"/>
                <a:ea typeface="+mn-ea"/>
                <a:cs typeface="+mn-cs"/>
              </a:rPr>
              <a:t>[CM ; je propose « suggère »] </a:t>
            </a:r>
            <a:r>
              <a:rPr lang="fr-FR" sz="1200" kern="1200" dirty="0" smtClean="0">
                <a:solidFill>
                  <a:schemeClr val="tx1"/>
                </a:solidFill>
                <a:effectLst/>
                <a:latin typeface="+mn-lt"/>
                <a:ea typeface="+mn-ea"/>
                <a:cs typeface="+mn-cs"/>
              </a:rPr>
              <a:t>donc qu’en moyenne, une patiente dans les zones les moins dotées a un suivi moins régulier</a:t>
            </a:r>
          </a:p>
          <a:p>
            <a:pPr marL="228600" lvl="0" indent="-228600">
              <a:buFont typeface="+mj-lt"/>
              <a:buAutoNum type="arabicPeriod"/>
            </a:pPr>
            <a:endParaRPr lang="fr-FR" sz="1200" kern="1200" dirty="0" smtClean="0">
              <a:solidFill>
                <a:schemeClr val="tx1"/>
              </a:solidFill>
              <a:effectLst/>
              <a:latin typeface="+mn-lt"/>
              <a:ea typeface="+mn-ea"/>
              <a:cs typeface="+mn-cs"/>
            </a:endParaRPr>
          </a:p>
          <a:p>
            <a:pPr marL="228600" lvl="0" indent="-228600">
              <a:buFont typeface="+mj-lt"/>
              <a:buAutoNum type="arabicPeriod" startAt="2"/>
            </a:pPr>
            <a:r>
              <a:rPr lang="fr-FR" sz="1200" kern="1200" dirty="0" smtClean="0">
                <a:solidFill>
                  <a:schemeClr val="tx1"/>
                </a:solidFill>
                <a:effectLst/>
                <a:latin typeface="+mn-lt"/>
                <a:ea typeface="+mn-ea"/>
                <a:cs typeface="+mn-cs"/>
              </a:rPr>
              <a:t>Les médecins des zones les moins dotées ne sont pas plus isolés que leurs collègues dans leur travail.</a:t>
            </a:r>
          </a:p>
          <a:p>
            <a:pPr marL="228600" lvl="0" indent="-228600">
              <a:buFont typeface="+mj-lt"/>
              <a:buAutoNum type="arabicPeriod" startAt="2"/>
            </a:pPr>
            <a:endParaRPr lang="fr-FR" sz="1200" kern="1200" dirty="0" smtClean="0">
              <a:solidFill>
                <a:schemeClr val="tx1"/>
              </a:solidFill>
              <a:effectLst/>
              <a:latin typeface="+mn-lt"/>
              <a:ea typeface="+mn-ea"/>
              <a:cs typeface="+mn-cs"/>
            </a:endParaRPr>
          </a:p>
          <a:p>
            <a:pPr marL="0" lvl="0" indent="0">
              <a:buFont typeface="+mj-lt"/>
              <a:buNone/>
            </a:pPr>
            <a:r>
              <a:rPr lang="fr-FR" sz="1200" i="1" kern="1200" dirty="0" smtClean="0">
                <a:solidFill>
                  <a:schemeClr val="tx1"/>
                </a:solidFill>
                <a:effectLst/>
                <a:latin typeface="+mn-lt"/>
                <a:ea typeface="+mn-ea"/>
                <a:cs typeface="+mn-cs"/>
              </a:rPr>
              <a:t>[CM : j’ai enlevé ce qui concernait l’</a:t>
            </a:r>
            <a:r>
              <a:rPr lang="fr-FR" sz="1200" i="1" kern="1200" dirty="0" err="1" smtClean="0">
                <a:solidFill>
                  <a:schemeClr val="tx1"/>
                </a:solidFill>
                <a:effectLst/>
                <a:latin typeface="+mn-lt"/>
                <a:ea typeface="+mn-ea"/>
                <a:cs typeface="+mn-cs"/>
              </a:rPr>
              <a:t>Apl</a:t>
            </a:r>
            <a:r>
              <a:rPr lang="fr-FR" sz="1200" i="1" kern="1200" dirty="0" smtClean="0">
                <a:solidFill>
                  <a:schemeClr val="tx1"/>
                </a:solidFill>
                <a:effectLst/>
                <a:latin typeface="+mn-lt"/>
                <a:ea typeface="+mn-ea"/>
                <a:cs typeface="+mn-cs"/>
              </a:rPr>
              <a:t> gynéco]</a:t>
            </a:r>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11</a:t>
            </a:fld>
            <a:endParaRPr lang="fr-FR"/>
          </a:p>
        </p:txBody>
      </p:sp>
    </p:spTree>
    <p:extLst>
      <p:ext uri="{BB962C8B-B14F-4D97-AF65-F5344CB8AC3E}">
        <p14:creationId xmlns:p14="http://schemas.microsoft.com/office/powerpoint/2010/main" val="259108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BRUNO</a:t>
            </a:r>
          </a:p>
          <a:p>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Biais liés au choix d’indicateurs « ROSP »? Oui peut-être… Et c’est pour cette raison que nous avons voulu enrichir les analyses d’une des vagues transversales disponible : la vague gynéco. </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Corrélation ≠ causalité. Pas de traitement de «l’</a:t>
            </a:r>
            <a:r>
              <a:rPr lang="fr-FR" sz="1200" kern="1200" dirty="0" err="1" smtClean="0">
                <a:solidFill>
                  <a:schemeClr val="tx1"/>
                </a:solidFill>
                <a:effectLst/>
                <a:latin typeface="+mn-lt"/>
                <a:ea typeface="+mn-ea"/>
                <a:cs typeface="+mn-cs"/>
              </a:rPr>
              <a:t>endogénéité</a:t>
            </a:r>
            <a:r>
              <a:rPr lang="fr-FR" sz="1200" kern="1200" dirty="0" smtClean="0">
                <a:solidFill>
                  <a:schemeClr val="tx1"/>
                </a:solidFill>
                <a:effectLst/>
                <a:latin typeface="+mn-lt"/>
                <a:ea typeface="+mn-ea"/>
                <a:cs typeface="+mn-cs"/>
              </a:rPr>
              <a:t>» (mais contrôle par les caractéristiques médecins et patients) </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Biais de participation au Panel MG?</a:t>
            </a:r>
          </a:p>
          <a:p>
            <a:r>
              <a:rPr lang="fr-FR" sz="1200" kern="1200" dirty="0" smtClean="0">
                <a:solidFill>
                  <a:schemeClr val="tx1"/>
                </a:solidFill>
                <a:effectLst/>
                <a:latin typeface="+mn-lt"/>
                <a:ea typeface="+mn-ea"/>
                <a:cs typeface="+mn-cs"/>
              </a:rPr>
              <a:t>Je précise ; je crois dur comme fer =à la représentativité globale des médecins du panel (technique de sondage, de recrutement  + indemnisation). Mais peut-être que la probabilité de cette représentativité décroit avec la difficulté du terrain: la situation de sous-densité (et notre hypo initiale de « saturation » du MG).</a:t>
            </a:r>
          </a:p>
          <a:p>
            <a:r>
              <a:rPr lang="fr-FR" sz="1200" i="1" kern="1200" dirty="0" smtClean="0">
                <a:solidFill>
                  <a:schemeClr val="tx1"/>
                </a:solidFill>
                <a:effectLst/>
                <a:latin typeface="+mn-lt"/>
                <a:ea typeface="+mn-ea"/>
                <a:cs typeface="+mn-cs"/>
              </a:rPr>
              <a:t>[CM : OK si on précise bien qu’ ce que l’on se demande est s’il n y’ a pas une sélection, encore plus forte qu’ailleurs en zone sous-dense, des médecins qui s’intéressent au thème d’étude]</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 « Histoire/généalogie du papier ». Objectif plus ambitieux : Vérifier une hypothèse (les MG dans </a:t>
            </a:r>
            <a:r>
              <a:rPr lang="fr-FR" sz="1200" kern="1200" dirty="0" err="1" smtClean="0">
                <a:solidFill>
                  <a:schemeClr val="tx1"/>
                </a:solidFill>
                <a:effectLst/>
                <a:latin typeface="+mn-lt"/>
                <a:ea typeface="+mn-ea"/>
                <a:cs typeface="+mn-cs"/>
              </a:rPr>
              <a:t>ls</a:t>
            </a:r>
            <a:r>
              <a:rPr lang="fr-FR" sz="1200" kern="1200" dirty="0" smtClean="0">
                <a:solidFill>
                  <a:schemeClr val="tx1"/>
                </a:solidFill>
                <a:effectLst/>
                <a:latin typeface="+mn-lt"/>
                <a:ea typeface="+mn-ea"/>
                <a:cs typeface="+mn-cs"/>
              </a:rPr>
              <a:t> zones les moins dotées ont plus de mal avec la qualité des pratiques) et voir si les dispositifs de type MSP pouvaient contrecarrer/neutraliser cette « loi ». …  </a:t>
            </a:r>
          </a:p>
          <a:p>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12</a:t>
            </a:fld>
            <a:endParaRPr lang="fr-FR"/>
          </a:p>
        </p:txBody>
      </p:sp>
    </p:spTree>
    <p:extLst>
      <p:ext uri="{BB962C8B-B14F-4D97-AF65-F5344CB8AC3E}">
        <p14:creationId xmlns:p14="http://schemas.microsoft.com/office/powerpoint/2010/main" val="170837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BRUNO</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Conclusion</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Retour sur les principaux résultats, un MG exerçant dans les zones les moins dotées :</a:t>
            </a:r>
          </a:p>
          <a:p>
            <a:r>
              <a:rPr lang="fr-FR" sz="1200" kern="1200" dirty="0" smtClean="0">
                <a:solidFill>
                  <a:schemeClr val="tx1"/>
                </a:solidFill>
                <a:effectLst/>
                <a:latin typeface="+mn-lt"/>
                <a:ea typeface="+mn-ea"/>
                <a:cs typeface="+mn-cs"/>
              </a:rPr>
              <a:t>-plus d’actes / durées de consultation </a:t>
            </a:r>
          </a:p>
          <a:p>
            <a:r>
              <a:rPr lang="fr-FR" sz="1200" kern="1200" dirty="0" smtClean="0">
                <a:solidFill>
                  <a:schemeClr val="tx1"/>
                </a:solidFill>
                <a:effectLst/>
                <a:latin typeface="+mn-lt"/>
                <a:ea typeface="+mn-ea"/>
                <a:cs typeface="+mn-cs"/>
              </a:rPr>
              <a:t>-pas énormément d’effets sur les pratiques, celles relevées dans la ROSP </a:t>
            </a:r>
          </a:p>
          <a:p>
            <a:r>
              <a:rPr lang="fr-FR" sz="1200" kern="1200" dirty="0" smtClean="0">
                <a:solidFill>
                  <a:schemeClr val="tx1"/>
                </a:solidFill>
                <a:effectLst/>
                <a:latin typeface="+mn-lt"/>
                <a:ea typeface="+mn-ea"/>
                <a:cs typeface="+mn-cs"/>
              </a:rPr>
              <a:t>-une légère tendance à différer ce qui peut l’être (gynéco)</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Une absence de résultat constitue en soi aussi un résultat…</a:t>
            </a:r>
          </a:p>
          <a:p>
            <a:endParaRPr lang="fr-FR" sz="12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[ajout idée, CM,</a:t>
            </a:r>
            <a:r>
              <a:rPr lang="fr-FR" sz="1200" i="1" kern="1200" baseline="0" dirty="0" smtClean="0">
                <a:solidFill>
                  <a:schemeClr val="tx1"/>
                </a:solidFill>
                <a:effectLst/>
                <a:latin typeface="+mn-lt"/>
                <a:ea typeface="+mn-ea"/>
                <a:cs typeface="+mn-cs"/>
              </a:rPr>
              <a:t> comme convenu : on n’a pas épuisé le sujet, sur les autres thèmes / les autres vagues du panel on aurait peut-être trouvé des différences, des spécificités des MG en zone sous-dense… </a:t>
            </a:r>
            <a:r>
              <a:rPr lang="fr-FR" sz="1200" i="1" kern="1200" dirty="0" smtClean="0">
                <a:solidFill>
                  <a:schemeClr val="tx1"/>
                </a:solidFill>
                <a:effectLst/>
                <a:latin typeface="+mn-lt"/>
                <a:ea typeface="+mn-ea"/>
                <a:cs typeface="+mn-cs"/>
              </a:rPr>
              <a:t>]</a:t>
            </a:r>
          </a:p>
          <a:p>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13</a:t>
            </a:fld>
            <a:endParaRPr lang="fr-FR"/>
          </a:p>
        </p:txBody>
      </p:sp>
    </p:spTree>
    <p:extLst>
      <p:ext uri="{BB962C8B-B14F-4D97-AF65-F5344CB8AC3E}">
        <p14:creationId xmlns:p14="http://schemas.microsoft.com/office/powerpoint/2010/main" val="169244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BRUNO</a:t>
            </a:r>
          </a:p>
          <a:p>
            <a:endParaRPr lang="fr-FR" sz="1200" i="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Travail collaboratif-deux chercheurs de l’INSERM (Bruno Ventelou et Anna Zaytseva) et deux statisticiens du Bureau des Professions de Santé au sein de la Drees (Claire Marbot qui dirige le bureau et Julien </a:t>
            </a:r>
            <a:r>
              <a:rPr lang="fr-FR" sz="1200" i="0" kern="1200" dirty="0" err="1" smtClean="0">
                <a:solidFill>
                  <a:schemeClr val="tx1"/>
                </a:solidFill>
                <a:effectLst/>
                <a:latin typeface="+mn-lt"/>
                <a:ea typeface="+mn-ea"/>
                <a:cs typeface="+mn-cs"/>
              </a:rPr>
              <a:t>Silhol</a:t>
            </a:r>
            <a:r>
              <a:rPr lang="fr-FR" sz="1200" i="0" kern="1200" dirty="0" smtClean="0">
                <a:solidFill>
                  <a:schemeClr val="tx1"/>
                </a:solidFill>
                <a:effectLst/>
                <a:latin typeface="+mn-lt"/>
                <a:ea typeface="+mn-ea"/>
                <a:cs typeface="+mn-cs"/>
              </a:rPr>
              <a:t>). </a:t>
            </a:r>
          </a:p>
          <a:p>
            <a:r>
              <a:rPr lang="fr-FR" sz="1200" i="0" kern="1200" dirty="0" smtClean="0">
                <a:solidFill>
                  <a:schemeClr val="tx1"/>
                </a:solidFill>
                <a:effectLst/>
                <a:latin typeface="+mn-lt"/>
                <a:ea typeface="+mn-ea"/>
                <a:cs typeface="+mn-cs"/>
              </a:rPr>
              <a:t> </a:t>
            </a:r>
          </a:p>
          <a:p>
            <a:r>
              <a:rPr lang="fr-FR" sz="1200" i="0" kern="1200" dirty="0" smtClean="0">
                <a:solidFill>
                  <a:schemeClr val="tx1"/>
                </a:solidFill>
                <a:effectLst/>
                <a:latin typeface="+mn-lt"/>
                <a:ea typeface="+mn-ea"/>
                <a:cs typeface="+mn-cs"/>
              </a:rPr>
              <a:t>Les médecins qui travaillent dans des zones </a:t>
            </a:r>
            <a:r>
              <a:rPr lang="fr-FR" sz="1200" i="0" u="sng" kern="1200" dirty="0" smtClean="0">
                <a:solidFill>
                  <a:schemeClr val="tx1"/>
                </a:solidFill>
                <a:effectLst/>
                <a:latin typeface="+mn-lt"/>
                <a:ea typeface="+mn-ea"/>
                <a:cs typeface="+mn-cs"/>
              </a:rPr>
              <a:t>les moins denses </a:t>
            </a:r>
            <a:r>
              <a:rPr lang="fr-FR" sz="1200" i="0" kern="1200" dirty="0" smtClean="0">
                <a:solidFill>
                  <a:schemeClr val="tx1"/>
                </a:solidFill>
                <a:effectLst/>
                <a:latin typeface="+mn-lt"/>
                <a:ea typeface="+mn-ea"/>
                <a:cs typeface="+mn-cs"/>
              </a:rPr>
              <a:t>travaillent-ils davantage que les autres ?</a:t>
            </a:r>
          </a:p>
          <a:p>
            <a:r>
              <a:rPr lang="fr-FR" sz="1200" i="0" kern="1200" dirty="0" smtClean="0">
                <a:solidFill>
                  <a:schemeClr val="tx1"/>
                </a:solidFill>
                <a:effectLst/>
                <a:latin typeface="+mn-lt"/>
                <a:ea typeface="+mn-ea"/>
                <a:cs typeface="+mn-cs"/>
              </a:rPr>
              <a:t>La nature de leur pratique et notamment la qualité de celle-ci est-elle affectée dans les zones où </a:t>
            </a:r>
            <a:r>
              <a:rPr lang="fr-FR" sz="1200" i="0" u="sng" kern="1200" dirty="0" smtClean="0">
                <a:solidFill>
                  <a:schemeClr val="tx1"/>
                </a:solidFill>
                <a:effectLst/>
                <a:latin typeface="+mn-lt"/>
                <a:ea typeface="+mn-ea"/>
                <a:cs typeface="+mn-cs"/>
              </a:rPr>
              <a:t>la densité est la moindre</a:t>
            </a:r>
            <a:r>
              <a:rPr lang="fr-FR" sz="1200" i="0" kern="1200" dirty="0" smtClean="0">
                <a:solidFill>
                  <a:schemeClr val="tx1"/>
                </a:solidFill>
                <a:effectLst/>
                <a:latin typeface="+mn-lt"/>
                <a:ea typeface="+mn-ea"/>
                <a:cs typeface="+mn-cs"/>
              </a:rPr>
              <a:t> ?</a:t>
            </a:r>
          </a:p>
          <a:p>
            <a:endParaRPr lang="fr-FR" dirty="0" smtClean="0"/>
          </a:p>
          <a:p>
            <a:r>
              <a:rPr lang="fr-FR" i="1" dirty="0" smtClean="0"/>
              <a:t>[CM :</a:t>
            </a:r>
            <a:r>
              <a:rPr lang="fr-FR" i="1" baseline="0" dirty="0" smtClean="0"/>
              <a:t> j’ai changé le titre. </a:t>
            </a:r>
          </a:p>
          <a:p>
            <a:r>
              <a:rPr lang="fr-FR" i="1" baseline="0" dirty="0" smtClean="0"/>
              <a:t>Après discussion avec Noémie et Hélène (qui travaillent spécifiquement sur l’accès aux soins, et auteurs de http://drees.solidarites-sante.gouv.fr/IMG/pdf/dd17.pdf ), qui m’ont fait remarquer </a:t>
            </a:r>
            <a:r>
              <a:rPr lang="fr-FR" i="1" baseline="0" dirty="0" err="1" smtClean="0"/>
              <a:t>quelquechose</a:t>
            </a:r>
            <a:r>
              <a:rPr lang="fr-FR" i="1" baseline="0" dirty="0" smtClean="0"/>
              <a:t> de très important : parler de zones sous-denses pose problème parce-que : </a:t>
            </a:r>
          </a:p>
          <a:p>
            <a:r>
              <a:rPr lang="fr-FR" i="1" baseline="0" dirty="0" smtClean="0"/>
              <a:t>-c’est le terme employé pour désigner les zones ciblées par les aides à l’installation, une personne initiée pense donc à la lecture de ce titre que l’on désigne ces zones</a:t>
            </a:r>
          </a:p>
          <a:p>
            <a:r>
              <a:rPr lang="fr-FR" i="1" baseline="0" dirty="0" smtClean="0"/>
              <a:t>-parler des « zones sous-denses », cela entérine la vision (classique mais fausse) selon laquelle on pourrait identifier des zones sous-denses, des « cas », comme si ces zones pouvaient être désignées de manière absolue… alors que l’on ne peut les définir que de manière relative, et c’est d’ailleurs ce que l’on fait ici en prenant le premier décile des médecins !]</a:t>
            </a:r>
          </a:p>
          <a:p>
            <a:endParaRPr lang="fr-FR" baseline="0" dirty="0" smtClean="0"/>
          </a:p>
          <a:p>
            <a:endParaRPr lang="fr-FR" baseline="0" dirty="0" smtClean="0"/>
          </a:p>
          <a:p>
            <a:r>
              <a:rPr lang="fr-FR" u="sng" baseline="0" dirty="0" smtClean="0"/>
              <a:t>Ci-dessous le passage du dossier http://drees.solidarites-sante.gouv.fr/IMG/pdf/dd17.pdf, page 5, qui illustre ce point : </a:t>
            </a:r>
          </a:p>
          <a:p>
            <a:r>
              <a:rPr lang="fr-FR" sz="1200" b="0" i="0" u="none" strike="noStrike" kern="1200" baseline="0" dirty="0" smtClean="0">
                <a:solidFill>
                  <a:schemeClr val="tx1"/>
                </a:solidFill>
                <a:latin typeface="+mn-lt"/>
                <a:ea typeface="+mn-ea"/>
                <a:cs typeface="+mn-cs"/>
              </a:rPr>
              <a:t>En premier lieu, il faut noter la conception dichotomique de l’accès aux soins qui est</a:t>
            </a:r>
          </a:p>
          <a:p>
            <a:r>
              <a:rPr lang="fr-FR" sz="1200" b="0" i="0" u="none" strike="noStrike" kern="1200" baseline="0" dirty="0" smtClean="0">
                <a:solidFill>
                  <a:schemeClr val="tx1"/>
                </a:solidFill>
                <a:latin typeface="+mn-lt"/>
                <a:ea typeface="+mn-ea"/>
                <a:cs typeface="+mn-cs"/>
              </a:rPr>
              <a:t>suggérée par la notion de « déserts médicaux » : l’expression, dans sa portée essentialiste</a:t>
            </a:r>
          </a:p>
          <a:p>
            <a:r>
              <a:rPr lang="fr-FR" sz="1200" b="0" i="0" u="none" strike="noStrike" kern="1200" baseline="0" dirty="0" smtClean="0">
                <a:solidFill>
                  <a:schemeClr val="tx1"/>
                </a:solidFill>
                <a:latin typeface="+mn-lt"/>
                <a:ea typeface="+mn-ea"/>
                <a:cs typeface="+mn-cs"/>
              </a:rPr>
              <a:t>(un territoire serait un désert médical « en soi »), suggère une différence de nature entre</a:t>
            </a:r>
          </a:p>
          <a:p>
            <a:r>
              <a:rPr lang="fr-FR" sz="1200" b="0" i="0" u="none" strike="noStrike" kern="1200" baseline="0" dirty="0" smtClean="0">
                <a:solidFill>
                  <a:schemeClr val="tx1"/>
                </a:solidFill>
                <a:latin typeface="+mn-lt"/>
                <a:ea typeface="+mn-ea"/>
                <a:cs typeface="+mn-cs"/>
              </a:rPr>
              <a:t>des territoires dans lesquels l’accès aux soins serait nul et d’autres territoires plus favorisés.</a:t>
            </a:r>
          </a:p>
          <a:p>
            <a:r>
              <a:rPr lang="fr-FR" sz="1200" b="0" i="0" u="none" strike="noStrike" kern="1200" baseline="0" dirty="0" smtClean="0">
                <a:solidFill>
                  <a:schemeClr val="tx1"/>
                </a:solidFill>
                <a:latin typeface="+mn-lt"/>
                <a:ea typeface="+mn-ea"/>
                <a:cs typeface="+mn-cs"/>
              </a:rPr>
              <a:t>Il n’y aurait donc pas de gradation dans les difficultés mais rupture. En termes</a:t>
            </a:r>
          </a:p>
          <a:p>
            <a:r>
              <a:rPr lang="fr-FR" sz="1200" b="0" i="0" u="none" strike="noStrike" kern="1200" baseline="0" dirty="0" smtClean="0">
                <a:solidFill>
                  <a:schemeClr val="tx1"/>
                </a:solidFill>
                <a:latin typeface="+mn-lt"/>
                <a:ea typeface="+mn-ea"/>
                <a:cs typeface="+mn-cs"/>
              </a:rPr>
              <a:t>méthodologiques, se pose donc (quel que soit l’indicateur retenu) la question du seuil : à</a:t>
            </a:r>
          </a:p>
          <a:p>
            <a:r>
              <a:rPr lang="fr-FR" sz="1200" b="0" i="0" u="none" strike="noStrike" kern="1200" baseline="0" dirty="0" smtClean="0">
                <a:solidFill>
                  <a:schemeClr val="tx1"/>
                </a:solidFill>
                <a:latin typeface="+mn-lt"/>
                <a:ea typeface="+mn-ea"/>
                <a:cs typeface="+mn-cs"/>
              </a:rPr>
              <a:t>partir de quand considère-t-on être dans un désert médical ? Or, ce seuil ne peut être</a:t>
            </a:r>
          </a:p>
          <a:p>
            <a:r>
              <a:rPr lang="fr-FR" sz="1200" b="0" i="0" u="none" strike="noStrike" kern="1200" baseline="0" dirty="0" smtClean="0">
                <a:solidFill>
                  <a:schemeClr val="tx1"/>
                </a:solidFill>
                <a:latin typeface="+mn-lt"/>
                <a:ea typeface="+mn-ea"/>
                <a:cs typeface="+mn-cs"/>
              </a:rPr>
              <a:t>qu’arbitraire : tout « désert médical » ne peut donc l’être que vis-à-vis de seuils qui n’ont</a:t>
            </a:r>
          </a:p>
          <a:p>
            <a:r>
              <a:rPr lang="fr-FR" sz="1200" b="0" i="0" u="none" strike="noStrike" kern="1200" baseline="0" dirty="0" smtClean="0">
                <a:solidFill>
                  <a:schemeClr val="tx1"/>
                </a:solidFill>
                <a:latin typeface="+mn-lt"/>
                <a:ea typeface="+mn-ea"/>
                <a:cs typeface="+mn-cs"/>
              </a:rPr>
              <a:t>que peu de signification « en soi ».</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2</a:t>
            </a:fld>
            <a:endParaRPr lang="fr-FR"/>
          </a:p>
        </p:txBody>
      </p:sp>
    </p:spTree>
    <p:extLst>
      <p:ext uri="{BB962C8B-B14F-4D97-AF65-F5344CB8AC3E}">
        <p14:creationId xmlns:p14="http://schemas.microsoft.com/office/powerpoint/2010/main" val="147900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BRUNO</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densité médicale en France est une des plus importantes des pays de l’OCDE. </a:t>
            </a:r>
          </a:p>
          <a:p>
            <a:r>
              <a:rPr lang="fr-FR" sz="1200" kern="1200" dirty="0" smtClean="0">
                <a:solidFill>
                  <a:schemeClr val="tx1"/>
                </a:solidFill>
                <a:effectLst/>
                <a:latin typeface="+mn-lt"/>
                <a:ea typeface="+mn-ea"/>
                <a:cs typeface="+mn-cs"/>
              </a:rPr>
              <a:t>De plus, la répartition spatiale des généralistes (MG) est </a:t>
            </a:r>
            <a:r>
              <a:rPr lang="fr-FR" sz="1200" u="sng" kern="1200" dirty="0" smtClean="0">
                <a:solidFill>
                  <a:schemeClr val="tx1"/>
                </a:solidFill>
                <a:effectLst/>
                <a:latin typeface="+mn-lt"/>
                <a:ea typeface="+mn-ea"/>
                <a:cs typeface="+mn-cs"/>
              </a:rPr>
              <a:t>moins inégalitaire </a:t>
            </a:r>
            <a:r>
              <a:rPr lang="fr-FR" sz="1200" kern="1200" dirty="0" smtClean="0">
                <a:solidFill>
                  <a:schemeClr val="tx1"/>
                </a:solidFill>
                <a:effectLst/>
                <a:latin typeface="+mn-lt"/>
                <a:ea typeface="+mn-ea"/>
                <a:cs typeface="+mn-cs"/>
              </a:rPr>
              <a:t>que ce qui est observé pour les autres professions de santé.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D’un côté : </a:t>
            </a:r>
            <a:r>
              <a:rPr lang="fr-FR" sz="1200" b="1" kern="1200" dirty="0" err="1" smtClean="0">
                <a:solidFill>
                  <a:schemeClr val="tx1"/>
                </a:solidFill>
                <a:effectLst/>
                <a:latin typeface="+mn-lt"/>
                <a:ea typeface="+mn-ea"/>
                <a:cs typeface="+mn-cs"/>
              </a:rPr>
              <a:t>nbx</a:t>
            </a:r>
            <a:r>
              <a:rPr lang="fr-FR" sz="1200" b="1" kern="1200" dirty="0" smtClean="0">
                <a:solidFill>
                  <a:schemeClr val="tx1"/>
                </a:solidFill>
                <a:effectLst/>
                <a:latin typeface="+mn-lt"/>
                <a:ea typeface="+mn-ea"/>
                <a:cs typeface="+mn-cs"/>
              </a:rPr>
              <a:t> départs à la retraite</a:t>
            </a:r>
            <a:r>
              <a:rPr lang="fr-FR" sz="1200" kern="1200" dirty="0" smtClean="0">
                <a:solidFill>
                  <a:schemeClr val="tx1"/>
                </a:solidFill>
                <a:effectLst/>
                <a:latin typeface="+mn-lt"/>
                <a:ea typeface="+mn-ea"/>
                <a:cs typeface="+mn-cs"/>
              </a:rPr>
              <a:t> à venir ; baisse du temps de travail moyen</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des médecins libéraux, liée aux aspirations des jeunes générations et au développement du cumul emploi-retraite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De l’autre : la </a:t>
            </a:r>
            <a:r>
              <a:rPr lang="fr-FR" sz="1200" b="1" kern="1200" dirty="0" smtClean="0">
                <a:solidFill>
                  <a:schemeClr val="tx1"/>
                </a:solidFill>
                <a:effectLst/>
                <a:latin typeface="+mn-lt"/>
                <a:ea typeface="+mn-ea"/>
                <a:cs typeface="+mn-cs"/>
              </a:rPr>
              <a:t>demande de soins</a:t>
            </a:r>
            <a:r>
              <a:rPr lang="fr-FR" sz="1200" kern="1200" dirty="0" smtClean="0">
                <a:solidFill>
                  <a:schemeClr val="tx1"/>
                </a:solidFill>
                <a:effectLst/>
                <a:latin typeface="+mn-lt"/>
                <a:ea typeface="+mn-ea"/>
                <a:cs typeface="+mn-cs"/>
              </a:rPr>
              <a:t> ne cesse de croître, du fait à la fois, du vieillissement de la population mais aussi de l’augmentation de la part des patients souffrant de maladies chroniques</a:t>
            </a:r>
          </a:p>
          <a:p>
            <a:pPr marL="0" lvl="0" indent="0">
              <a:buFont typeface="Arial" panose="020B0604020202020204" pitchFamily="34" charset="0"/>
              <a:buNone/>
            </a:pPr>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Les inégalités de répartition devraient s’accroître.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Importance de savoir comment les médecins s’adaptent </a:t>
            </a:r>
            <a:r>
              <a:rPr lang="fr-FR" dirty="0" smtClean="0"/>
              <a:t>lorsqu’ils exercent dans les zones </a:t>
            </a:r>
            <a:r>
              <a:rPr lang="fr-FR" u="sng" dirty="0" smtClean="0"/>
              <a:t>les moins </a:t>
            </a:r>
            <a:r>
              <a:rPr lang="fr-FR" dirty="0" smtClean="0"/>
              <a:t>denses </a:t>
            </a:r>
            <a:r>
              <a:rPr lang="fr-FR" sz="1200" kern="1200" dirty="0" smtClean="0">
                <a:solidFill>
                  <a:schemeClr val="tx1"/>
                </a:solidFill>
                <a:effectLst/>
                <a:latin typeface="+mn-lt"/>
                <a:ea typeface="+mn-ea"/>
                <a:cs typeface="+mn-cs"/>
              </a:rPr>
              <a:t> : on pourrait penser que des ajustements/adaptations sont nécessaires, ne serait-ce que pour mieux répondre aux besoins et difficultés particulières vécues par leurs patients sur le territoire.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L’analyse qui va être présentée cherche à </a:t>
            </a:r>
            <a:r>
              <a:rPr lang="fr-FR" sz="1200" i="0" kern="1200" dirty="0" smtClean="0">
                <a:solidFill>
                  <a:schemeClr val="tx1"/>
                </a:solidFill>
                <a:effectLst/>
                <a:latin typeface="+mn-lt"/>
                <a:ea typeface="+mn-ea"/>
                <a:cs typeface="+mn-cs"/>
              </a:rPr>
              <a:t>déterminer si de tels ajustements se produisent</a:t>
            </a:r>
          </a:p>
          <a:p>
            <a:endParaRPr lang="fr-FR" sz="1200" i="1"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[Ajout CM : Parler de « cas » pose problème : </a:t>
            </a:r>
            <a:r>
              <a:rPr lang="fr-FR" sz="1200" i="1" kern="1200" baseline="0" dirty="0" smtClean="0">
                <a:solidFill>
                  <a:schemeClr val="tx1"/>
                </a:solidFill>
                <a:effectLst/>
                <a:latin typeface="+mn-lt"/>
                <a:ea typeface="+mn-ea"/>
                <a:cs typeface="+mn-cs"/>
              </a:rPr>
              <a:t>la définition de la « sous-densité » est ici relative, il y a forcément, par définition des « cas » !]</a:t>
            </a:r>
          </a:p>
          <a:p>
            <a:r>
              <a:rPr lang="fr-FR" sz="1200" i="1" kern="1200" baseline="0" dirty="0" smtClean="0">
                <a:solidFill>
                  <a:schemeClr val="tx1"/>
                </a:solidFill>
                <a:effectLst/>
                <a:latin typeface="+mn-lt"/>
                <a:ea typeface="+mn-ea"/>
                <a:cs typeface="+mn-cs"/>
              </a:rPr>
              <a:t>Cela donne l’illusion qu’il existe une définition des zones sous-denses (ou déserts médicaux ») intrinsèque, bien identifiée, alors que cette définition, est forcément </a:t>
            </a:r>
            <a:r>
              <a:rPr lang="fr-FR" sz="1200" i="1" u="sng" kern="1200" baseline="0" dirty="0" smtClean="0">
                <a:solidFill>
                  <a:schemeClr val="tx1"/>
                </a:solidFill>
                <a:effectLst/>
                <a:latin typeface="+mn-lt"/>
                <a:ea typeface="+mn-ea"/>
                <a:cs typeface="+mn-cs"/>
              </a:rPr>
              <a:t>relative</a:t>
            </a:r>
            <a:endParaRPr lang="fr-FR" sz="1200" i="1" kern="1200" baseline="0" dirty="0" smtClean="0">
              <a:solidFill>
                <a:schemeClr val="tx1"/>
              </a:solidFill>
              <a:effectLst/>
              <a:latin typeface="+mn-lt"/>
              <a:ea typeface="+mn-ea"/>
              <a:cs typeface="+mn-cs"/>
            </a:endParaRPr>
          </a:p>
          <a:p>
            <a:endParaRPr lang="fr-FR" sz="1200" i="1"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3</a:t>
            </a:fld>
            <a:endParaRPr lang="fr-FR"/>
          </a:p>
        </p:txBody>
      </p:sp>
    </p:spTree>
    <p:extLst>
      <p:ext uri="{BB962C8B-B14F-4D97-AF65-F5344CB8AC3E}">
        <p14:creationId xmlns:p14="http://schemas.microsoft.com/office/powerpoint/2010/main" val="198443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fr-FR" sz="1200" kern="1200" dirty="0" smtClean="0">
                <a:solidFill>
                  <a:schemeClr val="tx1"/>
                </a:solidFill>
                <a:effectLst/>
                <a:latin typeface="+mn-lt"/>
                <a:ea typeface="+mn-ea"/>
                <a:cs typeface="+mn-cs"/>
              </a:rPr>
              <a:t>BRUNO</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Pas de définition </a:t>
            </a:r>
            <a:r>
              <a:rPr lang="fr-FR" sz="1200" u="sng" kern="1200" dirty="0" smtClean="0">
                <a:solidFill>
                  <a:schemeClr val="tx1"/>
                </a:solidFill>
                <a:effectLst/>
                <a:latin typeface="+mn-lt"/>
                <a:ea typeface="+mn-ea"/>
                <a:cs typeface="+mn-cs"/>
              </a:rPr>
              <a:t>consensuelle</a:t>
            </a:r>
            <a:r>
              <a:rPr lang="fr-FR" sz="1200" kern="1200" dirty="0" smtClean="0">
                <a:solidFill>
                  <a:schemeClr val="tx1"/>
                </a:solidFill>
                <a:effectLst/>
                <a:latin typeface="+mn-lt"/>
                <a:ea typeface="+mn-ea"/>
                <a:cs typeface="+mn-cs"/>
              </a:rPr>
              <a:t> de la notion de « désert-médical » mais surtout pas de définition </a:t>
            </a:r>
            <a:r>
              <a:rPr lang="fr-FR" sz="1200" b="1" u="sng" kern="1200" dirty="0" smtClean="0">
                <a:solidFill>
                  <a:schemeClr val="tx1"/>
                </a:solidFill>
                <a:effectLst/>
                <a:latin typeface="+mn-lt"/>
                <a:ea typeface="+mn-ea"/>
                <a:cs typeface="+mn-cs"/>
              </a:rPr>
              <a:t>absolue</a:t>
            </a:r>
            <a:r>
              <a:rPr lang="fr-FR" sz="1200" kern="1200" dirty="0" smtClean="0">
                <a:solidFill>
                  <a:schemeClr val="tx1"/>
                </a:solidFill>
                <a:effectLst/>
                <a:latin typeface="+mn-lt"/>
                <a:ea typeface="+mn-ea"/>
                <a:cs typeface="+mn-cs"/>
              </a:rPr>
              <a:t>  =&gt; on parlera de « zones les moins dotées » et on commencera par expliciter ce qu’on entend par ce terme, et nous verrons quelles sont les caractéristiques des médecins qui y travaillent.</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Nous verrons ensuite s’il existe des différences de temps de travail (questions de la vague d’inclusion) et de rythme entre le groupe des médecins exerçant dans </a:t>
            </a:r>
            <a:r>
              <a:rPr lang="fr-FR" sz="1200" u="sng" kern="1200" dirty="0" smtClean="0">
                <a:solidFill>
                  <a:schemeClr val="tx1"/>
                </a:solidFill>
                <a:effectLst/>
                <a:latin typeface="+mn-lt"/>
                <a:ea typeface="+mn-ea"/>
                <a:cs typeface="+mn-cs"/>
              </a:rPr>
              <a:t>les zones les moins dotées </a:t>
            </a:r>
            <a:r>
              <a:rPr lang="fr-FR" sz="1200" kern="1200" dirty="0" smtClean="0">
                <a:solidFill>
                  <a:schemeClr val="tx1"/>
                </a:solidFill>
                <a:effectLst/>
                <a:latin typeface="+mn-lt"/>
                <a:ea typeface="+mn-ea"/>
                <a:cs typeface="+mn-cs"/>
              </a:rPr>
              <a:t>et le groupe constitué des autres médecins. </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Pour observer une éventuelle dégradation des pratiques dans </a:t>
            </a:r>
            <a:r>
              <a:rPr lang="fr-FR" sz="1200" u="sng" kern="1200" dirty="0" smtClean="0">
                <a:solidFill>
                  <a:schemeClr val="tx1"/>
                </a:solidFill>
                <a:effectLst/>
                <a:latin typeface="+mn-lt"/>
                <a:ea typeface="+mn-ea"/>
                <a:cs typeface="+mn-cs"/>
              </a:rPr>
              <a:t>les zones les moins dotées</a:t>
            </a:r>
            <a:r>
              <a:rPr lang="fr-FR" sz="1200" kern="1200" dirty="0" smtClean="0">
                <a:solidFill>
                  <a:schemeClr val="tx1"/>
                </a:solidFill>
                <a:effectLst/>
                <a:latin typeface="+mn-lt"/>
                <a:ea typeface="+mn-ea"/>
                <a:cs typeface="+mn-cs"/>
              </a:rPr>
              <a:t>, nous analysons les points obtenus par les médecins aux indicateurs de la ROSP et nous analysons de manière plus spécifique les pratiques gynécologiques et les suivis de grossesse des deux groupes de médecins (vague 2)</a:t>
            </a: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0" indent="0">
              <a:buFont typeface="Arial" panose="020B0604020202020204" pitchFamily="34" charset="0"/>
              <a:buNone/>
            </a:pPr>
            <a:r>
              <a:rPr lang="fr-FR" sz="1200" i="1" kern="1200" dirty="0" smtClean="0">
                <a:solidFill>
                  <a:schemeClr val="tx1"/>
                </a:solidFill>
                <a:effectLst/>
                <a:latin typeface="+mn-lt"/>
                <a:ea typeface="+mn-ea"/>
                <a:cs typeface="+mn-cs"/>
              </a:rPr>
              <a:t>[CM : « zones</a:t>
            </a:r>
            <a:r>
              <a:rPr lang="fr-FR" sz="1200" i="1" kern="1200" baseline="0" dirty="0" smtClean="0">
                <a:solidFill>
                  <a:schemeClr val="tx1"/>
                </a:solidFill>
                <a:effectLst/>
                <a:latin typeface="+mn-lt"/>
                <a:ea typeface="+mn-ea"/>
                <a:cs typeface="+mn-cs"/>
              </a:rPr>
              <a:t> les moins dotées », à nouveau ]</a:t>
            </a:r>
          </a:p>
          <a:p>
            <a:pPr marL="0" indent="0">
              <a:buFont typeface="Arial" panose="020B0604020202020204" pitchFamily="34" charset="0"/>
              <a:buNone/>
            </a:pPr>
            <a:r>
              <a:rPr lang="fr-FR" sz="1200" i="1" kern="1200" baseline="0" dirty="0" smtClean="0">
                <a:solidFill>
                  <a:schemeClr val="tx1"/>
                </a:solidFill>
                <a:effectLst/>
                <a:latin typeface="+mn-lt"/>
                <a:ea typeface="+mn-ea"/>
                <a:cs typeface="+mn-cs"/>
              </a:rPr>
              <a:t>[Et ajout du fait qu’il n’existe pas de définition absolue]</a:t>
            </a:r>
            <a:endParaRPr lang="fr-FR" i="1"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4</a:t>
            </a:fld>
            <a:endParaRPr lang="fr-FR"/>
          </a:p>
        </p:txBody>
      </p:sp>
    </p:spTree>
    <p:extLst>
      <p:ext uri="{BB962C8B-B14F-4D97-AF65-F5344CB8AC3E}">
        <p14:creationId xmlns:p14="http://schemas.microsoft.com/office/powerpoint/2010/main" val="178611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smtClean="0">
                <a:solidFill>
                  <a:schemeClr val="tx1"/>
                </a:solidFill>
                <a:effectLst/>
                <a:latin typeface="+mn-lt"/>
                <a:ea typeface="+mn-ea"/>
                <a:cs typeface="+mn-cs"/>
              </a:rPr>
              <a:t>JULIEN</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Dans le débat public, le terme de « désert médical » est utilisé pour qualifier un territoire où l’offre de soins est insuffisante par rapport aux besoins de la population. Mais ce terme donne l’illusion que ces zones définies de manière absolue, alors que la définition est par nature relative : il s’agit des zones </a:t>
            </a:r>
            <a:r>
              <a:rPr lang="fr-FR" sz="1200" i="1" u="sng" kern="1200" dirty="0" smtClean="0">
                <a:solidFill>
                  <a:schemeClr val="tx1"/>
                </a:solidFill>
                <a:effectLst/>
                <a:latin typeface="+mn-lt"/>
                <a:ea typeface="+mn-ea"/>
                <a:cs typeface="+mn-cs"/>
              </a:rPr>
              <a:t>les moins dotées</a:t>
            </a:r>
            <a:r>
              <a:rPr lang="fr-FR" sz="1200" kern="1200" dirty="0" smtClean="0">
                <a:solidFill>
                  <a:schemeClr val="tx1"/>
                </a:solidFill>
                <a:effectLst/>
                <a:latin typeface="+mn-lt"/>
                <a:ea typeface="+mn-ea"/>
                <a:cs typeface="+mn-cs"/>
              </a:rPr>
              <a:t>. De plus, il n’existe pas de seuil défini de manière absolue consensuel au-dessous duquel un territoire pourrait être classé en « désert médical » : la définition d’un tel seuil est par nature arbitraire. </a:t>
            </a: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Je vais présenter la manière dont on a défini, dans notre étude, ce qu’on appelle  « </a:t>
            </a:r>
            <a:r>
              <a:rPr lang="fr-FR" sz="1200" i="1" kern="1200" dirty="0" smtClean="0">
                <a:solidFill>
                  <a:schemeClr val="tx1"/>
                </a:solidFill>
                <a:effectLst/>
                <a:latin typeface="+mn-lt"/>
                <a:ea typeface="+mn-ea"/>
                <a:cs typeface="+mn-cs"/>
              </a:rPr>
              <a:t>les zones les moins dotées »</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L’indicateur que nous utilisons est un dérivé de</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l’Indicateur</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d’Accessibilité Potentielle Localisée (APL) qui est un indicateur développé à la Drees par le bureau des professions de santé.</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Quelques mots pour justifier le choix de cet indicateur. </a:t>
            </a: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L’APL est un indicateur qui possède </a:t>
            </a:r>
            <a:r>
              <a:rPr lang="fr-FR" sz="1200" b="1" kern="1200" dirty="0" smtClean="0">
                <a:solidFill>
                  <a:schemeClr val="tx1"/>
                </a:solidFill>
                <a:effectLst/>
                <a:latin typeface="+mn-lt"/>
                <a:ea typeface="+mn-ea"/>
                <a:cs typeface="+mn-cs"/>
              </a:rPr>
              <a:t>trois caractéristiques </a:t>
            </a:r>
            <a:r>
              <a:rPr lang="fr-FR" sz="1200" kern="1200" dirty="0" smtClean="0">
                <a:solidFill>
                  <a:schemeClr val="tx1"/>
                </a:solidFill>
                <a:effectLst/>
                <a:latin typeface="+mn-lt"/>
                <a:ea typeface="+mn-ea"/>
                <a:cs typeface="+mn-cs"/>
              </a:rPr>
              <a:t>qui remédient aux limites des indicateurs classiques que sont la densité d’un médecin sur un territoire ou la distance d’accès au cabinet le plus proche.</a:t>
            </a:r>
          </a:p>
          <a:p>
            <a:pPr marL="171450" lvl="0" indent="-171450">
              <a:buFont typeface="Wingdings" panose="05000000000000000000" pitchFamily="2" charset="2"/>
              <a:buChar char="ü"/>
            </a:pPr>
            <a:r>
              <a:rPr lang="fr-FR" sz="1200" kern="1200" dirty="0" smtClean="0">
                <a:solidFill>
                  <a:schemeClr val="tx1"/>
                </a:solidFill>
                <a:effectLst/>
                <a:latin typeface="+mn-lt"/>
                <a:ea typeface="+mn-ea"/>
                <a:cs typeface="+mn-cs"/>
              </a:rPr>
              <a:t>Il s’affranchit des problèmes de maillage plus ou moins fin auxquels se heurtent les indicateurs traditionnels comme la densité. Cela signifie que pour calculer la valeur de l’indicateur d’APL pour une commune, les généralistes du territoire sont pris en compte, mais aussi ceux installés à proximité, en considérant que l’accessibilité décroît avec la distance. </a:t>
            </a:r>
          </a:p>
          <a:p>
            <a:pPr marL="171450" lvl="0" indent="-171450">
              <a:buFont typeface="Wingdings" panose="05000000000000000000" pitchFamily="2" charset="2"/>
              <a:buChar char="ü"/>
            </a:pPr>
            <a:r>
              <a:rPr lang="fr-FR" sz="1200" kern="1200" dirty="0" smtClean="0">
                <a:solidFill>
                  <a:schemeClr val="tx1"/>
                </a:solidFill>
                <a:effectLst/>
                <a:latin typeface="+mn-lt"/>
                <a:ea typeface="+mn-ea"/>
                <a:cs typeface="+mn-cs"/>
              </a:rPr>
              <a:t>Les médecins sont pris en compte en </a:t>
            </a:r>
            <a:r>
              <a:rPr lang="fr-FR" sz="1200" kern="1200" dirty="0" err="1" smtClean="0">
                <a:solidFill>
                  <a:schemeClr val="tx1"/>
                </a:solidFill>
                <a:effectLst/>
                <a:latin typeface="+mn-lt"/>
                <a:ea typeface="+mn-ea"/>
                <a:cs typeface="+mn-cs"/>
              </a:rPr>
              <a:t>Equivalents</a:t>
            </a:r>
            <a:r>
              <a:rPr lang="fr-FR" sz="1200" kern="1200" dirty="0" smtClean="0">
                <a:solidFill>
                  <a:schemeClr val="tx1"/>
                </a:solidFill>
                <a:effectLst/>
                <a:latin typeface="+mn-lt"/>
                <a:ea typeface="+mn-ea"/>
                <a:cs typeface="+mn-cs"/>
              </a:rPr>
              <a:t> Temps Plein, en fonction du nombre d’actes qu’ils ont réalisés l’année précédente.</a:t>
            </a:r>
          </a:p>
          <a:p>
            <a:pPr marL="171450" lvl="0" indent="-171450">
              <a:buFont typeface="Wingdings" panose="05000000000000000000" pitchFamily="2" charset="2"/>
              <a:buChar char="ü"/>
            </a:pPr>
            <a:r>
              <a:rPr lang="fr-FR" sz="1200" kern="1200" dirty="0" smtClean="0">
                <a:solidFill>
                  <a:schemeClr val="tx1"/>
                </a:solidFill>
                <a:effectLst/>
                <a:latin typeface="+mn-lt"/>
                <a:ea typeface="+mn-ea"/>
                <a:cs typeface="+mn-cs"/>
              </a:rPr>
              <a:t>Il prend en compte les besoins de la population de la commune et des communes alentours. Les besoins sont approchés grâce à la structure d’âge de la population.</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L’indicateur que nous avons retenu pour notre étude est </a:t>
            </a:r>
            <a:r>
              <a:rPr lang="fr-FR" sz="1200" b="1" kern="1200" dirty="0" smtClean="0">
                <a:solidFill>
                  <a:schemeClr val="tx1"/>
                </a:solidFill>
                <a:effectLst/>
                <a:latin typeface="+mn-lt"/>
                <a:ea typeface="+mn-ea"/>
                <a:cs typeface="+mn-cs"/>
              </a:rPr>
              <a:t>un dérivé de l’APL. </a:t>
            </a:r>
          </a:p>
          <a:p>
            <a:endParaRPr lang="fr-FR" sz="1200" kern="1200" dirty="0" smtClean="0">
              <a:solidFill>
                <a:schemeClr val="tx1"/>
              </a:solidFill>
              <a:effectLst/>
              <a:latin typeface="+mn-lt"/>
              <a:ea typeface="+mn-ea"/>
              <a:cs typeface="+mn-cs"/>
            </a:endParaRPr>
          </a:p>
          <a:p>
            <a:pPr marL="171450" indent="-171450">
              <a:buFont typeface="Wingdings" panose="05000000000000000000" pitchFamily="2" charset="2"/>
              <a:buChar char="ü"/>
            </a:pPr>
            <a:r>
              <a:rPr lang="fr-FR" sz="1200" kern="1200" dirty="0" smtClean="0">
                <a:solidFill>
                  <a:schemeClr val="tx1"/>
                </a:solidFill>
                <a:effectLst/>
                <a:latin typeface="+mn-lt"/>
                <a:ea typeface="+mn-ea"/>
                <a:cs typeface="+mn-cs"/>
              </a:rPr>
              <a:t>En effet, l’APL est un indicateur qui se place du côté des territoires et c’est pourquoi il est essentiel que son calcul prenne en compte le niveau d’activité des médecins. </a:t>
            </a:r>
          </a:p>
          <a:p>
            <a:pPr marL="171450" indent="-171450">
              <a:buFont typeface="Wingdings" panose="05000000000000000000" pitchFamily="2" charset="2"/>
              <a:buChar char="ü"/>
            </a:pPr>
            <a:r>
              <a:rPr lang="fr-FR" sz="1200" kern="1200" dirty="0" smtClean="0">
                <a:solidFill>
                  <a:schemeClr val="tx1"/>
                </a:solidFill>
                <a:effectLst/>
                <a:latin typeface="+mn-lt"/>
                <a:ea typeface="+mn-ea"/>
                <a:cs typeface="+mn-cs"/>
              </a:rPr>
              <a:t>Mais nous, </a:t>
            </a:r>
            <a:r>
              <a:rPr lang="fr-FR" sz="1200" b="1" kern="1200" dirty="0" smtClean="0">
                <a:solidFill>
                  <a:schemeClr val="tx1"/>
                </a:solidFill>
                <a:effectLst/>
                <a:latin typeface="+mn-lt"/>
                <a:ea typeface="+mn-ea"/>
                <a:cs typeface="+mn-cs"/>
              </a:rPr>
              <a:t>nous nous situons dans notre étude au niveau des médecins (et non des patients) </a:t>
            </a:r>
          </a:p>
          <a:p>
            <a:pPr marL="0" indent="0">
              <a:buFont typeface="Wingdings" panose="05000000000000000000" pitchFamily="2" charset="2"/>
              <a:buNone/>
            </a:pPr>
            <a:r>
              <a:rPr lang="fr-FR" sz="1200" kern="1200" dirty="0" smtClean="0">
                <a:solidFill>
                  <a:schemeClr val="tx1"/>
                </a:solidFill>
                <a:effectLst/>
                <a:latin typeface="+mn-lt"/>
                <a:ea typeface="+mn-ea"/>
                <a:cs typeface="+mn-cs"/>
              </a:rPr>
              <a:t>et en particulier, on s’intéresse à </a:t>
            </a:r>
            <a:r>
              <a:rPr lang="fr-FR" sz="1200" b="1" kern="1200" dirty="0" smtClean="0">
                <a:solidFill>
                  <a:schemeClr val="tx1"/>
                </a:solidFill>
                <a:effectLst/>
                <a:latin typeface="+mn-lt"/>
                <a:ea typeface="+mn-ea"/>
                <a:cs typeface="+mn-cs"/>
              </a:rPr>
              <a:t>leur niveau d’activité </a:t>
            </a:r>
            <a:r>
              <a:rPr lang="fr-FR" sz="1200" kern="1200" dirty="0" smtClean="0">
                <a:solidFill>
                  <a:schemeClr val="tx1"/>
                </a:solidFill>
                <a:effectLst/>
                <a:latin typeface="+mn-lt"/>
                <a:ea typeface="+mn-ea"/>
                <a:cs typeface="+mn-cs"/>
              </a:rPr>
              <a:t>selon qu’ils sont, ou pas, dans des zones moins dotées. Il nous a donc semblé préférable, dans ce cas très particulier, de ne pas prendre en compte ce niveau d’activité pour définir les zones les moins dotées. </a:t>
            </a:r>
          </a:p>
          <a:p>
            <a:pPr marL="171450" indent="-171450">
              <a:buFont typeface="Wingdings" panose="05000000000000000000" pitchFamily="2" charset="2"/>
              <a:buChar char="ü"/>
            </a:pPr>
            <a:r>
              <a:rPr lang="fr-FR" sz="1200" kern="1200" dirty="0" smtClean="0">
                <a:solidFill>
                  <a:schemeClr val="tx1"/>
                </a:solidFill>
                <a:effectLst/>
                <a:latin typeface="+mn-lt"/>
                <a:ea typeface="+mn-ea"/>
                <a:cs typeface="+mn-cs"/>
              </a:rPr>
              <a:t>L’indicateur que nous retenons est donc une variante de l’indicateur d’APL dans laquelle l’effectif des médecins est pris en compte, mais pas leur niveau d’activité. Nous l’avons baptisé « indicateur d’APL-effectif ».</a:t>
            </a:r>
          </a:p>
          <a:p>
            <a:pPr marL="0" indent="0">
              <a:buFont typeface="Wingdings" panose="05000000000000000000" pitchFamily="2" charset="2"/>
              <a:buNone/>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On considère qu’un généraliste du panel exerce dans une zone classée parmi les moins dotée s’il fait partie des </a:t>
            </a:r>
            <a:r>
              <a:rPr lang="fr-FR" sz="1200" b="1" kern="1200" dirty="0" smtClean="0">
                <a:solidFill>
                  <a:schemeClr val="tx1"/>
                </a:solidFill>
                <a:effectLst/>
                <a:latin typeface="+mn-lt"/>
                <a:ea typeface="+mn-ea"/>
                <a:cs typeface="+mn-cs"/>
              </a:rPr>
              <a:t>10 % des généralistes dont l’APL-effectif est le plus bas. </a:t>
            </a:r>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5</a:t>
            </a:fld>
            <a:endParaRPr lang="fr-FR"/>
          </a:p>
        </p:txBody>
      </p:sp>
    </p:spTree>
    <p:extLst>
      <p:ext uri="{BB962C8B-B14F-4D97-AF65-F5344CB8AC3E}">
        <p14:creationId xmlns:p14="http://schemas.microsoft.com/office/powerpoint/2010/main" val="426914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0">
              <a:buFont typeface="Arial" panose="020B0604020202020204" pitchFamily="34" charset="0"/>
              <a:buNone/>
            </a:pPr>
            <a:r>
              <a:rPr lang="fr-FR" sz="1200" kern="1200" dirty="0" smtClean="0">
                <a:solidFill>
                  <a:schemeClr val="tx1"/>
                </a:solidFill>
                <a:effectLst/>
                <a:latin typeface="+mn-lt"/>
                <a:ea typeface="+mn-ea"/>
                <a:cs typeface="+mn-cs"/>
              </a:rPr>
              <a:t>JULIEN</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 Lecture » de la première partie de la slide</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Les zones les</a:t>
            </a:r>
            <a:r>
              <a:rPr lang="fr-FR" sz="1200" kern="1200" baseline="0" dirty="0" smtClean="0">
                <a:solidFill>
                  <a:schemeClr val="tx1"/>
                </a:solidFill>
                <a:effectLst/>
                <a:latin typeface="+mn-lt"/>
                <a:ea typeface="+mn-ea"/>
                <a:cs typeface="+mn-cs"/>
              </a:rPr>
              <a:t> moins dotées</a:t>
            </a:r>
            <a:r>
              <a:rPr lang="fr-FR" sz="1200" kern="1200" dirty="0" smtClean="0">
                <a:solidFill>
                  <a:schemeClr val="tx1"/>
                </a:solidFill>
                <a:effectLst/>
                <a:latin typeface="+mn-lt"/>
                <a:ea typeface="+mn-ea"/>
                <a:cs typeface="+mn-cs"/>
              </a:rPr>
              <a:t> ne sont pas majoritairement des communes rurales.</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nécessité de contrôler l’effet de la sous-densité d’autres effets. Par exemple, dans les questions sur le temps de travail (vague d’inclusion), on remarque que les MG les plus jeunes travaillent moins que leurs ainés.</a:t>
            </a:r>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6</a:t>
            </a:fld>
            <a:endParaRPr lang="fr-FR"/>
          </a:p>
        </p:txBody>
      </p:sp>
    </p:spTree>
    <p:extLst>
      <p:ext uri="{BB962C8B-B14F-4D97-AF65-F5344CB8AC3E}">
        <p14:creationId xmlns:p14="http://schemas.microsoft.com/office/powerpoint/2010/main" val="123635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BRUNO</a:t>
            </a:r>
          </a:p>
          <a:p>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Une première étape consiste à regarder les différences d’emploi du temps, pour les médecins installés en zone sous-dense. Le tableau présenté ici (slide) présente le nombre d’actes effectués, le temps de travail total, et va -par retranchements successifs- jusqu’au temps spécifiquement dédié aux consultations. </a:t>
            </a: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Les médecins en zone sous-dense font plus d’actes (+12%), </a:t>
            </a:r>
          </a:p>
          <a:p>
            <a:r>
              <a:rPr lang="fr-FR" sz="1200" kern="1200" dirty="0" smtClean="0">
                <a:solidFill>
                  <a:schemeClr val="tx1"/>
                </a:solidFill>
                <a:effectLst/>
                <a:latin typeface="+mn-lt"/>
                <a:ea typeface="+mn-ea"/>
                <a:cs typeface="+mn-cs"/>
              </a:rPr>
              <a:t>Ils travaillent un peu plus (+1 à +7%), selon le temps de travail considéré.</a:t>
            </a:r>
          </a:p>
          <a:p>
            <a:r>
              <a:rPr lang="fr-FR" sz="1200" kern="1200" dirty="0" smtClean="0">
                <a:solidFill>
                  <a:schemeClr val="tx1"/>
                </a:solidFill>
                <a:effectLst/>
                <a:latin typeface="+mn-lt"/>
                <a:ea typeface="+mn-ea"/>
                <a:cs typeface="+mn-cs"/>
              </a:rPr>
              <a:t> </a:t>
            </a:r>
          </a:p>
          <a:p>
            <a:pPr marL="171450" indent="-171450">
              <a:buFont typeface="Symbol"/>
              <a:buChar char="Þ"/>
            </a:pPr>
            <a:r>
              <a:rPr lang="fr-FR" sz="1200" kern="1200" dirty="0" smtClean="0">
                <a:solidFill>
                  <a:schemeClr val="tx1"/>
                </a:solidFill>
                <a:effectLst/>
                <a:latin typeface="+mn-lt"/>
                <a:ea typeface="+mn-ea"/>
                <a:cs typeface="+mn-cs"/>
              </a:rPr>
              <a:t>D’autres marges d’ajustement: Le rythme? La formation?</a:t>
            </a:r>
          </a:p>
          <a:p>
            <a:pPr marL="171450" indent="-171450">
              <a:buFont typeface="Symbol"/>
              <a:buChar char="Þ"/>
            </a:pPr>
            <a:endParaRPr lang="fr-FR" sz="1200" kern="1200" dirty="0" smtClean="0">
              <a:solidFill>
                <a:srgbClr val="FFC000"/>
              </a:solidFill>
              <a:effectLst/>
              <a:latin typeface="+mn-lt"/>
              <a:ea typeface="+mn-ea"/>
              <a:cs typeface="+mn-cs"/>
            </a:endParaRPr>
          </a:p>
          <a:p>
            <a:pPr marL="0" indent="0">
              <a:buFont typeface="Symbol"/>
              <a:buNone/>
            </a:pPr>
            <a:r>
              <a:rPr lang="fr-FR" sz="1200" i="1" u="sng" kern="1200" dirty="0" smtClean="0">
                <a:solidFill>
                  <a:srgbClr val="FF0000"/>
                </a:solidFill>
                <a:effectLst/>
                <a:latin typeface="+mn-lt"/>
                <a:ea typeface="+mn-ea"/>
                <a:cs typeface="+mn-cs"/>
              </a:rPr>
              <a:t>[remarque CM : ils travaillent un peu plus  (3%)?  La différence n’est pas significative, à nuancer, non ?]</a:t>
            </a:r>
          </a:p>
          <a:p>
            <a:pPr marL="171450" indent="-171450">
              <a:buFont typeface="Symbol"/>
              <a:buChar char="Þ"/>
            </a:pPr>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7</a:t>
            </a:fld>
            <a:endParaRPr lang="fr-FR"/>
          </a:p>
        </p:txBody>
      </p:sp>
    </p:spTree>
    <p:extLst>
      <p:ext uri="{BB962C8B-B14F-4D97-AF65-F5344CB8AC3E}">
        <p14:creationId xmlns:p14="http://schemas.microsoft.com/office/powerpoint/2010/main" val="85983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smtClean="0">
                <a:solidFill>
                  <a:schemeClr val="tx1"/>
                </a:solidFill>
                <a:effectLst/>
                <a:latin typeface="+mn-lt"/>
                <a:ea typeface="+mn-ea"/>
                <a:cs typeface="+mn-cs"/>
              </a:rPr>
              <a:t>BRUNO</a:t>
            </a: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Actes par semaine, temps de travail par semaine =&gt; une division</a:t>
            </a: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Plus d‘actes (+12%), un peu plus de temps (+2%) =&gt; Il faut donc accélérer le rythme des consultations, pour tout faire rentrer sur la plage horaire dédiée aux consultations.</a:t>
            </a: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Formations : les médecins des zones les</a:t>
            </a:r>
            <a:r>
              <a:rPr lang="fr-FR" sz="1200" kern="1200" baseline="0" dirty="0" smtClean="0">
                <a:solidFill>
                  <a:schemeClr val="tx1"/>
                </a:solidFill>
                <a:effectLst/>
                <a:latin typeface="+mn-lt"/>
                <a:ea typeface="+mn-ea"/>
                <a:cs typeface="+mn-cs"/>
              </a:rPr>
              <a:t> moins dotées</a:t>
            </a:r>
            <a:r>
              <a:rPr lang="fr-FR" sz="1200" kern="1200" dirty="0" smtClean="0">
                <a:solidFill>
                  <a:schemeClr val="tx1"/>
                </a:solidFill>
                <a:effectLst/>
                <a:latin typeface="+mn-lt"/>
                <a:ea typeface="+mn-ea"/>
                <a:cs typeface="+mn-cs"/>
              </a:rPr>
              <a:t> déclarent plus fréquemment des temps de formations assez restreints (moins de 4 demi-journées sur un an)</a:t>
            </a:r>
          </a:p>
          <a:p>
            <a:pPr marL="0" indent="0">
              <a:buFont typeface="Arial" panose="020B0604020202020204" pitchFamily="34" charset="0"/>
              <a:buNone/>
            </a:pPr>
            <a:r>
              <a:rPr lang="fr-FR" sz="1200" kern="1200" dirty="0" smtClean="0">
                <a:solidFill>
                  <a:schemeClr val="tx1"/>
                </a:solidFill>
                <a:effectLst/>
                <a:latin typeface="+mn-lt"/>
                <a:ea typeface="+mn-ea"/>
                <a:cs typeface="+mn-cs"/>
              </a:rPr>
              <a:t>Ceci dit, thème par thème (oncologie, patient précaire), les résultats de différence ne sont pas toujours stables.</a:t>
            </a:r>
          </a:p>
          <a:p>
            <a:pPr marL="17145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Durées de consultation plus courtes + moins de formation =&gt; impact sur la qualité ?</a:t>
            </a:r>
          </a:p>
          <a:p>
            <a:r>
              <a:rPr lang="fr-FR" sz="1200" kern="1200" dirty="0" smtClean="0">
                <a:solidFill>
                  <a:schemeClr val="tx1"/>
                </a:solidFill>
                <a:effectLst/>
                <a:latin typeface="+mn-lt"/>
                <a:ea typeface="+mn-ea"/>
                <a:cs typeface="+mn-cs"/>
              </a:rPr>
              <a:t> </a:t>
            </a:r>
          </a:p>
          <a:p>
            <a:r>
              <a:rPr lang="fr-FR" sz="1200" i="1" kern="1200" dirty="0" smtClean="0">
                <a:solidFill>
                  <a:schemeClr val="tx1"/>
                </a:solidFill>
                <a:effectLst/>
                <a:latin typeface="+mn-lt"/>
                <a:ea typeface="+mn-ea"/>
                <a:cs typeface="+mn-cs"/>
              </a:rPr>
              <a:t> [Remarque CM : expliquer le 2,6 et le 2,7 , peu clairs au vu des slides. Le rythme moyen de consultation obtenu est de 2,6 actes par heure, et 2,7 actes par heure pour les médecins du premier décile.]</a:t>
            </a:r>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8</a:t>
            </a:fld>
            <a:endParaRPr lang="fr-FR"/>
          </a:p>
        </p:txBody>
      </p:sp>
    </p:spTree>
    <p:extLst>
      <p:ext uri="{BB962C8B-B14F-4D97-AF65-F5344CB8AC3E}">
        <p14:creationId xmlns:p14="http://schemas.microsoft.com/office/powerpoint/2010/main" val="1742187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fr-FR" sz="1200" kern="1200" dirty="0" smtClean="0">
                <a:solidFill>
                  <a:schemeClr val="tx1"/>
                </a:solidFill>
                <a:effectLst/>
                <a:latin typeface="+mn-lt"/>
                <a:ea typeface="+mn-ea"/>
                <a:cs typeface="+mn-cs"/>
              </a:rPr>
              <a:t>BRUNO</a:t>
            </a:r>
          </a:p>
          <a:p>
            <a:pPr mar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Stratégie du bulldozer : Des tests systématiques sur </a:t>
            </a:r>
            <a:r>
              <a:rPr lang="fr-FR" sz="1200" kern="1200" cap="all" dirty="0" smtClean="0">
                <a:solidFill>
                  <a:schemeClr val="tx1"/>
                </a:solidFill>
                <a:effectLst/>
                <a:latin typeface="+mn-lt"/>
                <a:ea typeface="+mn-ea"/>
                <a:cs typeface="+mn-cs"/>
              </a:rPr>
              <a:t>l’ensemble</a:t>
            </a:r>
            <a:r>
              <a:rPr lang="fr-FR" sz="1200" kern="1200" dirty="0" smtClean="0">
                <a:solidFill>
                  <a:schemeClr val="tx1"/>
                </a:solidFill>
                <a:effectLst/>
                <a:latin typeface="+mn-lt"/>
                <a:ea typeface="+mn-ea"/>
                <a:cs typeface="+mn-cs"/>
              </a:rPr>
              <a:t> des indicateurs d’objectifs de santé publique contenus dans la ROSP (ceux qui sont relevés à partir des données SNIIRAM patients)</a:t>
            </a:r>
          </a:p>
          <a:p>
            <a:r>
              <a:rPr lang="fr-FR" sz="1200" kern="1200" dirty="0" smtClean="0">
                <a:solidFill>
                  <a:schemeClr val="tx1"/>
                </a:solidFill>
                <a:effectLst/>
                <a:latin typeface="+mn-lt"/>
                <a:ea typeface="+mn-ea"/>
                <a:cs typeface="+mn-cs"/>
              </a:rPr>
              <a:t>Impact - (dans le sens attendu): le dépistage de cancer de sein et de col d’utérus</a:t>
            </a:r>
          </a:p>
          <a:p>
            <a:r>
              <a:rPr lang="fr-FR" sz="1200" kern="1200" dirty="0" smtClean="0">
                <a:solidFill>
                  <a:schemeClr val="tx1"/>
                </a:solidFill>
                <a:effectLst/>
                <a:latin typeface="+mn-lt"/>
                <a:ea typeface="+mn-ea"/>
                <a:cs typeface="+mn-cs"/>
              </a:rPr>
              <a:t>Impact + (inattendu): risque iatrogénique – </a:t>
            </a:r>
            <a:r>
              <a:rPr lang="fr-FR" sz="1200" kern="1200" dirty="0" err="1" smtClean="0">
                <a:solidFill>
                  <a:schemeClr val="tx1"/>
                </a:solidFill>
                <a:effectLst/>
                <a:latin typeface="+mn-lt"/>
                <a:ea typeface="+mn-ea"/>
                <a:cs typeface="+mn-cs"/>
              </a:rPr>
              <a:t>benzo</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A force de chercher, on trouve… Mais globalement peu de résultats significatifs</a:t>
            </a:r>
          </a:p>
          <a:p>
            <a:endParaRPr lang="fr-FR" dirty="0"/>
          </a:p>
        </p:txBody>
      </p:sp>
      <p:sp>
        <p:nvSpPr>
          <p:cNvPr id="4" name="Espace réservé du numéro de diapositive 3"/>
          <p:cNvSpPr>
            <a:spLocks noGrp="1"/>
          </p:cNvSpPr>
          <p:nvPr>
            <p:ph type="sldNum" sz="quarter" idx="10"/>
          </p:nvPr>
        </p:nvSpPr>
        <p:spPr/>
        <p:txBody>
          <a:bodyPr/>
          <a:lstStyle/>
          <a:p>
            <a:fld id="{7C0C1C2D-ACA1-4A90-83BB-5621E95D9B2E}" type="slidenum">
              <a:rPr lang="fr-FR" smtClean="0"/>
              <a:t>9</a:t>
            </a:fld>
            <a:endParaRPr lang="fr-FR"/>
          </a:p>
        </p:txBody>
      </p:sp>
    </p:spTree>
    <p:extLst>
      <p:ext uri="{BB962C8B-B14F-4D97-AF65-F5344CB8AC3E}">
        <p14:creationId xmlns:p14="http://schemas.microsoft.com/office/powerpoint/2010/main" val="237641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61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524000" y="1555499"/>
            <a:ext cx="9144000" cy="2387600"/>
          </a:xfrm>
        </p:spPr>
        <p:txBody>
          <a:bodyPr anchor="ctr">
            <a:normAutofit/>
          </a:bodyPr>
          <a:lstStyle>
            <a:lvl1pPr algn="ctr">
              <a:defRPr sz="5400">
                <a:solidFill>
                  <a:srgbClr val="009FE3"/>
                </a:solidFill>
                <a:latin typeface="Arial" panose="020B0604020202020204" pitchFamily="34" charset="0"/>
                <a:cs typeface="Arial" panose="020B0604020202020204" pitchFamily="34" charset="0"/>
              </a:defRPr>
            </a:lvl1pPr>
          </a:lstStyle>
          <a:p>
            <a:r>
              <a:rPr lang="fr-FR" dirty="0" smtClean="0"/>
              <a:t>Titre de l’intervention</a:t>
            </a:r>
            <a:endParaRPr lang="fr-FR" dirty="0"/>
          </a:p>
        </p:txBody>
      </p:sp>
      <p:sp>
        <p:nvSpPr>
          <p:cNvPr id="3" name="Sous-titre 2"/>
          <p:cNvSpPr>
            <a:spLocks noGrp="1"/>
          </p:cNvSpPr>
          <p:nvPr>
            <p:ph type="subTitle" idx="1" hasCustomPrompt="1"/>
          </p:nvPr>
        </p:nvSpPr>
        <p:spPr>
          <a:xfrm>
            <a:off x="1524000" y="4035174"/>
            <a:ext cx="9144000" cy="873709"/>
          </a:xfrm>
        </p:spPr>
        <p:txBody>
          <a:bodyPr anchor="ctr">
            <a:normAutofit/>
          </a:bodyPr>
          <a:lstStyle>
            <a:lvl1pPr marL="0" indent="0" algn="ctr">
              <a:buNone/>
              <a:defRPr sz="2800">
                <a:solidFill>
                  <a:srgbClr val="F083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Nom de l’intervenant</a:t>
            </a:r>
            <a:endParaRPr lang="fr-FR" dirty="0"/>
          </a:p>
        </p:txBody>
      </p:sp>
      <p:sp>
        <p:nvSpPr>
          <p:cNvPr id="5" name="Espace réservé du texte 4"/>
          <p:cNvSpPr>
            <a:spLocks noGrp="1"/>
          </p:cNvSpPr>
          <p:nvPr>
            <p:ph type="body" sz="quarter" idx="10" hasCustomPrompt="1"/>
          </p:nvPr>
        </p:nvSpPr>
        <p:spPr>
          <a:xfrm>
            <a:off x="1524000" y="61087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Date</a:t>
            </a:r>
            <a:endParaRPr lang="fr-FR" dirty="0"/>
          </a:p>
        </p:txBody>
      </p:sp>
    </p:spTree>
    <p:extLst>
      <p:ext uri="{BB962C8B-B14F-4D97-AF65-F5344CB8AC3E}">
        <p14:creationId xmlns:p14="http://schemas.microsoft.com/office/powerpoint/2010/main" val="93748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solidFill>
                  <a:srgbClr val="009FE3"/>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838200" y="1825625"/>
            <a:ext cx="10515600" cy="4045786"/>
          </a:xfrm>
        </p:spPr>
        <p:txBody>
          <a:bodyPr/>
          <a:lstStyle>
            <a:lvl1pPr>
              <a:buClr>
                <a:srgbClr val="F08300"/>
              </a:buClr>
              <a:defRPr>
                <a:latin typeface="Arial" panose="020B0604020202020204" pitchFamily="34" charset="0"/>
                <a:cs typeface="Arial" panose="020B0604020202020204" pitchFamily="34" charset="0"/>
              </a:defRPr>
            </a:lvl1pPr>
            <a:lvl2pPr>
              <a:buClr>
                <a:srgbClr val="F08300"/>
              </a:buClr>
              <a:defRPr>
                <a:latin typeface="Arial" panose="020B0604020202020204" pitchFamily="34" charset="0"/>
                <a:cs typeface="Arial" panose="020B0604020202020204" pitchFamily="34" charset="0"/>
              </a:defRPr>
            </a:lvl2pPr>
            <a:lvl3pPr>
              <a:buClr>
                <a:srgbClr val="F08300"/>
              </a:buClr>
              <a:defRPr>
                <a:latin typeface="Arial" panose="020B0604020202020204" pitchFamily="34" charset="0"/>
                <a:cs typeface="Arial" panose="020B0604020202020204" pitchFamily="34" charset="0"/>
              </a:defRPr>
            </a:lvl3pPr>
            <a:lvl4pPr>
              <a:buClr>
                <a:srgbClr val="F08300"/>
              </a:buClr>
              <a:defRPr>
                <a:latin typeface="Arial" panose="020B0604020202020204" pitchFamily="34" charset="0"/>
                <a:cs typeface="Arial" panose="020B0604020202020204" pitchFamily="34" charset="0"/>
              </a:defRPr>
            </a:lvl4pPr>
            <a:lvl5pPr>
              <a:buClr>
                <a:srgbClr val="F08300"/>
              </a:buClr>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4"/>
          <p:cNvSpPr>
            <a:spLocks noGrp="1"/>
          </p:cNvSpPr>
          <p:nvPr>
            <p:ph type="body" sz="quarter" idx="10" hasCustomPrompt="1"/>
          </p:nvPr>
        </p:nvSpPr>
        <p:spPr>
          <a:xfrm>
            <a:off x="838200" y="62484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Date</a:t>
            </a:r>
            <a:endParaRPr lang="fr-FR" dirty="0"/>
          </a:p>
        </p:txBody>
      </p:sp>
      <p:sp>
        <p:nvSpPr>
          <p:cNvPr id="5"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Nom de l’intervenant</a:t>
            </a:r>
            <a:endParaRPr lang="fr-FR" dirty="0"/>
          </a:p>
        </p:txBody>
      </p:sp>
    </p:spTree>
    <p:extLst>
      <p:ext uri="{BB962C8B-B14F-4D97-AF65-F5344CB8AC3E}">
        <p14:creationId xmlns:p14="http://schemas.microsoft.com/office/powerpoint/2010/main" val="121084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9FE3"/>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contenu 2"/>
          <p:cNvSpPr>
            <a:spLocks noGrp="1"/>
          </p:cNvSpPr>
          <p:nvPr>
            <p:ph sz="half" idx="1"/>
          </p:nvPr>
        </p:nvSpPr>
        <p:spPr>
          <a:xfrm>
            <a:off x="838200" y="1825625"/>
            <a:ext cx="5181600" cy="4077870"/>
          </a:xfrm>
        </p:spPr>
        <p:txBody>
          <a:bodyPr/>
          <a:lstStyle>
            <a:lvl1pPr>
              <a:buClr>
                <a:srgbClr val="F08300"/>
              </a:buClr>
              <a:defRPr>
                <a:latin typeface="Arial" panose="020B0604020202020204" pitchFamily="34" charset="0"/>
                <a:cs typeface="Arial" panose="020B0604020202020204" pitchFamily="34" charset="0"/>
              </a:defRPr>
            </a:lvl1pPr>
            <a:lvl2pPr>
              <a:buClr>
                <a:srgbClr val="F08300"/>
              </a:buClr>
              <a:defRPr>
                <a:latin typeface="Arial" panose="020B0604020202020204" pitchFamily="34" charset="0"/>
                <a:cs typeface="Arial" panose="020B0604020202020204" pitchFamily="34" charset="0"/>
              </a:defRPr>
            </a:lvl2pPr>
            <a:lvl3pPr>
              <a:buClr>
                <a:srgbClr val="F08300"/>
              </a:buClr>
              <a:defRPr>
                <a:latin typeface="Arial" panose="020B0604020202020204" pitchFamily="34" charset="0"/>
                <a:cs typeface="Arial" panose="020B0604020202020204" pitchFamily="34" charset="0"/>
              </a:defRPr>
            </a:lvl3pPr>
            <a:lvl4pPr>
              <a:buClr>
                <a:srgbClr val="F08300"/>
              </a:buClr>
              <a:defRPr>
                <a:latin typeface="Arial" panose="020B0604020202020204" pitchFamily="34" charset="0"/>
                <a:cs typeface="Arial" panose="020B0604020202020204" pitchFamily="34" charset="0"/>
              </a:defRPr>
            </a:lvl4pPr>
            <a:lvl5pPr>
              <a:buClr>
                <a:srgbClr val="F08300"/>
              </a:buClr>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6172200" y="1825625"/>
            <a:ext cx="5181600" cy="4077870"/>
          </a:xfrm>
        </p:spPr>
        <p:txBody>
          <a:bodyPr/>
          <a:lstStyle>
            <a:lvl1pPr>
              <a:buClr>
                <a:srgbClr val="F08300"/>
              </a:buClr>
              <a:defRPr>
                <a:latin typeface="Arial" panose="020B0604020202020204" pitchFamily="34" charset="0"/>
                <a:cs typeface="Arial" panose="020B0604020202020204" pitchFamily="34" charset="0"/>
              </a:defRPr>
            </a:lvl1pPr>
            <a:lvl2pPr>
              <a:buClr>
                <a:srgbClr val="F08300"/>
              </a:buClr>
              <a:defRPr>
                <a:latin typeface="Arial" panose="020B0604020202020204" pitchFamily="34" charset="0"/>
                <a:cs typeface="Arial" panose="020B0604020202020204" pitchFamily="34" charset="0"/>
              </a:defRPr>
            </a:lvl2pPr>
            <a:lvl3pPr>
              <a:buClr>
                <a:srgbClr val="F08300"/>
              </a:buClr>
              <a:defRPr>
                <a:latin typeface="Arial" panose="020B0604020202020204" pitchFamily="34" charset="0"/>
                <a:cs typeface="Arial" panose="020B0604020202020204" pitchFamily="34" charset="0"/>
              </a:defRPr>
            </a:lvl3pPr>
            <a:lvl4pPr>
              <a:buClr>
                <a:srgbClr val="F08300"/>
              </a:buClr>
              <a:defRPr>
                <a:latin typeface="Arial" panose="020B0604020202020204" pitchFamily="34" charset="0"/>
                <a:cs typeface="Arial" panose="020B0604020202020204" pitchFamily="34" charset="0"/>
              </a:defRPr>
            </a:lvl4pPr>
            <a:lvl5pPr>
              <a:buClr>
                <a:srgbClr val="F08300"/>
              </a:buClr>
              <a:defRPr>
                <a:latin typeface="Arial" panose="020B0604020202020204" pitchFamily="34" charset="0"/>
                <a:cs typeface="Arial" panose="020B060402020202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10" hasCustomPrompt="1"/>
          </p:nvPr>
        </p:nvSpPr>
        <p:spPr>
          <a:xfrm>
            <a:off x="838200" y="62484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Date</a:t>
            </a:r>
            <a:endParaRPr lang="fr-FR" dirty="0"/>
          </a:p>
        </p:txBody>
      </p:sp>
      <p:sp>
        <p:nvSpPr>
          <p:cNvPr id="6"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Nom de l’intervenant</a:t>
            </a:r>
            <a:endParaRPr lang="fr-FR" dirty="0"/>
          </a:p>
        </p:txBody>
      </p:sp>
    </p:spTree>
    <p:extLst>
      <p:ext uri="{BB962C8B-B14F-4D97-AF65-F5344CB8AC3E}">
        <p14:creationId xmlns:p14="http://schemas.microsoft.com/office/powerpoint/2010/main" val="248196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09FE3"/>
                </a:solidFill>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Espace réservé du texte 4"/>
          <p:cNvSpPr>
            <a:spLocks noGrp="1"/>
          </p:cNvSpPr>
          <p:nvPr>
            <p:ph type="body" sz="quarter" idx="10" hasCustomPrompt="1"/>
          </p:nvPr>
        </p:nvSpPr>
        <p:spPr>
          <a:xfrm>
            <a:off x="838200" y="6248400"/>
            <a:ext cx="1447800" cy="342900"/>
          </a:xfrm>
        </p:spPr>
        <p:txBody>
          <a:bodyPr anchor="ctr">
            <a:normAutofit/>
          </a:bodyPr>
          <a:lstStyle>
            <a:lvl1pPr marL="0" indent="0">
              <a:buNone/>
              <a:defRPr sz="1400">
                <a:solidFill>
                  <a:srgbClr val="009FE3"/>
                </a:solidFill>
                <a:latin typeface="Arial" panose="020B0604020202020204" pitchFamily="34" charset="0"/>
                <a:cs typeface="Arial" panose="020B0604020202020204" pitchFamily="34" charset="0"/>
              </a:defRPr>
            </a:lvl1pPr>
          </a:lstStyle>
          <a:p>
            <a:pPr lvl="0"/>
            <a:r>
              <a:rPr lang="fr-FR" dirty="0" smtClean="0"/>
              <a:t>Date</a:t>
            </a:r>
            <a:endParaRPr lang="fr-FR" dirty="0"/>
          </a:p>
        </p:txBody>
      </p:sp>
      <p:sp>
        <p:nvSpPr>
          <p:cNvPr id="4" name="Espace réservé du texte 4"/>
          <p:cNvSpPr>
            <a:spLocks noGrp="1"/>
          </p:cNvSpPr>
          <p:nvPr>
            <p:ph type="body" sz="quarter" idx="11" hasCustomPrompt="1"/>
          </p:nvPr>
        </p:nvSpPr>
        <p:spPr>
          <a:xfrm>
            <a:off x="2425700" y="6248400"/>
            <a:ext cx="2413000" cy="342900"/>
          </a:xfrm>
        </p:spPr>
        <p:txBody>
          <a:bodyPr anchor="ctr">
            <a:normAutofit/>
          </a:bodyPr>
          <a:lstStyle>
            <a:lvl1pPr marL="0" indent="0">
              <a:buNone/>
              <a:defRPr sz="1400" baseline="0">
                <a:solidFill>
                  <a:srgbClr val="009FE3"/>
                </a:solidFill>
                <a:latin typeface="Arial" panose="020B0604020202020204" pitchFamily="34" charset="0"/>
                <a:cs typeface="Arial" panose="020B0604020202020204" pitchFamily="34" charset="0"/>
              </a:defRPr>
            </a:lvl1pPr>
          </a:lstStyle>
          <a:p>
            <a:pPr lvl="0"/>
            <a:r>
              <a:rPr lang="fr-FR" dirty="0" smtClean="0"/>
              <a:t>Nom de l’intervenant</a:t>
            </a:r>
            <a:endParaRPr lang="fr-FR" dirty="0"/>
          </a:p>
        </p:txBody>
      </p:sp>
    </p:spTree>
    <p:extLst>
      <p:ext uri="{BB962C8B-B14F-4D97-AF65-F5344CB8AC3E}">
        <p14:creationId xmlns:p14="http://schemas.microsoft.com/office/powerpoint/2010/main" val="2751223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1352A-BB12-49CF-85D2-B5B3BAB1875C}" type="datetimeFigureOut">
              <a:rPr lang="fr-FR" smtClean="0"/>
              <a:t>08/11/2017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34EEC-C704-47CD-8FE5-3D2CA304A599}" type="slidenum">
              <a:rPr lang="fr-FR" smtClean="0"/>
              <a:t>‹N°›</a:t>
            </a:fld>
            <a:endParaRPr lang="fr-F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 y="66"/>
            <a:ext cx="12193200" cy="6857869"/>
          </a:xfrm>
          <a:prstGeom prst="rect">
            <a:avLst/>
          </a:prstGeom>
        </p:spPr>
      </p:pic>
    </p:spTree>
    <p:extLst>
      <p:ext uri="{BB962C8B-B14F-4D97-AF65-F5344CB8AC3E}">
        <p14:creationId xmlns:p14="http://schemas.microsoft.com/office/powerpoint/2010/main" val="13287489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2180C-1AFD-4C88-841F-E3CDCB00BBB1}" type="datetimeFigureOut">
              <a:rPr lang="fr-FR" smtClean="0"/>
              <a:t>08/11/2017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4F34D-3697-42E2-91AC-73F8553652A3}" type="slidenum">
              <a:rPr lang="fr-FR" smtClean="0"/>
              <a:t>‹N°›</a:t>
            </a:fld>
            <a:endParaRPr lang="fr-FR"/>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0" y="66"/>
            <a:ext cx="12193200" cy="6857869"/>
          </a:xfrm>
          <a:prstGeom prst="rect">
            <a:avLst/>
          </a:prstGeom>
        </p:spPr>
      </p:pic>
    </p:spTree>
    <p:extLst>
      <p:ext uri="{BB962C8B-B14F-4D97-AF65-F5344CB8AC3E}">
        <p14:creationId xmlns:p14="http://schemas.microsoft.com/office/powerpoint/2010/main" val="149593067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20E42-CEA1-4504-99F9-82E33222DA48}" type="datetimeFigureOut">
              <a:rPr lang="fr-FR" smtClean="0"/>
              <a:t>08/11/2017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71D82-4567-43C8-B7C0-F48B33CCC077}" type="slidenum">
              <a:rPr lang="fr-FR" smtClean="0"/>
              <a:t>‹N°›</a:t>
            </a:fld>
            <a:endParaRPr lang="fr-FR"/>
          </a:p>
        </p:txBody>
      </p:sp>
      <p:pic>
        <p:nvPicPr>
          <p:cNvPr id="8" name="Imag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0" y="66"/>
            <a:ext cx="12193200" cy="6857869"/>
          </a:xfrm>
          <a:prstGeom prst="rect">
            <a:avLst/>
          </a:prstGeom>
        </p:spPr>
      </p:pic>
    </p:spTree>
    <p:extLst>
      <p:ext uri="{BB962C8B-B14F-4D97-AF65-F5344CB8AC3E}">
        <p14:creationId xmlns:p14="http://schemas.microsoft.com/office/powerpoint/2010/main" val="143861942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19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3</a:t>
            </a:r>
            <a:r>
              <a:rPr lang="fr-FR" dirty="0" smtClean="0"/>
              <a:t>. Qualité de la pratique </a:t>
            </a:r>
            <a:br>
              <a:rPr lang="fr-FR" dirty="0" smtClean="0"/>
            </a:br>
            <a:r>
              <a:rPr lang="fr-FR" sz="3200" dirty="0" smtClean="0"/>
              <a:t>Cas du suivi gynécologique et de grossesses (1)</a:t>
            </a:r>
            <a:endParaRPr lang="fr-FR" sz="3200" dirty="0"/>
          </a:p>
        </p:txBody>
      </p:sp>
      <p:sp>
        <p:nvSpPr>
          <p:cNvPr id="6" name="Espace réservé du contenu 5"/>
          <p:cNvSpPr>
            <a:spLocks noGrp="1"/>
          </p:cNvSpPr>
          <p:nvPr>
            <p:ph idx="1"/>
          </p:nvPr>
        </p:nvSpPr>
        <p:spPr>
          <a:xfrm>
            <a:off x="780324" y="2002971"/>
            <a:ext cx="10831105" cy="3802743"/>
          </a:xfrm>
        </p:spPr>
        <p:txBody>
          <a:bodyPr>
            <a:normAutofit fontScale="77500" lnSpcReduction="20000"/>
          </a:bodyPr>
          <a:lstStyle/>
          <a:p>
            <a:pPr algn="just">
              <a:lnSpc>
                <a:spcPct val="110000"/>
              </a:lnSpc>
            </a:pPr>
            <a:r>
              <a:rPr lang="fr-FR" sz="3400" dirty="0" smtClean="0"/>
              <a:t>Même vision de leur rôle dans les zones les moins dotées et ailleurs</a:t>
            </a:r>
          </a:p>
          <a:p>
            <a:pPr algn="just">
              <a:lnSpc>
                <a:spcPct val="110000"/>
              </a:lnSpc>
            </a:pPr>
            <a:r>
              <a:rPr lang="fr-FR" sz="3400" dirty="0" smtClean="0"/>
              <a:t>Fréquence mensuelle de consultations de suivi </a:t>
            </a:r>
          </a:p>
          <a:p>
            <a:pPr lvl="1" algn="just">
              <a:lnSpc>
                <a:spcPct val="110000"/>
              </a:lnSpc>
            </a:pPr>
            <a:r>
              <a:rPr lang="fr-FR" sz="3200" dirty="0" smtClean="0"/>
              <a:t>de grossesses : supérieure</a:t>
            </a:r>
          </a:p>
          <a:p>
            <a:pPr lvl="1" algn="just">
              <a:lnSpc>
                <a:spcPct val="110000"/>
              </a:lnSpc>
            </a:pPr>
            <a:r>
              <a:rPr lang="fr-FR" sz="3200" dirty="0" smtClean="0"/>
              <a:t>gynécologique : identique </a:t>
            </a:r>
            <a:r>
              <a:rPr lang="fr-FR" sz="2900" dirty="0"/>
              <a:t> </a:t>
            </a:r>
            <a:endParaRPr lang="fr-FR" sz="2900" dirty="0" smtClean="0"/>
          </a:p>
          <a:p>
            <a:pPr marL="457200" lvl="1" indent="0" algn="just">
              <a:lnSpc>
                <a:spcPct val="110000"/>
              </a:lnSpc>
              <a:buNone/>
            </a:pPr>
            <a:r>
              <a:rPr lang="fr-FR" sz="2900" i="1" dirty="0"/>
              <a:t> </a:t>
            </a:r>
            <a:r>
              <a:rPr lang="fr-FR" sz="2900" i="1" dirty="0" smtClean="0"/>
              <a:t>  </a:t>
            </a:r>
            <a:r>
              <a:rPr lang="fr-FR" sz="3200" i="1" dirty="0" smtClean="0"/>
              <a:t>(Ainsi que pour une série de 9 actes gynécologiques)</a:t>
            </a:r>
          </a:p>
          <a:p>
            <a:pPr marL="457200" lvl="1" indent="0" algn="just">
              <a:lnSpc>
                <a:spcPct val="110000"/>
              </a:lnSpc>
              <a:buNone/>
            </a:pPr>
            <a:endParaRPr lang="fr-FR" sz="3200" i="1" dirty="0"/>
          </a:p>
          <a:p>
            <a:pPr lvl="1" algn="just">
              <a:lnSpc>
                <a:spcPct val="110000"/>
              </a:lnSpc>
              <a:buFont typeface="Wingdings"/>
              <a:buChar char="è"/>
            </a:pPr>
            <a:r>
              <a:rPr lang="fr-FR" sz="3200" dirty="0" smtClean="0">
                <a:sym typeface="Wingdings" panose="05000000000000000000" pitchFamily="2" charset="2"/>
              </a:rPr>
              <a:t> Les patientes des zones </a:t>
            </a:r>
            <a:r>
              <a:rPr lang="fr-FR" sz="3200" dirty="0"/>
              <a:t>les moins dotées</a:t>
            </a:r>
            <a:r>
              <a:rPr lang="fr-FR" sz="3200" dirty="0" smtClean="0">
                <a:sym typeface="Wingdings" panose="05000000000000000000" pitchFamily="2" charset="2"/>
              </a:rPr>
              <a:t> verraient </a:t>
            </a:r>
            <a:r>
              <a:rPr lang="fr-FR" sz="3200" b="1" dirty="0" smtClean="0">
                <a:sym typeface="Wingdings" panose="05000000000000000000" pitchFamily="2" charset="2"/>
              </a:rPr>
              <a:t>moins souvent </a:t>
            </a:r>
            <a:r>
              <a:rPr lang="fr-FR" sz="3200" dirty="0" smtClean="0">
                <a:sym typeface="Wingdings" panose="05000000000000000000" pitchFamily="2" charset="2"/>
              </a:rPr>
              <a:t>leur MG pour le </a:t>
            </a:r>
            <a:r>
              <a:rPr lang="fr-FR" sz="3200" b="1" dirty="0" smtClean="0">
                <a:sym typeface="Wingdings" panose="05000000000000000000" pitchFamily="2" charset="2"/>
              </a:rPr>
              <a:t>suivi gynécologique</a:t>
            </a:r>
            <a:r>
              <a:rPr lang="fr-FR" sz="3200" dirty="0" smtClean="0">
                <a:sym typeface="Wingdings" panose="05000000000000000000" pitchFamily="2" charset="2"/>
              </a:rPr>
              <a:t> ; pas de différence pour le suivi de grossesse</a:t>
            </a:r>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a:t>Julien </a:t>
            </a:r>
            <a:r>
              <a:rPr lang="fr-FR" dirty="0" smtClean="0"/>
              <a:t>SILHOL, Bruno VENTELOU</a:t>
            </a:r>
            <a:endParaRPr lang="fr-FR" dirty="0"/>
          </a:p>
        </p:txBody>
      </p:sp>
    </p:spTree>
    <p:extLst>
      <p:ext uri="{BB962C8B-B14F-4D97-AF65-F5344CB8AC3E}">
        <p14:creationId xmlns:p14="http://schemas.microsoft.com/office/powerpoint/2010/main" val="2500508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dirty="0"/>
              <a:t>3</a:t>
            </a:r>
            <a:r>
              <a:rPr lang="fr-FR" dirty="0" smtClean="0"/>
              <a:t>. Qualité de la pratique </a:t>
            </a:r>
            <a:br>
              <a:rPr lang="fr-FR" dirty="0" smtClean="0"/>
            </a:br>
            <a:r>
              <a:rPr lang="fr-FR" sz="3200" dirty="0" smtClean="0"/>
              <a:t>Cas du suivi gynécologique et de grossesses (2) </a:t>
            </a:r>
            <a:endParaRPr lang="fr-FR" sz="3200" dirty="0"/>
          </a:p>
        </p:txBody>
      </p:sp>
      <p:sp>
        <p:nvSpPr>
          <p:cNvPr id="6" name="Espace réservé du contenu 5"/>
          <p:cNvSpPr>
            <a:spLocks noGrp="1"/>
          </p:cNvSpPr>
          <p:nvPr>
            <p:ph idx="1"/>
          </p:nvPr>
        </p:nvSpPr>
        <p:spPr>
          <a:xfrm>
            <a:off x="838199" y="1784424"/>
            <a:ext cx="10837985" cy="3890211"/>
          </a:xfrm>
        </p:spPr>
        <p:txBody>
          <a:bodyPr>
            <a:normAutofit/>
          </a:bodyPr>
          <a:lstStyle/>
          <a:p>
            <a:pPr algn="just">
              <a:lnSpc>
                <a:spcPct val="100000"/>
              </a:lnSpc>
            </a:pPr>
            <a:r>
              <a:rPr lang="fr-FR" dirty="0" smtClean="0"/>
              <a:t>Qualité des soins </a:t>
            </a:r>
          </a:p>
          <a:p>
            <a:pPr lvl="1" algn="just">
              <a:lnSpc>
                <a:spcPct val="100000"/>
              </a:lnSpc>
            </a:pPr>
            <a:r>
              <a:rPr lang="fr-FR" dirty="0" smtClean="0"/>
              <a:t>Même proportion de médecins ayant suivi des formations dans le domaine</a:t>
            </a:r>
          </a:p>
          <a:p>
            <a:pPr lvl="1" algn="just">
              <a:lnSpc>
                <a:spcPct val="100000"/>
              </a:lnSpc>
            </a:pPr>
            <a:r>
              <a:rPr lang="fr-FR" dirty="0" smtClean="0"/>
              <a:t>Même connaissance et suivi des recommandations de la HAS</a:t>
            </a:r>
          </a:p>
          <a:p>
            <a:pPr lvl="1" algn="just">
              <a:lnSpc>
                <a:spcPct val="100000"/>
              </a:lnSpc>
            </a:pPr>
            <a:r>
              <a:rPr lang="fr-FR" dirty="0" smtClean="0"/>
              <a:t>Même propension à délivrer des conseils sur les consommations à risque</a:t>
            </a:r>
          </a:p>
          <a:p>
            <a:pPr algn="just">
              <a:lnSpc>
                <a:spcPct val="100000"/>
              </a:lnSpc>
            </a:pPr>
            <a:r>
              <a:rPr lang="fr-FR" dirty="0" smtClean="0"/>
              <a:t>Intensité des relations avec les autres professionnels de santé</a:t>
            </a:r>
          </a:p>
          <a:p>
            <a:pPr lvl="1" algn="just">
              <a:lnSpc>
                <a:spcPct val="100000"/>
              </a:lnSpc>
            </a:pPr>
            <a:r>
              <a:rPr lang="fr-FR" dirty="0" smtClean="0"/>
              <a:t>Identique dans tous les domaines (relations avec sages-femmes, gynécologue, hôpital) sauf avec les radiologues (</a:t>
            </a:r>
            <a:r>
              <a:rPr lang="fr-FR" b="1" dirty="0" smtClean="0"/>
              <a:t>moindres</a:t>
            </a:r>
            <a:r>
              <a:rPr lang="fr-FR" dirty="0" smtClean="0"/>
              <a:t> échanges pour le </a:t>
            </a:r>
            <a:r>
              <a:rPr lang="fr-FR" b="1" dirty="0" smtClean="0"/>
              <a:t>dépistage du cancer du sein</a:t>
            </a:r>
            <a:r>
              <a:rPr lang="fr-FR" dirty="0" smtClean="0"/>
              <a:t>)</a:t>
            </a:r>
            <a:endParaRPr lang="fr-FR"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smtClean="0"/>
              <a:t>Julien SILHOL, Bruno VENTELOU</a:t>
            </a:r>
            <a:endParaRPr lang="fr-FR" dirty="0"/>
          </a:p>
        </p:txBody>
      </p:sp>
    </p:spTree>
    <p:extLst>
      <p:ext uri="{BB962C8B-B14F-4D97-AF65-F5344CB8AC3E}">
        <p14:creationId xmlns:p14="http://schemas.microsoft.com/office/powerpoint/2010/main" val="291209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53947" y="472527"/>
            <a:ext cx="10515600" cy="812107"/>
          </a:xfrm>
        </p:spPr>
        <p:txBody>
          <a:bodyPr/>
          <a:lstStyle/>
          <a:p>
            <a:r>
              <a:rPr lang="fr-FR" dirty="0" smtClean="0"/>
              <a:t>Limites de l’étude</a:t>
            </a:r>
            <a:endParaRPr lang="fr-FR" dirty="0"/>
          </a:p>
        </p:txBody>
      </p:sp>
      <p:sp>
        <p:nvSpPr>
          <p:cNvPr id="6" name="Espace réservé du contenu 5"/>
          <p:cNvSpPr>
            <a:spLocks noGrp="1"/>
          </p:cNvSpPr>
          <p:nvPr>
            <p:ph idx="1"/>
          </p:nvPr>
        </p:nvSpPr>
        <p:spPr>
          <a:xfrm>
            <a:off x="838200" y="1594132"/>
            <a:ext cx="10515600" cy="3521877"/>
          </a:xfrm>
        </p:spPr>
        <p:txBody>
          <a:bodyPr>
            <a:normAutofit fontScale="92500" lnSpcReduction="20000"/>
          </a:bodyPr>
          <a:lstStyle/>
          <a:p>
            <a:pPr algn="just">
              <a:lnSpc>
                <a:spcPct val="114000"/>
              </a:lnSpc>
            </a:pPr>
            <a:r>
              <a:rPr lang="fr-FR" dirty="0"/>
              <a:t>Biais liés au choix d’indicateurs « ROSP »?</a:t>
            </a:r>
          </a:p>
          <a:p>
            <a:pPr algn="just">
              <a:lnSpc>
                <a:spcPct val="114000"/>
              </a:lnSpc>
            </a:pPr>
            <a:r>
              <a:rPr lang="fr-FR" dirty="0" smtClean="0"/>
              <a:t>Corrélation ≠ causalité. Pas </a:t>
            </a:r>
            <a:r>
              <a:rPr lang="fr-FR" dirty="0"/>
              <a:t>de traitement de « l’</a:t>
            </a:r>
            <a:r>
              <a:rPr lang="fr-FR" dirty="0" err="1"/>
              <a:t>endogénéité</a:t>
            </a:r>
            <a:r>
              <a:rPr lang="fr-FR" dirty="0"/>
              <a:t> » (mais contrôle par les caractéristiques médecins et patients</a:t>
            </a:r>
            <a:r>
              <a:rPr lang="fr-FR" dirty="0" smtClean="0"/>
              <a:t>) </a:t>
            </a:r>
          </a:p>
          <a:p>
            <a:pPr algn="just">
              <a:lnSpc>
                <a:spcPct val="114000"/>
              </a:lnSpc>
            </a:pPr>
            <a:r>
              <a:rPr lang="fr-FR" dirty="0" smtClean="0"/>
              <a:t>Participation </a:t>
            </a:r>
            <a:r>
              <a:rPr lang="fr-FR" dirty="0"/>
              <a:t>au Panel </a:t>
            </a:r>
            <a:r>
              <a:rPr lang="fr-FR" dirty="0" smtClean="0"/>
              <a:t>MG plus difficile à obtenir dans les zones les moins </a:t>
            </a:r>
            <a:r>
              <a:rPr lang="fr-FR" smtClean="0"/>
              <a:t>dotées (?), un </a:t>
            </a:r>
            <a:r>
              <a:rPr lang="fr-FR" dirty="0" smtClean="0"/>
              <a:t>profil atypique des </a:t>
            </a:r>
            <a:r>
              <a:rPr lang="fr-FR" smtClean="0"/>
              <a:t>MG panélisés ?</a:t>
            </a:r>
            <a:endParaRPr lang="fr-FR" dirty="0"/>
          </a:p>
          <a:p>
            <a:pPr marL="0" indent="0" algn="just">
              <a:buNone/>
            </a:pPr>
            <a:endParaRPr lang="fr-FR" dirty="0" smtClean="0"/>
          </a:p>
          <a:p>
            <a:pPr algn="just"/>
            <a:r>
              <a:rPr lang="fr-FR" dirty="0" smtClean="0"/>
              <a:t>Pour le moment, pas d’étude </a:t>
            </a:r>
            <a:r>
              <a:rPr lang="fr-FR" dirty="0"/>
              <a:t>des facteurs neutralisant la relation, lorsqu’elle existe…  </a:t>
            </a:r>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smtClean="0"/>
              <a:t>Julien SILHOL, Bruno VENTELOU</a:t>
            </a:r>
            <a:endParaRPr lang="fr-FR" dirty="0"/>
          </a:p>
        </p:txBody>
      </p:sp>
    </p:spTree>
    <p:extLst>
      <p:ext uri="{BB962C8B-B14F-4D97-AF65-F5344CB8AC3E}">
        <p14:creationId xmlns:p14="http://schemas.microsoft.com/office/powerpoint/2010/main" val="2011914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93539"/>
            <a:ext cx="10515600" cy="938334"/>
          </a:xfrm>
        </p:spPr>
        <p:txBody>
          <a:bodyPr/>
          <a:lstStyle/>
          <a:p>
            <a:r>
              <a:rPr lang="fr-FR" dirty="0" smtClean="0"/>
              <a:t>Conclusion</a:t>
            </a:r>
            <a:endParaRPr lang="fr-FR" dirty="0"/>
          </a:p>
        </p:txBody>
      </p:sp>
      <p:sp>
        <p:nvSpPr>
          <p:cNvPr id="6" name="Espace réservé du contenu 5"/>
          <p:cNvSpPr>
            <a:spLocks noGrp="1"/>
          </p:cNvSpPr>
          <p:nvPr>
            <p:ph idx="1"/>
          </p:nvPr>
        </p:nvSpPr>
        <p:spPr>
          <a:xfrm>
            <a:off x="509287" y="1930401"/>
            <a:ext cx="11227442" cy="3941010"/>
          </a:xfrm>
        </p:spPr>
        <p:txBody>
          <a:bodyPr/>
          <a:lstStyle/>
          <a:p>
            <a:pPr algn="just"/>
            <a:r>
              <a:rPr lang="fr-FR" dirty="0" smtClean="0"/>
              <a:t>Retour sur les principaux résultats, MG exerçant dans les zones les moins dotées :</a:t>
            </a:r>
          </a:p>
          <a:p>
            <a:pPr lvl="1" algn="just"/>
            <a:r>
              <a:rPr lang="fr-FR" dirty="0" smtClean="0"/>
              <a:t>plus d’actes / durées de consultation restreintes</a:t>
            </a:r>
          </a:p>
          <a:p>
            <a:pPr lvl="1" algn="just"/>
            <a:r>
              <a:rPr lang="fr-FR" dirty="0" smtClean="0"/>
              <a:t>pas énormément d’effets sur les pratiques relevées dans la ROSP </a:t>
            </a:r>
          </a:p>
          <a:p>
            <a:pPr lvl="1" algn="just"/>
            <a:r>
              <a:rPr lang="fr-FR" dirty="0" smtClean="0"/>
              <a:t>une légère tendance </a:t>
            </a:r>
            <a:r>
              <a:rPr lang="fr-FR" dirty="0"/>
              <a:t>à </a:t>
            </a:r>
            <a:r>
              <a:rPr lang="fr-FR" dirty="0" smtClean="0"/>
              <a:t>différer ce qui peut l’être (gynéco)</a:t>
            </a:r>
          </a:p>
          <a:p>
            <a:pPr marL="0" indent="0" algn="just">
              <a:buNone/>
            </a:pPr>
            <a:endParaRPr lang="fr-FR" dirty="0" smtClean="0"/>
          </a:p>
          <a:p>
            <a:pPr algn="just"/>
            <a:r>
              <a:rPr lang="fr-FR" dirty="0" smtClean="0"/>
              <a:t>Une absence de résultat constitue en soi aussi un résultat… </a:t>
            </a:r>
            <a:endParaRPr lang="fr-FR"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smtClean="0"/>
              <a:t>Julien SILHOL, Bruno VENTELOU</a:t>
            </a:r>
            <a:endParaRPr lang="fr-FR" dirty="0"/>
          </a:p>
        </p:txBody>
      </p:sp>
    </p:spTree>
    <p:extLst>
      <p:ext uri="{BB962C8B-B14F-4D97-AF65-F5344CB8AC3E}">
        <p14:creationId xmlns:p14="http://schemas.microsoft.com/office/powerpoint/2010/main" val="1142280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91307" y="2714889"/>
            <a:ext cx="10515600" cy="1325563"/>
          </a:xfrm>
        </p:spPr>
        <p:txBody>
          <a:bodyPr/>
          <a:lstStyle/>
          <a:p>
            <a:pPr algn="ctr"/>
            <a:r>
              <a:rPr lang="fr-FR" dirty="0" smtClean="0"/>
              <a:t>Merci pour votre attention</a:t>
            </a:r>
            <a:endParaRPr lang="fr-FR" dirty="0"/>
          </a:p>
        </p:txBody>
      </p:sp>
      <p:sp>
        <p:nvSpPr>
          <p:cNvPr id="9" name="Espace réservé du texte 6"/>
          <p:cNvSpPr>
            <a:spLocks noGrp="1"/>
          </p:cNvSpPr>
          <p:nvPr>
            <p:ph type="body" sz="quarter" idx="10"/>
          </p:nvPr>
        </p:nvSpPr>
        <p:spPr>
          <a:xfrm>
            <a:off x="838200" y="6248400"/>
            <a:ext cx="1776046" cy="351692"/>
          </a:xfrm>
        </p:spPr>
        <p:txBody>
          <a:bodyPr>
            <a:noAutofit/>
          </a:bodyPr>
          <a:lstStyle/>
          <a:p>
            <a:r>
              <a:rPr lang="fr-FR" sz="1000" dirty="0"/>
              <a:t>Jeudi 9 novembre </a:t>
            </a:r>
            <a:r>
              <a:rPr lang="fr-FR" sz="1000" dirty="0" smtClean="0"/>
              <a:t>2017</a:t>
            </a:r>
            <a:endParaRPr lang="fr-FR" sz="1000" dirty="0"/>
          </a:p>
        </p:txBody>
      </p:sp>
    </p:spTree>
    <p:extLst>
      <p:ext uri="{BB962C8B-B14F-4D97-AF65-F5344CB8AC3E}">
        <p14:creationId xmlns:p14="http://schemas.microsoft.com/office/powerpoint/2010/main" val="150060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43430" y="1605778"/>
            <a:ext cx="10276114" cy="2203509"/>
          </a:xfrm>
        </p:spPr>
        <p:txBody>
          <a:bodyPr>
            <a:normAutofit fontScale="90000"/>
          </a:bodyPr>
          <a:lstStyle/>
          <a:p>
            <a:pPr lvl="0"/>
            <a:r>
              <a:rPr lang="fr-FR" sz="4900" dirty="0"/>
              <a:t>Comportements et pratiques des </a:t>
            </a:r>
            <a:r>
              <a:rPr lang="fr-FR" sz="4900" dirty="0" smtClean="0"/>
              <a:t>médecins: exercer dans les zones les moins dotées, </a:t>
            </a:r>
            <a:r>
              <a:rPr lang="fr-FR" sz="4900" dirty="0"/>
              <a:t>cela fait-il une </a:t>
            </a:r>
            <a:r>
              <a:rPr lang="fr-FR" sz="4900" dirty="0" smtClean="0"/>
              <a:t>différence?</a:t>
            </a:r>
            <a:endParaRPr lang="fr-FR" dirty="0"/>
          </a:p>
        </p:txBody>
      </p:sp>
      <p:sp>
        <p:nvSpPr>
          <p:cNvPr id="3" name="Sous-titre 2"/>
          <p:cNvSpPr>
            <a:spLocks noGrp="1"/>
          </p:cNvSpPr>
          <p:nvPr>
            <p:ph type="subTitle" idx="1"/>
          </p:nvPr>
        </p:nvSpPr>
        <p:spPr>
          <a:xfrm>
            <a:off x="289608" y="3859182"/>
            <a:ext cx="11372295" cy="1191529"/>
          </a:xfrm>
        </p:spPr>
        <p:txBody>
          <a:bodyPr>
            <a:normAutofit/>
          </a:bodyPr>
          <a:lstStyle/>
          <a:p>
            <a:r>
              <a:rPr lang="fr-FR" sz="2600" dirty="0"/>
              <a:t>Julien SILHOL</a:t>
            </a:r>
            <a:r>
              <a:rPr lang="fr-FR" sz="2600" dirty="0" smtClean="0"/>
              <a:t>*, Claire MARBOT, </a:t>
            </a:r>
          </a:p>
          <a:p>
            <a:r>
              <a:rPr lang="fr-FR" sz="2600" dirty="0" smtClean="0"/>
              <a:t>Bruno VENTELOU*, Anna ZAYTSEVA</a:t>
            </a:r>
            <a:endParaRPr lang="fr-FR" sz="2600" dirty="0"/>
          </a:p>
        </p:txBody>
      </p:sp>
      <p:sp>
        <p:nvSpPr>
          <p:cNvPr id="4" name="Espace réservé du texte 3"/>
          <p:cNvSpPr>
            <a:spLocks noGrp="1"/>
          </p:cNvSpPr>
          <p:nvPr>
            <p:ph type="body" sz="quarter" idx="10"/>
          </p:nvPr>
        </p:nvSpPr>
        <p:spPr>
          <a:xfrm>
            <a:off x="1523999" y="6108699"/>
            <a:ext cx="1922585" cy="350715"/>
          </a:xfrm>
        </p:spPr>
        <p:txBody>
          <a:bodyPr>
            <a:normAutofit fontScale="92500"/>
          </a:bodyPr>
          <a:lstStyle/>
          <a:p>
            <a:r>
              <a:rPr lang="fr-FR" dirty="0" smtClean="0"/>
              <a:t>Jeudi 9 novembre 2017</a:t>
            </a:r>
            <a:endParaRPr lang="fr-FR" dirty="0"/>
          </a:p>
        </p:txBody>
      </p:sp>
    </p:spTree>
    <p:extLst>
      <p:ext uri="{BB962C8B-B14F-4D97-AF65-F5344CB8AC3E}">
        <p14:creationId xmlns:p14="http://schemas.microsoft.com/office/powerpoint/2010/main" val="144900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6"/>
            <a:ext cx="10515600" cy="1012262"/>
          </a:xfrm>
        </p:spPr>
        <p:txBody>
          <a:bodyPr/>
          <a:lstStyle/>
          <a:p>
            <a:r>
              <a:rPr lang="fr-FR" dirty="0" smtClean="0"/>
              <a:t>Enjeux</a:t>
            </a:r>
            <a:endParaRPr lang="fr-FR" dirty="0"/>
          </a:p>
        </p:txBody>
      </p:sp>
      <p:sp>
        <p:nvSpPr>
          <p:cNvPr id="6" name="Espace réservé du contenu 5"/>
          <p:cNvSpPr>
            <a:spLocks noGrp="1"/>
          </p:cNvSpPr>
          <p:nvPr>
            <p:ph idx="1"/>
          </p:nvPr>
        </p:nvSpPr>
        <p:spPr>
          <a:xfrm>
            <a:off x="838200" y="1668386"/>
            <a:ext cx="10515600" cy="4063341"/>
          </a:xfrm>
        </p:spPr>
        <p:txBody>
          <a:bodyPr>
            <a:normAutofit lnSpcReduction="10000"/>
          </a:bodyPr>
          <a:lstStyle/>
          <a:p>
            <a:pPr algn="just"/>
            <a:r>
              <a:rPr lang="fr-FR" dirty="0"/>
              <a:t>L</a:t>
            </a:r>
            <a:r>
              <a:rPr lang="fr-FR" dirty="0" smtClean="0"/>
              <a:t>a baisse du nombre de médecins attendue dans les prochaines années pourrait augmenter le </a:t>
            </a:r>
            <a:r>
              <a:rPr lang="fr-FR" dirty="0"/>
              <a:t>risque de « tensions » sur de nombreux territoires</a:t>
            </a:r>
            <a:endParaRPr lang="fr-FR" dirty="0" smtClean="0"/>
          </a:p>
          <a:p>
            <a:pPr algn="just"/>
            <a:r>
              <a:rPr lang="fr-FR" u="sng" dirty="0" smtClean="0"/>
              <a:t>Question</a:t>
            </a:r>
            <a:r>
              <a:rPr lang="fr-FR" dirty="0" smtClean="0"/>
              <a:t> : </a:t>
            </a:r>
            <a:r>
              <a:rPr lang="fr-FR" dirty="0" smtClean="0"/>
              <a:t>comment </a:t>
            </a:r>
            <a:r>
              <a:rPr lang="fr-FR" dirty="0" smtClean="0"/>
              <a:t>les médecins généralistes s’adaptent-ils lorsqu’ils exercent dans les zones les moins denses ? </a:t>
            </a:r>
          </a:p>
          <a:p>
            <a:pPr marL="0" indent="0" algn="just">
              <a:buNone/>
            </a:pPr>
            <a:endParaRPr lang="en-GB" sz="1100" dirty="0"/>
          </a:p>
          <a:p>
            <a:pPr marL="0" indent="0" algn="just">
              <a:buNone/>
            </a:pPr>
            <a:r>
              <a:rPr lang="fr-FR" dirty="0" smtClean="0">
                <a:sym typeface="Wingdings" panose="05000000000000000000" pitchFamily="2" charset="2"/>
              </a:rPr>
              <a:t> </a:t>
            </a:r>
            <a:r>
              <a:rPr lang="fr-FR" dirty="0" smtClean="0"/>
              <a:t>La </a:t>
            </a:r>
            <a:r>
              <a:rPr lang="fr-FR" dirty="0"/>
              <a:t>communication proposera donc une étude </a:t>
            </a:r>
            <a:r>
              <a:rPr lang="fr-FR" dirty="0" smtClean="0"/>
              <a:t>de la situation des médecins des zones les moins dotées (1</a:t>
            </a:r>
            <a:r>
              <a:rPr lang="fr-FR" baseline="30000" dirty="0" smtClean="0"/>
              <a:t>er</a:t>
            </a:r>
            <a:r>
              <a:rPr lang="fr-FR" dirty="0" smtClean="0"/>
              <a:t> décile) </a:t>
            </a:r>
            <a:r>
              <a:rPr lang="fr-FR" dirty="0"/>
              <a:t>et de leurs </a:t>
            </a:r>
            <a:r>
              <a:rPr lang="fr-FR" u="sng" dirty="0"/>
              <a:t>liens possibles avec des comportements</a:t>
            </a:r>
            <a:r>
              <a:rPr lang="fr-FR" dirty="0"/>
              <a:t> ou des pratiques </a:t>
            </a:r>
            <a:r>
              <a:rPr lang="fr-FR" dirty="0" smtClean="0"/>
              <a:t>médicales </a:t>
            </a:r>
            <a:endParaRPr lang="fr-FR"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smtClean="0"/>
              <a:t>Julien SILHOL, Bruno VENTELOU</a:t>
            </a:r>
            <a:endParaRPr lang="fr-FR" dirty="0"/>
          </a:p>
        </p:txBody>
      </p:sp>
    </p:spTree>
    <p:extLst>
      <p:ext uri="{BB962C8B-B14F-4D97-AF65-F5344CB8AC3E}">
        <p14:creationId xmlns:p14="http://schemas.microsoft.com/office/powerpoint/2010/main" val="44723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27289"/>
            <a:ext cx="10515600" cy="942814"/>
          </a:xfrm>
        </p:spPr>
        <p:txBody>
          <a:bodyPr vert="horz" lIns="91440" tIns="45720" rIns="91440" bIns="45720" rtlCol="0" anchor="ctr">
            <a:normAutofit/>
          </a:bodyPr>
          <a:lstStyle/>
          <a:p>
            <a:r>
              <a:rPr lang="fr-FR" dirty="0"/>
              <a:t>Plan </a:t>
            </a:r>
          </a:p>
        </p:txBody>
      </p:sp>
      <p:sp>
        <p:nvSpPr>
          <p:cNvPr id="6" name="Espace réservé du contenu 5"/>
          <p:cNvSpPr>
            <a:spLocks noGrp="1"/>
          </p:cNvSpPr>
          <p:nvPr>
            <p:ph idx="1"/>
          </p:nvPr>
        </p:nvSpPr>
        <p:spPr>
          <a:xfrm>
            <a:off x="873369" y="2056976"/>
            <a:ext cx="10515600" cy="2570785"/>
          </a:xfrm>
        </p:spPr>
        <p:txBody>
          <a:bodyPr>
            <a:normAutofit/>
          </a:bodyPr>
          <a:lstStyle/>
          <a:p>
            <a:pPr marL="514350" indent="-514350">
              <a:buFont typeface="+mj-lt"/>
              <a:buAutoNum type="arabicPeriod"/>
            </a:pPr>
            <a:r>
              <a:rPr lang="fr-FR" sz="3200" dirty="0" smtClean="0"/>
              <a:t>Notre définition des zones les moins dotées, caractéristiques des médecins y exerçant.</a:t>
            </a:r>
          </a:p>
          <a:p>
            <a:pPr marL="514350" indent="-514350">
              <a:buFont typeface="+mj-lt"/>
              <a:buAutoNum type="arabicPeriod"/>
            </a:pPr>
            <a:r>
              <a:rPr lang="fr-FR" sz="3200" dirty="0" smtClean="0"/>
              <a:t>Des temps et des rythmes de travail différents ?</a:t>
            </a:r>
          </a:p>
          <a:p>
            <a:pPr marL="514350" indent="-514350">
              <a:buFont typeface="+mj-lt"/>
              <a:buAutoNum type="arabicPeriod"/>
            </a:pPr>
            <a:r>
              <a:rPr lang="fr-FR" sz="3200" dirty="0" smtClean="0"/>
              <a:t>Un effet sur la qualité des pratiques ? </a:t>
            </a:r>
          </a:p>
          <a:p>
            <a:pPr lvl="1"/>
            <a:endParaRPr lang="fr-FR" sz="2800" dirty="0" smtClean="0"/>
          </a:p>
          <a:p>
            <a:endParaRPr lang="fr-FR" sz="3200"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a:t>Julien </a:t>
            </a:r>
            <a:r>
              <a:rPr lang="fr-FR" dirty="0" smtClean="0"/>
              <a:t>SILHOL, Bruno VENTELOU</a:t>
            </a:r>
            <a:endParaRPr lang="fr-FR" dirty="0"/>
          </a:p>
        </p:txBody>
      </p:sp>
    </p:spTree>
    <p:extLst>
      <p:ext uri="{BB962C8B-B14F-4D97-AF65-F5344CB8AC3E}">
        <p14:creationId xmlns:p14="http://schemas.microsoft.com/office/powerpoint/2010/main" val="311592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199" y="413269"/>
            <a:ext cx="10515600" cy="833378"/>
          </a:xfrm>
        </p:spPr>
        <p:txBody>
          <a:bodyPr>
            <a:normAutofit/>
          </a:bodyPr>
          <a:lstStyle/>
          <a:p>
            <a:r>
              <a:rPr lang="fr-FR" dirty="0" smtClean="0"/>
              <a:t>1. </a:t>
            </a:r>
            <a:r>
              <a:rPr lang="fr-FR" dirty="0"/>
              <a:t>Les</a:t>
            </a:r>
            <a:r>
              <a:rPr lang="fr-FR" dirty="0" smtClean="0"/>
              <a:t> zones les moins dotées, définition</a:t>
            </a:r>
            <a:endParaRPr lang="fr-FR" dirty="0"/>
          </a:p>
        </p:txBody>
      </p:sp>
      <p:sp>
        <p:nvSpPr>
          <p:cNvPr id="6" name="Espace réservé du contenu 5"/>
          <p:cNvSpPr>
            <a:spLocks noGrp="1"/>
          </p:cNvSpPr>
          <p:nvPr>
            <p:ph idx="1"/>
          </p:nvPr>
        </p:nvSpPr>
        <p:spPr>
          <a:xfrm>
            <a:off x="838199" y="1354238"/>
            <a:ext cx="10669859" cy="4280655"/>
          </a:xfrm>
        </p:spPr>
        <p:txBody>
          <a:bodyPr>
            <a:normAutofit/>
          </a:bodyPr>
          <a:lstStyle/>
          <a:p>
            <a:pPr algn="just">
              <a:lnSpc>
                <a:spcPct val="110000"/>
              </a:lnSpc>
            </a:pPr>
            <a:r>
              <a:rPr lang="fr-FR" dirty="0" smtClean="0"/>
              <a:t>L’indicateur d’APL : intérêt par rapport aux indicateurs classiques</a:t>
            </a:r>
          </a:p>
          <a:p>
            <a:pPr lvl="1" algn="just"/>
            <a:r>
              <a:rPr lang="fr-FR" sz="2000" dirty="0" smtClean="0"/>
              <a:t>S’affranchit des frontières géographiques</a:t>
            </a:r>
          </a:p>
          <a:p>
            <a:pPr lvl="1" algn="just"/>
            <a:r>
              <a:rPr lang="fr-FR" sz="2000" dirty="0" smtClean="0"/>
              <a:t>Prend en compte l’activité des médecins</a:t>
            </a:r>
          </a:p>
          <a:p>
            <a:pPr lvl="1" algn="just"/>
            <a:r>
              <a:rPr lang="fr-FR" sz="2000" dirty="0" smtClean="0"/>
              <a:t>Prend en compte les besoins de soins de la population </a:t>
            </a:r>
          </a:p>
          <a:p>
            <a:pPr lvl="1" algn="just"/>
            <a:endParaRPr lang="fr-FR" sz="2000" dirty="0" smtClean="0"/>
          </a:p>
          <a:p>
            <a:pPr algn="just"/>
            <a:r>
              <a:rPr lang="fr-FR" dirty="0" smtClean="0"/>
              <a:t>Variante sans tenir compte du niveau d’activité du médecin (« APL effectif »)</a:t>
            </a:r>
          </a:p>
          <a:p>
            <a:pPr algn="just"/>
            <a:r>
              <a:rPr lang="fr-FR" dirty="0" smtClean="0"/>
              <a:t>Les médecins généralistes (MG) libéraux exerçant dans les zones les moins dotées sont les </a:t>
            </a:r>
            <a:r>
              <a:rPr lang="fr-FR" b="1" dirty="0" smtClean="0"/>
              <a:t>10 %</a:t>
            </a:r>
            <a:r>
              <a:rPr lang="fr-FR" dirty="0" smtClean="0"/>
              <a:t> de médecins exerçant dans les communes d’</a:t>
            </a:r>
            <a:r>
              <a:rPr lang="fr-FR" b="1" dirty="0" smtClean="0"/>
              <a:t>APL effectif le plus bas</a:t>
            </a:r>
            <a:endParaRPr lang="fr-FR" b="1"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smtClean="0"/>
              <a:t>Julien SILHOL, Bruno VENTELOU</a:t>
            </a:r>
            <a:endParaRPr lang="fr-FR" dirty="0"/>
          </a:p>
        </p:txBody>
      </p:sp>
    </p:spTree>
    <p:extLst>
      <p:ext uri="{BB962C8B-B14F-4D97-AF65-F5344CB8AC3E}">
        <p14:creationId xmlns:p14="http://schemas.microsoft.com/office/powerpoint/2010/main" val="188340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65125"/>
            <a:ext cx="10515600" cy="1034967"/>
          </a:xfrm>
        </p:spPr>
        <p:txBody>
          <a:bodyPr>
            <a:normAutofit fontScale="90000"/>
          </a:bodyPr>
          <a:lstStyle/>
          <a:p>
            <a:r>
              <a:rPr lang="fr-FR" dirty="0"/>
              <a:t>1. Les </a:t>
            </a:r>
            <a:r>
              <a:rPr lang="fr-FR" dirty="0" smtClean="0"/>
              <a:t>zones les moins dotées</a:t>
            </a:r>
            <a:br>
              <a:rPr lang="fr-FR" dirty="0" smtClean="0"/>
            </a:br>
            <a:r>
              <a:rPr lang="fr-FR" sz="3600" dirty="0" smtClean="0"/>
              <a:t>Caractéristiques des médecins y exerçant</a:t>
            </a:r>
            <a:endParaRPr lang="fr-FR" dirty="0"/>
          </a:p>
        </p:txBody>
      </p:sp>
      <p:sp>
        <p:nvSpPr>
          <p:cNvPr id="6" name="Espace réservé du contenu 5"/>
          <p:cNvSpPr>
            <a:spLocks noGrp="1"/>
          </p:cNvSpPr>
          <p:nvPr>
            <p:ph idx="1"/>
          </p:nvPr>
        </p:nvSpPr>
        <p:spPr>
          <a:xfrm>
            <a:off x="838200" y="1741714"/>
            <a:ext cx="4659775" cy="4424625"/>
          </a:xfrm>
        </p:spPr>
        <p:txBody>
          <a:bodyPr>
            <a:normAutofit fontScale="85000" lnSpcReduction="10000"/>
          </a:bodyPr>
          <a:lstStyle/>
          <a:p>
            <a:pPr>
              <a:lnSpc>
                <a:spcPct val="114000"/>
              </a:lnSpc>
            </a:pPr>
            <a:r>
              <a:rPr lang="fr-FR" dirty="0"/>
              <a:t>Des médecins </a:t>
            </a:r>
            <a:r>
              <a:rPr lang="fr-FR" b="1" dirty="0"/>
              <a:t>plus </a:t>
            </a:r>
            <a:r>
              <a:rPr lang="fr-FR" b="1" dirty="0" smtClean="0"/>
              <a:t>âgés </a:t>
            </a:r>
            <a:r>
              <a:rPr lang="fr-FR" dirty="0" smtClean="0"/>
              <a:t>: 55,5 v 53,9 ans en moyenne </a:t>
            </a:r>
          </a:p>
          <a:p>
            <a:pPr>
              <a:lnSpc>
                <a:spcPct val="114000"/>
              </a:lnSpc>
            </a:pPr>
            <a:r>
              <a:rPr lang="fr-FR" dirty="0" smtClean="0"/>
              <a:t>Plus d’</a:t>
            </a:r>
            <a:r>
              <a:rPr lang="fr-FR" b="1" dirty="0" smtClean="0"/>
              <a:t>hommes</a:t>
            </a:r>
          </a:p>
          <a:p>
            <a:pPr>
              <a:lnSpc>
                <a:spcPct val="114000"/>
              </a:lnSpc>
            </a:pPr>
            <a:r>
              <a:rPr lang="fr-FR" dirty="0" smtClean="0"/>
              <a:t>Exercent plus souvent en </a:t>
            </a:r>
            <a:r>
              <a:rPr lang="fr-FR" b="1" dirty="0" smtClean="0"/>
              <a:t>zones rurales</a:t>
            </a:r>
          </a:p>
          <a:p>
            <a:pPr>
              <a:lnSpc>
                <a:spcPct val="114000"/>
              </a:lnSpc>
            </a:pPr>
            <a:r>
              <a:rPr lang="fr-FR" dirty="0" smtClean="0"/>
              <a:t>Secteur de conventionnement : pas de différences</a:t>
            </a:r>
          </a:p>
          <a:p>
            <a:endParaRPr lang="fr-FR" dirty="0"/>
          </a:p>
          <a:p>
            <a:pPr marL="0" indent="0">
              <a:buNone/>
            </a:pPr>
            <a:r>
              <a:rPr lang="fr-FR" dirty="0">
                <a:solidFill>
                  <a:schemeClr val="accent2"/>
                </a:solidFill>
                <a:sym typeface="Wingdings" panose="05000000000000000000" pitchFamily="2" charset="2"/>
              </a:rPr>
              <a:t></a:t>
            </a:r>
            <a:r>
              <a:rPr lang="fr-FR" dirty="0" smtClean="0"/>
              <a:t> nécessité de « contrôler » les analyses</a:t>
            </a:r>
            <a:endParaRPr lang="fr-FR"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a:t>Julien </a:t>
            </a:r>
            <a:r>
              <a:rPr lang="fr-FR" dirty="0" smtClean="0"/>
              <a:t>SILHOL, Bruno VENTELOU</a:t>
            </a:r>
            <a:endParaRPr lang="fr-FR" dirty="0"/>
          </a:p>
        </p:txBody>
      </p:sp>
      <p:graphicFrame>
        <p:nvGraphicFramePr>
          <p:cNvPr id="11" name="Graphique 10"/>
          <p:cNvGraphicFramePr>
            <a:graphicFrameLocks/>
          </p:cNvGraphicFramePr>
          <p:nvPr>
            <p:extLst>
              <p:ext uri="{D42A27DB-BD31-4B8C-83A1-F6EECF244321}">
                <p14:modId xmlns:p14="http://schemas.microsoft.com/office/powerpoint/2010/main" val="3490240201"/>
              </p:ext>
            </p:extLst>
          </p:nvPr>
        </p:nvGraphicFramePr>
        <p:xfrm>
          <a:off x="5298116" y="1379157"/>
          <a:ext cx="6589084" cy="4518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925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199" y="365125"/>
            <a:ext cx="10515600" cy="1093586"/>
          </a:xfrm>
        </p:spPr>
        <p:txBody>
          <a:bodyPr/>
          <a:lstStyle/>
          <a:p>
            <a:r>
              <a:rPr lang="fr-FR" dirty="0"/>
              <a:t>2</a:t>
            </a:r>
            <a:r>
              <a:rPr lang="fr-FR" dirty="0" smtClean="0"/>
              <a:t>. Intensité de l’activité libérale</a:t>
            </a:r>
            <a:endParaRPr lang="fr-FR" dirty="0"/>
          </a:p>
        </p:txBody>
      </p:sp>
      <p:sp>
        <p:nvSpPr>
          <p:cNvPr id="6" name="Espace réservé du contenu 5"/>
          <p:cNvSpPr>
            <a:spLocks noGrp="1"/>
          </p:cNvSpPr>
          <p:nvPr>
            <p:ph idx="1"/>
          </p:nvPr>
        </p:nvSpPr>
        <p:spPr>
          <a:xfrm>
            <a:off x="838199" y="4270615"/>
            <a:ext cx="10837985" cy="1577202"/>
          </a:xfrm>
        </p:spPr>
        <p:txBody>
          <a:bodyPr>
            <a:normAutofit fontScale="92500"/>
          </a:bodyPr>
          <a:lstStyle/>
          <a:p>
            <a:pPr algn="just"/>
            <a:r>
              <a:rPr lang="fr-FR" dirty="0" smtClean="0"/>
              <a:t>Les médecins des zones les moins dotées font plus </a:t>
            </a:r>
            <a:r>
              <a:rPr lang="fr-FR" dirty="0"/>
              <a:t>d’actes </a:t>
            </a:r>
            <a:r>
              <a:rPr lang="fr-FR" dirty="0" smtClean="0"/>
              <a:t>(</a:t>
            </a:r>
            <a:r>
              <a:rPr lang="fr-FR" b="1" dirty="0" smtClean="0"/>
              <a:t>+12 %</a:t>
            </a:r>
            <a:r>
              <a:rPr lang="fr-FR" dirty="0" smtClean="0"/>
              <a:t>)</a:t>
            </a:r>
            <a:r>
              <a:rPr lang="fr-FR" b="1" dirty="0" smtClean="0"/>
              <a:t> </a:t>
            </a:r>
          </a:p>
          <a:p>
            <a:pPr algn="just"/>
            <a:r>
              <a:rPr lang="fr-FR" dirty="0" smtClean="0"/>
              <a:t>Ils travaillent un peu plus (</a:t>
            </a:r>
            <a:r>
              <a:rPr lang="fr-FR" b="1" dirty="0" smtClean="0"/>
              <a:t>+3</a:t>
            </a:r>
            <a:r>
              <a:rPr lang="fr-FR" dirty="0" smtClean="0"/>
              <a:t> </a:t>
            </a:r>
            <a:r>
              <a:rPr lang="fr-FR" b="1" dirty="0" smtClean="0"/>
              <a:t>%</a:t>
            </a:r>
            <a:r>
              <a:rPr lang="fr-FR" dirty="0" smtClean="0"/>
              <a:t>)</a:t>
            </a:r>
          </a:p>
          <a:p>
            <a:pPr marL="0" indent="0" algn="just">
              <a:buNone/>
            </a:pPr>
            <a:r>
              <a:rPr lang="fr-FR" dirty="0" smtClean="0">
                <a:solidFill>
                  <a:schemeClr val="accent2"/>
                </a:solidFill>
                <a:sym typeface="Wingdings" panose="05000000000000000000" pitchFamily="2" charset="2"/>
              </a:rPr>
              <a:t></a:t>
            </a:r>
            <a:r>
              <a:rPr lang="fr-FR" dirty="0" smtClean="0"/>
              <a:t> D’autres </a:t>
            </a:r>
            <a:r>
              <a:rPr lang="fr-FR" dirty="0"/>
              <a:t>marges </a:t>
            </a:r>
            <a:r>
              <a:rPr lang="fr-FR" dirty="0" smtClean="0"/>
              <a:t>d’ajustement : </a:t>
            </a:r>
            <a:r>
              <a:rPr lang="fr-FR" dirty="0"/>
              <a:t>l</a:t>
            </a:r>
            <a:r>
              <a:rPr lang="fr-FR" dirty="0" smtClean="0"/>
              <a:t>e rythme ? la formation ?</a:t>
            </a:r>
            <a:endParaRPr lang="fr-FR"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a:t>Julien </a:t>
            </a:r>
            <a:r>
              <a:rPr lang="fr-FR" dirty="0" smtClean="0"/>
              <a:t>SILHOL, Bruno VENTELOU</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775406621"/>
              </p:ext>
            </p:extLst>
          </p:nvPr>
        </p:nvGraphicFramePr>
        <p:xfrm>
          <a:off x="931007" y="1311247"/>
          <a:ext cx="10422792" cy="2652863"/>
        </p:xfrm>
        <a:graphic>
          <a:graphicData uri="http://schemas.openxmlformats.org/drawingml/2006/table">
            <a:tbl>
              <a:tblPr/>
              <a:tblGrid>
                <a:gridCol w="3380366">
                  <a:extLst>
                    <a:ext uri="{9D8B030D-6E8A-4147-A177-3AD203B41FA5}">
                      <a16:colId xmlns:a16="http://schemas.microsoft.com/office/drawing/2014/main" xmlns="" val="3474371966"/>
                    </a:ext>
                  </a:extLst>
                </a:gridCol>
                <a:gridCol w="1408485">
                  <a:extLst>
                    <a:ext uri="{9D8B030D-6E8A-4147-A177-3AD203B41FA5}">
                      <a16:colId xmlns:a16="http://schemas.microsoft.com/office/drawing/2014/main" xmlns="" val="157938187"/>
                    </a:ext>
                  </a:extLst>
                </a:gridCol>
                <a:gridCol w="1408485">
                  <a:extLst>
                    <a:ext uri="{9D8B030D-6E8A-4147-A177-3AD203B41FA5}">
                      <a16:colId xmlns:a16="http://schemas.microsoft.com/office/drawing/2014/main" xmlns="" val="1620800657"/>
                    </a:ext>
                  </a:extLst>
                </a:gridCol>
                <a:gridCol w="1408485">
                  <a:extLst>
                    <a:ext uri="{9D8B030D-6E8A-4147-A177-3AD203B41FA5}">
                      <a16:colId xmlns:a16="http://schemas.microsoft.com/office/drawing/2014/main" xmlns="" val="3185875054"/>
                    </a:ext>
                  </a:extLst>
                </a:gridCol>
                <a:gridCol w="1615253">
                  <a:extLst>
                    <a:ext uri="{9D8B030D-6E8A-4147-A177-3AD203B41FA5}">
                      <a16:colId xmlns:a16="http://schemas.microsoft.com/office/drawing/2014/main" xmlns="" val="4264729676"/>
                    </a:ext>
                  </a:extLst>
                </a:gridCol>
                <a:gridCol w="1201718">
                  <a:extLst>
                    <a:ext uri="{9D8B030D-6E8A-4147-A177-3AD203B41FA5}">
                      <a16:colId xmlns:a16="http://schemas.microsoft.com/office/drawing/2014/main" xmlns="" val="1513143092"/>
                    </a:ext>
                  </a:extLst>
                </a:gridCol>
              </a:tblGrid>
              <a:tr h="1103897">
                <a:tc>
                  <a:txBody>
                    <a:bodyPr/>
                    <a:lstStyle/>
                    <a:p>
                      <a:pPr algn="ctr" fontAlgn="ctr"/>
                      <a:r>
                        <a:rPr lang="fr-FR" sz="1600" b="1" i="0" u="none" strike="noStrike" dirty="0">
                          <a:solidFill>
                            <a:srgbClr val="000000"/>
                          </a:solidFill>
                          <a:effectLst/>
                          <a:latin typeface="Calibri" panose="020F0502020204030204" pitchFamily="34" charset="0"/>
                        </a:rPr>
                        <a:t>APL-effectif de la commune d'activité</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1" i="0" u="none" strike="noStrike" dirty="0" smtClean="0">
                          <a:solidFill>
                            <a:srgbClr val="000000"/>
                          </a:solidFill>
                          <a:effectLst/>
                          <a:latin typeface="Calibri" panose="020F0502020204030204" pitchFamily="34" charset="0"/>
                        </a:rPr>
                        <a:t>Nombre</a:t>
                      </a:r>
                    </a:p>
                    <a:p>
                      <a:pPr algn="ctr" fontAlgn="ctr"/>
                      <a:r>
                        <a:rPr lang="fr-FR" sz="1600" b="1" i="0" u="none" strike="noStrike" dirty="0" smtClean="0">
                          <a:solidFill>
                            <a:srgbClr val="000000"/>
                          </a:solidFill>
                          <a:effectLst/>
                          <a:latin typeface="Calibri" panose="020F0502020204030204" pitchFamily="34" charset="0"/>
                        </a:rPr>
                        <a:t>d’actes</a:t>
                      </a:r>
                      <a:endParaRPr lang="fr-FR"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Temps </a:t>
                      </a:r>
                      <a:endParaRPr lang="fr-FR" sz="1600" b="1" i="0" u="none" strike="noStrike" dirty="0" smtClean="0">
                        <a:solidFill>
                          <a:srgbClr val="000000"/>
                        </a:solidFill>
                        <a:effectLst/>
                        <a:latin typeface="Calibri" panose="020F0502020204030204" pitchFamily="34" charset="0"/>
                      </a:endParaRPr>
                    </a:p>
                    <a:p>
                      <a:pPr algn="ctr" fontAlgn="ctr"/>
                      <a:r>
                        <a:rPr lang="fr-FR" sz="1600" b="1" i="0" u="none" strike="noStrike" dirty="0" smtClean="0">
                          <a:solidFill>
                            <a:srgbClr val="000000"/>
                          </a:solidFill>
                          <a:effectLst/>
                          <a:latin typeface="Calibri" panose="020F0502020204030204" pitchFamily="34" charset="0"/>
                        </a:rPr>
                        <a:t>de travail</a:t>
                      </a:r>
                      <a:endParaRPr lang="fr-FR"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Temps </a:t>
                      </a:r>
                      <a:endParaRPr lang="fr-FR" sz="1600" b="1" i="0" u="none" strike="noStrike" dirty="0" smtClean="0">
                        <a:solidFill>
                          <a:srgbClr val="000000"/>
                        </a:solidFill>
                        <a:effectLst/>
                        <a:latin typeface="Calibri" panose="020F0502020204030204" pitchFamily="34" charset="0"/>
                      </a:endParaRPr>
                    </a:p>
                    <a:p>
                      <a:pPr algn="ctr" fontAlgn="ctr"/>
                      <a:r>
                        <a:rPr lang="fr-FR" sz="1600" b="1" i="0" u="none" strike="noStrike" dirty="0" smtClean="0">
                          <a:solidFill>
                            <a:srgbClr val="000000"/>
                          </a:solidFill>
                          <a:effectLst/>
                          <a:latin typeface="Calibri" panose="020F0502020204030204" pitchFamily="34" charset="0"/>
                        </a:rPr>
                        <a:t>en libéral</a:t>
                      </a:r>
                      <a:endParaRPr lang="fr-FR"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Temps dédié à l’activité médicale </a:t>
                      </a:r>
                      <a:r>
                        <a:rPr lang="fr-FR" sz="1600" b="1" i="0" u="none" strike="noStrike" dirty="0" smtClean="0">
                          <a:solidFill>
                            <a:srgbClr val="000000"/>
                          </a:solidFill>
                          <a:effectLst/>
                          <a:latin typeface="Calibri" panose="020F0502020204030204" pitchFamily="34" charset="0"/>
                        </a:rPr>
                        <a:t>libérale</a:t>
                      </a:r>
                      <a:endParaRPr lang="fr-FR"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1" i="0" u="none" strike="noStrike" dirty="0">
                          <a:solidFill>
                            <a:srgbClr val="000000"/>
                          </a:solidFill>
                          <a:effectLst/>
                          <a:latin typeface="Calibri" panose="020F0502020204030204" pitchFamily="34" charset="0"/>
                        </a:rPr>
                        <a:t>Temps </a:t>
                      </a:r>
                      <a:r>
                        <a:rPr lang="fr-FR" sz="1600" b="1" i="0" u="none" strike="noStrike" dirty="0" smtClean="0">
                          <a:solidFill>
                            <a:srgbClr val="000000"/>
                          </a:solidFill>
                          <a:effectLst/>
                          <a:latin typeface="Calibri" panose="020F0502020204030204" pitchFamily="34" charset="0"/>
                        </a:rPr>
                        <a:t>en consultations</a:t>
                      </a:r>
                      <a:endParaRPr lang="fr-FR" sz="16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016226849"/>
                  </a:ext>
                </a:extLst>
              </a:tr>
              <a:tr h="330560">
                <a:tc>
                  <a:txBody>
                    <a:bodyPr/>
                    <a:lstStyle/>
                    <a:p>
                      <a:pPr algn="l" fontAlgn="ctr"/>
                      <a:r>
                        <a:rPr lang="fr-FR" sz="1600" b="0" i="0" u="none" strike="noStrike" dirty="0" smtClean="0">
                          <a:solidFill>
                            <a:srgbClr val="000000"/>
                          </a:solidFill>
                          <a:effectLst/>
                          <a:latin typeface="Calibri" panose="020F0502020204030204" pitchFamily="34" charset="0"/>
                        </a:rPr>
                        <a:t>Zones les moins dotées</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fr-FR" sz="1600" b="0" i="0" u="none" strike="noStrike">
                          <a:solidFill>
                            <a:srgbClr val="000000"/>
                          </a:solidFill>
                          <a:effectLst/>
                          <a:latin typeface="Calibri" panose="020F0502020204030204" pitchFamily="34" charset="0"/>
                        </a:rPr>
                        <a:t>5 474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fr-FR" sz="1600" b="0" i="0" u="none" strike="noStrike" dirty="0" smtClean="0">
                          <a:solidFill>
                            <a:srgbClr val="000000"/>
                          </a:solidFill>
                          <a:effectLst/>
                          <a:latin typeface="Calibri" panose="020F0502020204030204" pitchFamily="34" charset="0"/>
                        </a:rPr>
                        <a:t>56,1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fr-FR" sz="1600" b="0" i="0" u="none" strike="noStrike" dirty="0" smtClean="0">
                          <a:solidFill>
                            <a:srgbClr val="000000"/>
                          </a:solidFill>
                          <a:effectLst/>
                          <a:latin typeface="Calibri" panose="020F0502020204030204" pitchFamily="34" charset="0"/>
                        </a:rPr>
                        <a:t>48,5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fr-FR" sz="1600" b="0" i="0" u="none" strike="noStrike" dirty="0" smtClean="0">
                          <a:solidFill>
                            <a:srgbClr val="000000"/>
                          </a:solidFill>
                          <a:effectLst/>
                          <a:latin typeface="Calibri" panose="020F0502020204030204" pitchFamily="34" charset="0"/>
                        </a:rPr>
                        <a:t>44,1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4B084"/>
                    </a:solidFill>
                  </a:tcPr>
                </a:tc>
                <a:tc>
                  <a:txBody>
                    <a:bodyPr/>
                    <a:lstStyle/>
                    <a:p>
                      <a:pPr algn="ctr" fontAlgn="b"/>
                      <a:r>
                        <a:rPr lang="fr-FR" sz="1600" b="0" i="0" u="none" strike="noStrike" dirty="0" smtClean="0">
                          <a:solidFill>
                            <a:srgbClr val="000000"/>
                          </a:solidFill>
                          <a:effectLst/>
                          <a:latin typeface="Calibri" panose="020F0502020204030204" pitchFamily="34" charset="0"/>
                        </a:rPr>
                        <a:t>38,6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4B084"/>
                    </a:solidFill>
                  </a:tcPr>
                </a:tc>
                <a:extLst>
                  <a:ext uri="{0D108BD9-81ED-4DB2-BD59-A6C34878D82A}">
                    <a16:rowId xmlns:a16="http://schemas.microsoft.com/office/drawing/2014/main" xmlns="" val="4193785072"/>
                  </a:ext>
                </a:extLst>
              </a:tr>
              <a:tr h="330560">
                <a:tc>
                  <a:txBody>
                    <a:bodyPr/>
                    <a:lstStyle/>
                    <a:p>
                      <a:pPr algn="l" fontAlgn="ctr"/>
                      <a:r>
                        <a:rPr lang="fr-FR" sz="1600" b="0" i="0" u="none" strike="noStrike" dirty="0">
                          <a:solidFill>
                            <a:srgbClr val="000000"/>
                          </a:solidFill>
                          <a:effectLst/>
                          <a:latin typeface="Calibri" panose="020F0502020204030204" pitchFamily="34" charset="0"/>
                        </a:rPr>
                        <a:t>Autres </a:t>
                      </a:r>
                      <a:r>
                        <a:rPr lang="fr-FR" sz="1600" b="0" i="0" u="none" strike="noStrike" dirty="0" smtClean="0">
                          <a:solidFill>
                            <a:srgbClr val="000000"/>
                          </a:solidFill>
                          <a:effectLst/>
                          <a:latin typeface="Calibri" panose="020F0502020204030204" pitchFamily="34" charset="0"/>
                        </a:rPr>
                        <a:t>zones</a:t>
                      </a:r>
                      <a:endParaRPr lang="fr-FR" sz="16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fr-FR" sz="1600" b="0" i="0" u="none" strike="noStrike">
                          <a:solidFill>
                            <a:srgbClr val="000000"/>
                          </a:solidFill>
                          <a:effectLst/>
                          <a:latin typeface="Calibri" panose="020F0502020204030204" pitchFamily="34" charset="0"/>
                        </a:rPr>
                        <a:t>4 894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fr-FR" sz="1600" b="0" i="0" u="none" strike="noStrike" dirty="0" smtClean="0">
                          <a:solidFill>
                            <a:srgbClr val="000000"/>
                          </a:solidFill>
                          <a:effectLst/>
                          <a:latin typeface="Calibri" panose="020F0502020204030204" pitchFamily="34" charset="0"/>
                        </a:rPr>
                        <a:t>54,7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fr-FR" sz="1600" b="0" i="0" u="none" strike="noStrike" dirty="0" smtClean="0">
                          <a:solidFill>
                            <a:srgbClr val="000000"/>
                          </a:solidFill>
                          <a:effectLst/>
                          <a:latin typeface="Calibri" panose="020F0502020204030204" pitchFamily="34" charset="0"/>
                        </a:rPr>
                        <a:t>47,8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fr-FR" sz="1600" b="0" i="0" u="none" strike="noStrike" dirty="0" smtClean="0">
                          <a:solidFill>
                            <a:srgbClr val="000000"/>
                          </a:solidFill>
                          <a:effectLst/>
                          <a:latin typeface="Calibri" panose="020F0502020204030204" pitchFamily="34" charset="0"/>
                        </a:rPr>
                        <a:t>43,1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fr-FR" sz="1600" b="0" i="0" u="none" strike="noStrike" dirty="0" smtClean="0">
                          <a:solidFill>
                            <a:srgbClr val="000000"/>
                          </a:solidFill>
                          <a:effectLst/>
                          <a:latin typeface="Calibri" panose="020F0502020204030204" pitchFamily="34" charset="0"/>
                        </a:rPr>
                        <a:t>36,1 h</a:t>
                      </a:r>
                      <a:endParaRPr lang="fr-FR"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4148518736"/>
                  </a:ext>
                </a:extLst>
              </a:tr>
              <a:tr h="557286">
                <a:tc>
                  <a:txBody>
                    <a:bodyPr/>
                    <a:lstStyle/>
                    <a:p>
                      <a:pPr algn="l" fontAlgn="ctr"/>
                      <a:r>
                        <a:rPr lang="fr-FR" sz="1600" b="0" i="1" u="none" strike="noStrike" dirty="0">
                          <a:solidFill>
                            <a:srgbClr val="000000"/>
                          </a:solidFill>
                          <a:effectLst/>
                          <a:latin typeface="Calibri" panose="020F0502020204030204" pitchFamily="34" charset="0"/>
                        </a:rPr>
                        <a:t>Variation en pourcentage entre </a:t>
                      </a:r>
                      <a:r>
                        <a:rPr lang="fr-FR" sz="1600" b="0" i="1" u="none" strike="noStrike" dirty="0" smtClean="0">
                          <a:solidFill>
                            <a:srgbClr val="000000"/>
                          </a:solidFill>
                          <a:effectLst/>
                          <a:latin typeface="Calibri" panose="020F0502020204030204" pitchFamily="34" charset="0"/>
                        </a:rPr>
                        <a:t>les zones les moins dotées et </a:t>
                      </a:r>
                      <a:r>
                        <a:rPr lang="fr-FR" sz="1600" b="0" i="1" u="none" strike="noStrike" dirty="0">
                          <a:solidFill>
                            <a:srgbClr val="000000"/>
                          </a:solidFill>
                          <a:effectLst/>
                          <a:latin typeface="Calibri" panose="020F0502020204030204" pitchFamily="34" charset="0"/>
                        </a:rPr>
                        <a:t>les </a:t>
                      </a:r>
                      <a:r>
                        <a:rPr lang="fr-FR" sz="1600" b="0" i="1" u="none" strike="noStrike" dirty="0" smtClean="0">
                          <a:solidFill>
                            <a:srgbClr val="000000"/>
                          </a:solidFill>
                          <a:effectLst/>
                          <a:latin typeface="Calibri" panose="020F0502020204030204" pitchFamily="34" charset="0"/>
                        </a:rPr>
                        <a:t>autres zones</a:t>
                      </a:r>
                      <a:endParaRPr lang="fr-FR" sz="1600" b="0" i="1"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12%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0" i="1" u="none" strike="noStrike">
                          <a:solidFill>
                            <a:srgbClr val="000000"/>
                          </a:solidFill>
                          <a:effectLst/>
                          <a:latin typeface="Calibri" panose="020F050202020403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fr-FR" sz="1600" b="0" i="1" u="none" strike="noStrike" dirty="0">
                          <a:solidFill>
                            <a:srgbClr val="000000"/>
                          </a:solidFill>
                          <a:effectLst/>
                          <a:latin typeface="Calibri" panose="020F0502020204030204" pitchFamily="34" charset="0"/>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67521080"/>
                  </a:ext>
                </a:extLst>
              </a:tr>
              <a:tr h="330560">
                <a:tc>
                  <a:txBody>
                    <a:bodyPr/>
                    <a:lstStyle/>
                    <a:p>
                      <a:pPr algn="l" fontAlgn="ctr"/>
                      <a:r>
                        <a:rPr lang="fr-FR" sz="1600" b="1" i="0" u="none" strike="noStrike">
                          <a:solidFill>
                            <a:srgbClr val="000000"/>
                          </a:solidFill>
                          <a:effectLst/>
                          <a:latin typeface="Calibri" panose="020F0502020204030204" pitchFamily="34" charset="0"/>
                        </a:rPr>
                        <a:t>p-value (du premier décile)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1600" b="1" i="0" u="none" strike="noStrike">
                          <a:solidFill>
                            <a:srgbClr val="000000"/>
                          </a:solidFill>
                          <a:effectLst/>
                          <a:latin typeface="Calibri" panose="020F0502020204030204" pitchFamily="34" charset="0"/>
                        </a:rPr>
                        <a:t>0.0039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0.2176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0.4453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1600" b="0" i="0" u="none" strike="noStrike" dirty="0">
                          <a:solidFill>
                            <a:srgbClr val="000000"/>
                          </a:solidFill>
                          <a:effectLst/>
                          <a:latin typeface="Calibri" panose="020F0502020204030204" pitchFamily="34" charset="0"/>
                        </a:rPr>
                        <a:t>0.3178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fr-FR" sz="1600" b="1" i="0" u="none" strike="noStrike" dirty="0">
                          <a:solidFill>
                            <a:srgbClr val="000000"/>
                          </a:solidFill>
                          <a:effectLst/>
                          <a:latin typeface="Calibri" panose="020F0502020204030204" pitchFamily="34" charset="0"/>
                        </a:rPr>
                        <a:t>0.0235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728490778"/>
                  </a:ext>
                </a:extLst>
              </a:tr>
            </a:tbl>
          </a:graphicData>
        </a:graphic>
      </p:graphicFrame>
    </p:spTree>
    <p:extLst>
      <p:ext uri="{BB962C8B-B14F-4D97-AF65-F5344CB8AC3E}">
        <p14:creationId xmlns:p14="http://schemas.microsoft.com/office/powerpoint/2010/main" val="1625837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38200" y="330400"/>
            <a:ext cx="10515600" cy="827061"/>
          </a:xfrm>
        </p:spPr>
        <p:txBody>
          <a:bodyPr/>
          <a:lstStyle/>
          <a:p>
            <a:r>
              <a:rPr lang="fr-FR" dirty="0"/>
              <a:t>2</a:t>
            </a:r>
            <a:r>
              <a:rPr lang="fr-FR" dirty="0" smtClean="0"/>
              <a:t>. Intensité de l’activité libérale</a:t>
            </a:r>
            <a:endParaRPr lang="fr-FR" dirty="0"/>
          </a:p>
        </p:txBody>
      </p:sp>
      <p:sp>
        <p:nvSpPr>
          <p:cNvPr id="6" name="Espace réservé du contenu 5"/>
          <p:cNvSpPr>
            <a:spLocks noGrp="1"/>
          </p:cNvSpPr>
          <p:nvPr>
            <p:ph idx="1"/>
          </p:nvPr>
        </p:nvSpPr>
        <p:spPr>
          <a:xfrm>
            <a:off x="579863" y="1169036"/>
            <a:ext cx="11096321" cy="3504306"/>
          </a:xfrm>
        </p:spPr>
        <p:txBody>
          <a:bodyPr>
            <a:normAutofit/>
          </a:bodyPr>
          <a:lstStyle/>
          <a:p>
            <a:pPr algn="just"/>
            <a:r>
              <a:rPr lang="fr-FR" b="1" dirty="0" smtClean="0"/>
              <a:t>Rythme : </a:t>
            </a:r>
            <a:r>
              <a:rPr lang="fr-FR" dirty="0"/>
              <a:t>l</a:t>
            </a:r>
            <a:r>
              <a:rPr lang="fr-FR" dirty="0" smtClean="0"/>
              <a:t>es modèles de régression permettent d’estimer, toute chose égale par ailleurs, une augmentation du rythme des consultation d’environ 5 % (nombre d’actes par heure : 2,7 / 2,6) </a:t>
            </a:r>
          </a:p>
          <a:p>
            <a:pPr algn="just"/>
            <a:endParaRPr lang="fr-FR" sz="1200" dirty="0" smtClean="0"/>
          </a:p>
          <a:p>
            <a:pPr algn="just"/>
            <a:r>
              <a:rPr lang="fr-FR" b="1" dirty="0" smtClean="0"/>
              <a:t>Formation: </a:t>
            </a:r>
          </a:p>
          <a:p>
            <a:pPr marL="0" indent="0" algn="just">
              <a:buNone/>
            </a:pPr>
            <a:r>
              <a:rPr lang="fr-FR" sz="2400" u="sng" dirty="0" smtClean="0"/>
              <a:t>FMC</a:t>
            </a:r>
            <a:r>
              <a:rPr lang="fr-FR" sz="2400" u="sng" dirty="0" smtClean="0">
                <a:effectLst>
                  <a:outerShdw blurRad="38100" dist="38100" dir="2700000" algn="tl">
                    <a:srgbClr val="000000">
                      <a:alpha val="43137"/>
                    </a:srgbClr>
                  </a:outerShdw>
                </a:effectLst>
              </a:rPr>
              <a:t> </a:t>
            </a:r>
            <a:r>
              <a:rPr lang="fr-FR" sz="2400" dirty="0" smtClean="0"/>
              <a:t>: un peu moins </a:t>
            </a:r>
            <a:r>
              <a:rPr lang="fr-FR" sz="2400" dirty="0" smtClean="0">
                <a:solidFill>
                  <a:schemeClr val="accent2"/>
                </a:solidFill>
                <a:sym typeface="Wingdings" panose="05000000000000000000" pitchFamily="2" charset="2"/>
              </a:rPr>
              <a:t></a:t>
            </a:r>
            <a:endParaRPr lang="fr-FR" sz="2400" dirty="0" smtClean="0">
              <a:solidFill>
                <a:schemeClr val="accent2"/>
              </a:solidFill>
            </a:endParaRPr>
          </a:p>
          <a:p>
            <a:pPr marL="0" indent="0" algn="just">
              <a:buNone/>
            </a:pPr>
            <a:r>
              <a:rPr lang="fr-FR" sz="2400" dirty="0" smtClean="0"/>
              <a:t>Thèmes par thèmes : écarts</a:t>
            </a:r>
          </a:p>
          <a:p>
            <a:pPr marL="0" indent="0" algn="just">
              <a:buNone/>
            </a:pPr>
            <a:r>
              <a:rPr lang="fr-FR" sz="2400" dirty="0"/>
              <a:t>p</a:t>
            </a:r>
            <a:r>
              <a:rPr lang="fr-FR" sz="2400" dirty="0" smtClean="0"/>
              <a:t>as toujours significatifs</a:t>
            </a:r>
            <a:endParaRPr lang="fr-FR" sz="2400"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a:t>Julien </a:t>
            </a:r>
            <a:r>
              <a:rPr lang="fr-FR" dirty="0" smtClean="0"/>
              <a:t>SILHOL, Bruno VENTELOU</a:t>
            </a:r>
            <a:endParaRPr lang="fr-FR" dirty="0"/>
          </a:p>
        </p:txBody>
      </p:sp>
      <p:sp>
        <p:nvSpPr>
          <p:cNvPr id="4" name="ZoneTexte 3"/>
          <p:cNvSpPr txBox="1"/>
          <p:nvPr/>
        </p:nvSpPr>
        <p:spPr>
          <a:xfrm>
            <a:off x="579863" y="5366052"/>
            <a:ext cx="6066264" cy="461665"/>
          </a:xfrm>
          <a:prstGeom prst="rect">
            <a:avLst/>
          </a:prstGeom>
          <a:noFill/>
        </p:spPr>
        <p:txBody>
          <a:bodyPr wrap="square" rtlCol="0">
            <a:spAutoFit/>
          </a:bodyPr>
          <a:lstStyle/>
          <a:p>
            <a:pPr algn="just"/>
            <a:r>
              <a:rPr lang="fr-FR" sz="2400" dirty="0">
                <a:solidFill>
                  <a:schemeClr val="accent2"/>
                </a:solidFill>
                <a:sym typeface="Wingdings" panose="05000000000000000000" pitchFamily="2" charset="2"/>
              </a:rPr>
              <a:t></a:t>
            </a:r>
            <a:r>
              <a:rPr lang="fr-FR" sz="2400" dirty="0">
                <a:sym typeface="Wingdings" panose="05000000000000000000" pitchFamily="2" charset="2"/>
              </a:rPr>
              <a:t> </a:t>
            </a:r>
            <a:r>
              <a:rPr lang="fr-FR" sz="2400" dirty="0" smtClean="0">
                <a:latin typeface="Arial" panose="020B0604020202020204" pitchFamily="34" charset="0"/>
                <a:cs typeface="Arial" panose="020B0604020202020204" pitchFamily="34" charset="0"/>
              </a:rPr>
              <a:t>Un </a:t>
            </a:r>
            <a:r>
              <a:rPr lang="fr-FR" sz="2400" u="sng" dirty="0">
                <a:latin typeface="Arial" panose="020B0604020202020204" pitchFamily="34" charset="0"/>
                <a:cs typeface="Arial" panose="020B0604020202020204" pitchFamily="34" charset="0"/>
              </a:rPr>
              <a:t>impact sur la qualité</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des </a:t>
            </a:r>
            <a:r>
              <a:rPr lang="fr-FR" sz="2400" dirty="0">
                <a:latin typeface="Arial" panose="020B0604020202020204" pitchFamily="34" charset="0"/>
                <a:cs typeface="Arial" panose="020B0604020202020204" pitchFamily="34" charset="0"/>
              </a:rPr>
              <a:t>pratiques?</a:t>
            </a:r>
          </a:p>
        </p:txBody>
      </p:sp>
      <p:graphicFrame>
        <p:nvGraphicFramePr>
          <p:cNvPr id="12" name="Graphique 11"/>
          <p:cNvGraphicFramePr>
            <a:graphicFrameLocks/>
          </p:cNvGraphicFramePr>
          <p:nvPr>
            <p:extLst>
              <p:ext uri="{D42A27DB-BD31-4B8C-83A1-F6EECF244321}">
                <p14:modId xmlns:p14="http://schemas.microsoft.com/office/powerpoint/2010/main" val="4060123189"/>
              </p:ext>
            </p:extLst>
          </p:nvPr>
        </p:nvGraphicFramePr>
        <p:xfrm>
          <a:off x="4669688" y="2454725"/>
          <a:ext cx="7006496" cy="3142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060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3</a:t>
            </a:r>
            <a:r>
              <a:rPr lang="fr-FR" dirty="0" smtClean="0"/>
              <a:t>. Qualité de la pratique</a:t>
            </a:r>
            <a:br>
              <a:rPr lang="fr-FR" dirty="0" smtClean="0"/>
            </a:br>
            <a:r>
              <a:rPr lang="fr-FR" sz="3200" dirty="0" smtClean="0"/>
              <a:t>Indicateurs de la ROSP</a:t>
            </a:r>
            <a:r>
              <a:rPr lang="fr-FR" dirty="0" smtClean="0"/>
              <a:t> </a:t>
            </a:r>
            <a:endParaRPr lang="fr-FR" dirty="0"/>
          </a:p>
        </p:txBody>
      </p:sp>
      <p:sp>
        <p:nvSpPr>
          <p:cNvPr id="6" name="Espace réservé du contenu 5"/>
          <p:cNvSpPr>
            <a:spLocks noGrp="1"/>
          </p:cNvSpPr>
          <p:nvPr>
            <p:ph idx="1"/>
          </p:nvPr>
        </p:nvSpPr>
        <p:spPr>
          <a:xfrm>
            <a:off x="815897" y="1739592"/>
            <a:ext cx="11004613" cy="4053761"/>
          </a:xfrm>
        </p:spPr>
        <p:txBody>
          <a:bodyPr>
            <a:normAutofit fontScale="92500"/>
          </a:bodyPr>
          <a:lstStyle/>
          <a:p>
            <a:pPr algn="just">
              <a:lnSpc>
                <a:spcPct val="100000"/>
              </a:lnSpc>
            </a:pPr>
            <a:r>
              <a:rPr lang="fr-FR" dirty="0" smtClean="0"/>
              <a:t>Les indicateurs ROSP sont calculés, à partir des données patients médecin-traitant de l’Assurance maladie : des « régressions » qui contrôlent pour effets médecins &amp; effets patients</a:t>
            </a:r>
          </a:p>
          <a:p>
            <a:pPr algn="just">
              <a:lnSpc>
                <a:spcPct val="100000"/>
              </a:lnSpc>
            </a:pPr>
            <a:r>
              <a:rPr lang="fr-FR" dirty="0" smtClean="0"/>
              <a:t>L’appartenance au premier décile n’est significative QUE pour 2 critères de la ROSP, sur une quinzaine</a:t>
            </a:r>
          </a:p>
          <a:p>
            <a:pPr marL="0" indent="0" algn="just">
              <a:lnSpc>
                <a:spcPct val="100000"/>
              </a:lnSpc>
              <a:buNone/>
            </a:pPr>
            <a:r>
              <a:rPr lang="fr-FR" b="1" dirty="0" smtClean="0"/>
              <a:t>Impact - </a:t>
            </a:r>
            <a:r>
              <a:rPr lang="fr-FR" dirty="0" smtClean="0"/>
              <a:t>(attendu) : </a:t>
            </a:r>
            <a:r>
              <a:rPr lang="fr-FR" dirty="0"/>
              <a:t>le dépistage de </a:t>
            </a:r>
            <a:r>
              <a:rPr lang="fr-FR" b="1" dirty="0"/>
              <a:t>cancer de sein et de col d’utérus</a:t>
            </a:r>
            <a:endParaRPr lang="fr-FR" b="1" dirty="0" smtClean="0"/>
          </a:p>
          <a:p>
            <a:pPr marL="0" indent="0" algn="just">
              <a:lnSpc>
                <a:spcPct val="100000"/>
              </a:lnSpc>
              <a:buNone/>
            </a:pPr>
            <a:r>
              <a:rPr lang="fr-FR" b="1" dirty="0" smtClean="0"/>
              <a:t>Impact +</a:t>
            </a:r>
            <a:r>
              <a:rPr lang="fr-FR" dirty="0" smtClean="0"/>
              <a:t> (inattendu) : </a:t>
            </a:r>
            <a:r>
              <a:rPr lang="fr-FR" b="1" dirty="0" smtClean="0"/>
              <a:t>risque iatrogénique </a:t>
            </a:r>
            <a:r>
              <a:rPr lang="fr-FR" dirty="0" smtClean="0"/>
              <a:t>– benzodiazépines</a:t>
            </a:r>
          </a:p>
          <a:p>
            <a:pPr algn="just">
              <a:lnSpc>
                <a:spcPct val="100000"/>
              </a:lnSpc>
            </a:pPr>
            <a:r>
              <a:rPr lang="fr-FR" dirty="0" smtClean="0"/>
              <a:t>D1 : globalement très </a:t>
            </a:r>
            <a:r>
              <a:rPr lang="fr-FR" u="sng" dirty="0" smtClean="0"/>
              <a:t>peu de différences</a:t>
            </a:r>
            <a:r>
              <a:rPr lang="fr-FR" dirty="0" smtClean="0"/>
              <a:t> sur la ROSP (indicateur ?)  </a:t>
            </a:r>
            <a:endParaRPr lang="fr-FR" dirty="0"/>
          </a:p>
        </p:txBody>
      </p:sp>
      <p:sp>
        <p:nvSpPr>
          <p:cNvPr id="7" name="Espace réservé du texte 6"/>
          <p:cNvSpPr>
            <a:spLocks noGrp="1"/>
          </p:cNvSpPr>
          <p:nvPr>
            <p:ph type="body" sz="quarter" idx="10"/>
          </p:nvPr>
        </p:nvSpPr>
        <p:spPr>
          <a:xfrm>
            <a:off x="838200" y="6201508"/>
            <a:ext cx="1752600" cy="389792"/>
          </a:xfrm>
        </p:spPr>
        <p:txBody>
          <a:bodyPr>
            <a:noAutofit/>
          </a:bodyPr>
          <a:lstStyle/>
          <a:p>
            <a:r>
              <a:rPr lang="fr-FR" sz="1000" dirty="0"/>
              <a:t>Jeudi 9 novembre </a:t>
            </a:r>
            <a:r>
              <a:rPr lang="fr-FR" sz="1000" dirty="0" smtClean="0"/>
              <a:t>2017</a:t>
            </a:r>
            <a:endParaRPr lang="fr-FR" sz="1000" dirty="0"/>
          </a:p>
        </p:txBody>
      </p:sp>
      <p:sp>
        <p:nvSpPr>
          <p:cNvPr id="8" name="Espace réservé du texte 7"/>
          <p:cNvSpPr>
            <a:spLocks noGrp="1"/>
          </p:cNvSpPr>
          <p:nvPr>
            <p:ph type="body" sz="quarter" idx="11"/>
          </p:nvPr>
        </p:nvSpPr>
        <p:spPr>
          <a:xfrm>
            <a:off x="2636715" y="6236677"/>
            <a:ext cx="2413000" cy="342900"/>
          </a:xfrm>
        </p:spPr>
        <p:txBody>
          <a:bodyPr>
            <a:normAutofit fontScale="77500" lnSpcReduction="20000"/>
          </a:bodyPr>
          <a:lstStyle/>
          <a:p>
            <a:r>
              <a:rPr lang="fr-FR" dirty="0" smtClean="0"/>
              <a:t>Julien SILHOL, Bruno VENTELOU</a:t>
            </a:r>
            <a:endParaRPr lang="fr-FR" dirty="0"/>
          </a:p>
        </p:txBody>
      </p:sp>
    </p:spTree>
    <p:extLst>
      <p:ext uri="{BB962C8B-B14F-4D97-AF65-F5344CB8AC3E}">
        <p14:creationId xmlns:p14="http://schemas.microsoft.com/office/powerpoint/2010/main" val="4109968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897</TotalTime>
  <Words>1012</Words>
  <Application>Microsoft Office PowerPoint</Application>
  <PresentationFormat>Personnalisé</PresentationFormat>
  <Paragraphs>289</Paragraphs>
  <Slides>14</Slides>
  <Notes>13</Notes>
  <HiddenSlides>0</HiddenSlides>
  <MMClips>0</MMClips>
  <ScaleCrop>false</ScaleCrop>
  <HeadingPairs>
    <vt:vector size="4" baseType="variant">
      <vt:variant>
        <vt:lpstr>Thème</vt:lpstr>
      </vt:variant>
      <vt:variant>
        <vt:i4>3</vt:i4>
      </vt:variant>
      <vt:variant>
        <vt:lpstr>Titres des diapositives</vt:lpstr>
      </vt:variant>
      <vt:variant>
        <vt:i4>14</vt:i4>
      </vt:variant>
    </vt:vector>
  </HeadingPairs>
  <TitlesOfParts>
    <vt:vector size="17" baseType="lpstr">
      <vt:lpstr>Thème Office</vt:lpstr>
      <vt:lpstr>Conception personnalisée</vt:lpstr>
      <vt:lpstr>1_Conception personnalisée</vt:lpstr>
      <vt:lpstr>Présentation PowerPoint</vt:lpstr>
      <vt:lpstr>Comportements et pratiques des médecins: exercer dans les zones les moins dotées, cela fait-il une différence?</vt:lpstr>
      <vt:lpstr>Enjeux</vt:lpstr>
      <vt:lpstr>Plan </vt:lpstr>
      <vt:lpstr>1. Les zones les moins dotées, définition</vt:lpstr>
      <vt:lpstr>1. Les zones les moins dotées Caractéristiques des médecins y exerçant</vt:lpstr>
      <vt:lpstr>2. Intensité de l’activité libérale</vt:lpstr>
      <vt:lpstr>2. Intensité de l’activité libérale</vt:lpstr>
      <vt:lpstr>3. Qualité de la pratique Indicateurs de la ROSP </vt:lpstr>
      <vt:lpstr>3. Qualité de la pratique  Cas du suivi gynécologique et de grossesses (1)</vt:lpstr>
      <vt:lpstr>3. Qualité de la pratique  Cas du suivi gynécologique et de grossesses (2) </vt:lpstr>
      <vt:lpstr>Limites de l’étude</vt:lpstr>
      <vt:lpstr>Conclusion</vt:lpstr>
      <vt:lpstr>Merci pour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LATRIVE</dc:creator>
  <cp:lastModifiedBy>MARBOT, Claire (DREES/OSAM/BPS)</cp:lastModifiedBy>
  <cp:revision>239</cp:revision>
  <dcterms:created xsi:type="dcterms:W3CDTF">2017-09-20T10:48:35Z</dcterms:created>
  <dcterms:modified xsi:type="dcterms:W3CDTF">2017-11-08T21:54:36Z</dcterms:modified>
</cp:coreProperties>
</file>