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57" r:id="rId5"/>
    <p:sldId id="258" r:id="rId6"/>
    <p:sldId id="277" r:id="rId7"/>
    <p:sldId id="274" r:id="rId8"/>
    <p:sldId id="261" r:id="rId9"/>
    <p:sldId id="275" r:id="rId10"/>
    <p:sldId id="278" r:id="rId11"/>
    <p:sldId id="284" r:id="rId12"/>
    <p:sldId id="279" r:id="rId13"/>
    <p:sldId id="262" r:id="rId14"/>
    <p:sldId id="264" r:id="rId15"/>
    <p:sldId id="263" r:id="rId16"/>
    <p:sldId id="265" r:id="rId17"/>
    <p:sldId id="281" r:id="rId18"/>
    <p:sldId id="266" r:id="rId19"/>
    <p:sldId id="276" r:id="rId20"/>
    <p:sldId id="267" r:id="rId21"/>
    <p:sldId id="268" r:id="rId22"/>
    <p:sldId id="282" r:id="rId23"/>
    <p:sldId id="270" r:id="rId24"/>
    <p:sldId id="271" r:id="rId25"/>
    <p:sldId id="272" r:id="rId26"/>
    <p:sldId id="283" r:id="rId27"/>
    <p:sldId id="27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PUT, Hélène (DREES/OSAM/BPS)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FE3"/>
    <a:srgbClr val="F08300"/>
    <a:srgbClr val="F8F8F8"/>
    <a:srgbClr val="EA9B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9" autoAdjust="0"/>
    <p:restoredTop sz="94660"/>
  </p:normalViewPr>
  <p:slideViewPr>
    <p:cSldViewPr snapToGrid="0">
      <p:cViewPr>
        <p:scale>
          <a:sx n="80" d="100"/>
          <a:sy n="80" d="100"/>
        </p:scale>
        <p:origin x="90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dossier-commun\Travaux%202017\Com%202017\Panel\P3V5_Pr&#233;carit&#233;\Traitement\grah_vague5_2609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dossier-commun\Travaux%202017\Com%202017\Panel\P3V5_Pr&#233;carit&#233;\Traitement\grah_vague5_2609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dossier-commun\Travaux%202017\Com%202017\Panel\P3V5_Pr&#233;carit&#233;\Traitement\grah_vague5_2609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dossier-commun\Travaux%202017\Com%202017\Panel\P3V5_Pr&#233;carit&#233;\Traitement\grah_vague5_2609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dossier-commun\Travaux%202017\Com%202017\Panel\P3V5_Pr&#233;carit&#233;\Traitement\grah_vague5_2609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percentStacked"/>
        <c:ser>
          <c:idx val="0"/>
          <c:order val="0"/>
          <c:tx>
            <c:strRef>
              <c:f>Feuil1!$B$30</c:f>
              <c:strCache>
                <c:ptCount val="1"/>
                <c:pt idx="0">
                  <c:v>CMU&lt;5% (46%)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Feuil1!$A$31:$A$34</c:f>
              <c:strCache>
                <c:ptCount val="4"/>
                <c:pt idx="0">
                  <c:v>Moins de 5% (40%)</c:v>
                </c:pt>
                <c:pt idx="1">
                  <c:v>5 à 10% (40%)</c:v>
                </c:pt>
                <c:pt idx="2">
                  <c:v>10 à 25% (14%)</c:v>
                </c:pt>
                <c:pt idx="3">
                  <c:v>Plus de 25% (5%)</c:v>
                </c:pt>
              </c:strCache>
            </c:strRef>
          </c:cat>
          <c:val>
            <c:numRef>
              <c:f>Feuil1!$B$31:$B$34</c:f>
              <c:numCache>
                <c:formatCode>0.0</c:formatCode>
                <c:ptCount val="4"/>
                <c:pt idx="0">
                  <c:v>61.67</c:v>
                </c:pt>
                <c:pt idx="1">
                  <c:v>42.98</c:v>
                </c:pt>
                <c:pt idx="2">
                  <c:v>22.650000000000002</c:v>
                </c:pt>
                <c:pt idx="3">
                  <c:v>14.39</c:v>
                </c:pt>
              </c:numCache>
            </c:numRef>
          </c:val>
        </c:ser>
        <c:ser>
          <c:idx val="1"/>
          <c:order val="1"/>
          <c:tx>
            <c:strRef>
              <c:f>Feuil1!$C$30</c:f>
              <c:strCache>
                <c:ptCount val="1"/>
                <c:pt idx="0">
                  <c:v>CMU entre 5 et 10% (32%)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Feuil1!$A$31:$A$34</c:f>
              <c:strCache>
                <c:ptCount val="4"/>
                <c:pt idx="0">
                  <c:v>Moins de 5% (40%)</c:v>
                </c:pt>
                <c:pt idx="1">
                  <c:v>5 à 10% (40%)</c:v>
                </c:pt>
                <c:pt idx="2">
                  <c:v>10 à 25% (14%)</c:v>
                </c:pt>
                <c:pt idx="3">
                  <c:v>Plus de 25% (5%)</c:v>
                </c:pt>
              </c:strCache>
            </c:strRef>
          </c:cat>
          <c:val>
            <c:numRef>
              <c:f>Feuil1!$C$31:$C$34</c:f>
              <c:numCache>
                <c:formatCode>0.0</c:formatCode>
                <c:ptCount val="4"/>
                <c:pt idx="0">
                  <c:v>29.56</c:v>
                </c:pt>
                <c:pt idx="1">
                  <c:v>36.96</c:v>
                </c:pt>
                <c:pt idx="2">
                  <c:v>32.33</c:v>
                </c:pt>
                <c:pt idx="3">
                  <c:v>14.53</c:v>
                </c:pt>
              </c:numCache>
            </c:numRef>
          </c:val>
        </c:ser>
        <c:ser>
          <c:idx val="2"/>
          <c:order val="2"/>
          <c:tx>
            <c:strRef>
              <c:f>Feuil1!$D$30</c:f>
              <c:strCache>
                <c:ptCount val="1"/>
                <c:pt idx="0">
                  <c:v>CMU entre 10 et 25% (19%)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Feuil1!$A$31:$A$34</c:f>
              <c:strCache>
                <c:ptCount val="4"/>
                <c:pt idx="0">
                  <c:v>Moins de 5% (40%)</c:v>
                </c:pt>
                <c:pt idx="1">
                  <c:v>5 à 10% (40%)</c:v>
                </c:pt>
                <c:pt idx="2">
                  <c:v>10 à 25% (14%)</c:v>
                </c:pt>
                <c:pt idx="3">
                  <c:v>Plus de 25% (5%)</c:v>
                </c:pt>
              </c:strCache>
            </c:strRef>
          </c:cat>
          <c:val>
            <c:numRef>
              <c:f>Feuil1!$D$31:$D$34</c:f>
              <c:numCache>
                <c:formatCode>0.0</c:formatCode>
                <c:ptCount val="4"/>
                <c:pt idx="0">
                  <c:v>8.19</c:v>
                </c:pt>
                <c:pt idx="1">
                  <c:v>18.16</c:v>
                </c:pt>
                <c:pt idx="2">
                  <c:v>38.520000000000003</c:v>
                </c:pt>
                <c:pt idx="3">
                  <c:v>51.86</c:v>
                </c:pt>
              </c:numCache>
            </c:numRef>
          </c:val>
        </c:ser>
        <c:ser>
          <c:idx val="3"/>
          <c:order val="3"/>
          <c:tx>
            <c:strRef>
              <c:f>Feuil1!$E$30</c:f>
              <c:strCache>
                <c:ptCount val="1"/>
                <c:pt idx="0">
                  <c:v>CMU&gt;25% (3%)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Feuil1!$A$31:$A$34</c:f>
              <c:strCache>
                <c:ptCount val="4"/>
                <c:pt idx="0">
                  <c:v>Moins de 5% (40%)</c:v>
                </c:pt>
                <c:pt idx="1">
                  <c:v>5 à 10% (40%)</c:v>
                </c:pt>
                <c:pt idx="2">
                  <c:v>10 à 25% (14%)</c:v>
                </c:pt>
                <c:pt idx="3">
                  <c:v>Plus de 25% (5%)</c:v>
                </c:pt>
              </c:strCache>
            </c:strRef>
          </c:cat>
          <c:val>
            <c:numRef>
              <c:f>Feuil1!$E$31:$E$34</c:f>
              <c:numCache>
                <c:formatCode>0.0</c:formatCode>
                <c:ptCount val="4"/>
                <c:pt idx="0">
                  <c:v>0.58000000000000007</c:v>
                </c:pt>
                <c:pt idx="1">
                  <c:v>1.9</c:v>
                </c:pt>
                <c:pt idx="2">
                  <c:v>6.5</c:v>
                </c:pt>
                <c:pt idx="3">
                  <c:v>19.22</c:v>
                </c:pt>
              </c:numCache>
            </c:numRef>
          </c:val>
        </c:ser>
        <c:dLbls/>
        <c:overlap val="100"/>
        <c:axId val="86805504"/>
        <c:axId val="86811392"/>
      </c:barChart>
      <c:catAx>
        <c:axId val="8680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6811392"/>
        <c:crosses val="autoZero"/>
        <c:auto val="1"/>
        <c:lblAlgn val="ctr"/>
        <c:lblOffset val="100"/>
      </c:catAx>
      <c:valAx>
        <c:axId val="86811392"/>
        <c:scaling>
          <c:orientation val="minMax"/>
        </c:scaling>
        <c:axPos val="l"/>
        <c:majorGridlines>
          <c:spPr>
            <a:ln w="3175">
              <a:prstDash val="sysDot"/>
            </a:ln>
          </c:spPr>
        </c:majorGridlines>
        <c:numFmt formatCode="0%" sourceLinked="1"/>
        <c:tickLblPos val="nextTo"/>
        <c:crossAx val="86805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9FE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'role MG'!$A$2:$A$7</c:f>
              <c:strCache>
                <c:ptCount val="6"/>
                <c:pt idx="0">
                  <c:v>D'accompagner le patient dans diverses démarches administratives</c:v>
                </c:pt>
                <c:pt idx="1">
                  <c:v>D'accorder des aménagements financiers</c:v>
                </c:pt>
                <c:pt idx="2">
                  <c:v>D'organiser des collaborations interprofessionnelles des secteurs social et médico-social</c:v>
                </c:pt>
                <c:pt idx="3">
                  <c:v>D'adapter votre prise en charge biomédicale</c:v>
                </c:pt>
                <c:pt idx="4">
                  <c:v>De repérer systématiquement les patients en situation de vulnérabilité sociale</c:v>
                </c:pt>
                <c:pt idx="5">
                  <c:v>D'adapter votre relation avec le patient</c:v>
                </c:pt>
              </c:strCache>
            </c:strRef>
          </c:cat>
          <c:val>
            <c:numRef>
              <c:f>'role MG'!$B$2:$B$7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55.1</c:v>
                </c:pt>
                <c:pt idx="2">
                  <c:v>58.3</c:v>
                </c:pt>
                <c:pt idx="3">
                  <c:v>78.900000000000006</c:v>
                </c:pt>
                <c:pt idx="4">
                  <c:v>79.900000000000006</c:v>
                </c:pt>
                <c:pt idx="5">
                  <c:v>87.7</c:v>
                </c:pt>
              </c:numCache>
            </c:numRef>
          </c:val>
        </c:ser>
        <c:dLbls>
          <c:showVal val="1"/>
        </c:dLbls>
        <c:axId val="81015936"/>
        <c:axId val="81017472"/>
      </c:barChart>
      <c:catAx>
        <c:axId val="810159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81017472"/>
        <c:crosses val="autoZero"/>
        <c:auto val="1"/>
        <c:lblAlgn val="ctr"/>
        <c:lblOffset val="100"/>
      </c:catAx>
      <c:valAx>
        <c:axId val="81017472"/>
        <c:scaling>
          <c:orientation val="minMax"/>
        </c:scaling>
        <c:delete val="1"/>
        <c:axPos val="b"/>
        <c:numFmt formatCode="General" sourceLinked="1"/>
        <c:tickLblPos val="none"/>
        <c:crossAx val="8101593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38933327176643001"/>
          <c:y val="3.1224652321207576E-2"/>
          <c:w val="0.58249785330791159"/>
          <c:h val="0.9375506953575848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FE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'diff clinique'!$A$2:$A$7</c:f>
              <c:strCache>
                <c:ptCount val="6"/>
                <c:pt idx="0">
                  <c:v>Autres</c:v>
                </c:pt>
                <c:pt idx="1">
                  <c:v>Difficultés à poser un diagnostic</c:v>
                </c:pt>
                <c:pt idx="2">
                  <c:v>Polymédication inappropriée</c:v>
                </c:pt>
                <c:pt idx="3">
                  <c:v>Recours aux soins tardifs</c:v>
                </c:pt>
                <c:pt idx="4">
                  <c:v>Problème d'observance thérapeutique</c:v>
                </c:pt>
                <c:pt idx="5">
                  <c:v>Multimorbidité</c:v>
                </c:pt>
              </c:strCache>
            </c:strRef>
          </c:cat>
          <c:val>
            <c:numRef>
              <c:f>'diff clinique'!$B$2:$B$7</c:f>
              <c:numCache>
                <c:formatCode>General</c:formatCode>
                <c:ptCount val="6"/>
                <c:pt idx="0">
                  <c:v>18.5</c:v>
                </c:pt>
                <c:pt idx="1">
                  <c:v>33.1</c:v>
                </c:pt>
                <c:pt idx="2">
                  <c:v>40.300000000000004</c:v>
                </c:pt>
                <c:pt idx="3">
                  <c:v>82.9</c:v>
                </c:pt>
                <c:pt idx="4">
                  <c:v>83.7</c:v>
                </c:pt>
                <c:pt idx="5">
                  <c:v>85.6</c:v>
                </c:pt>
              </c:numCache>
            </c:numRef>
          </c:val>
        </c:ser>
        <c:dLbls/>
        <c:axId val="81050624"/>
        <c:axId val="81060608"/>
      </c:barChart>
      <c:catAx>
        <c:axId val="8105062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81060608"/>
        <c:crosses val="autoZero"/>
        <c:auto val="1"/>
        <c:lblAlgn val="ctr"/>
        <c:lblOffset val="100"/>
      </c:catAx>
      <c:valAx>
        <c:axId val="81060608"/>
        <c:scaling>
          <c:orientation val="minMax"/>
        </c:scaling>
        <c:delete val="1"/>
        <c:axPos val="b"/>
        <c:numFmt formatCode="General" sourceLinked="1"/>
        <c:tickLblPos val="none"/>
        <c:crossAx val="8105062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9FE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'diff non cliniques'!$A$2:$A$13</c:f>
              <c:strCache>
                <c:ptCount val="12"/>
                <c:pt idx="0">
                  <c:v>Autres</c:v>
                </c:pt>
                <c:pt idx="1">
                  <c:v>Difficulté de mise à jour du dossier médical</c:v>
                </c:pt>
                <c:pt idx="2">
                  <c:v>Nécessité de trouver un interprète..</c:v>
                </c:pt>
                <c:pt idx="3">
                  <c:v>Non valorisation financière</c:v>
                </c:pt>
                <c:pt idx="4">
                  <c:v>Difficultés d'orientation </c:v>
                </c:pt>
                <c:pt idx="5">
                  <c:v>Inadéquation avec les attentes des patients …</c:v>
                </c:pt>
                <c:pt idx="6">
                  <c:v>Rendez-vous non honorés</c:v>
                </c:pt>
                <c:pt idx="7">
                  <c:v>Sentiment d'impuissance de votre part</c:v>
                </c:pt>
                <c:pt idx="8">
                  <c:v>Surcharge de travail administratif</c:v>
                </c:pt>
                <c:pt idx="9">
                  <c:v>Inefficacité de la prévention envers ces patients</c:v>
                </c:pt>
                <c:pt idx="10">
                  <c:v>Manque de coordination entre médical et social</c:v>
                </c:pt>
                <c:pt idx="11">
                  <c:v>Consultation plus longue</c:v>
                </c:pt>
              </c:strCache>
            </c:strRef>
          </c:cat>
          <c:val>
            <c:numRef>
              <c:f>'diff non cliniques'!$B$2:$B$13</c:f>
              <c:numCache>
                <c:formatCode>General</c:formatCode>
                <c:ptCount val="12"/>
                <c:pt idx="0">
                  <c:v>22.1</c:v>
                </c:pt>
                <c:pt idx="1">
                  <c:v>42.4</c:v>
                </c:pt>
                <c:pt idx="2">
                  <c:v>46.6</c:v>
                </c:pt>
                <c:pt idx="3">
                  <c:v>48.8</c:v>
                </c:pt>
                <c:pt idx="4">
                  <c:v>63.4</c:v>
                </c:pt>
                <c:pt idx="5">
                  <c:v>64.400000000000006</c:v>
                </c:pt>
                <c:pt idx="6">
                  <c:v>64.599999999999994</c:v>
                </c:pt>
                <c:pt idx="7">
                  <c:v>67.400000000000006</c:v>
                </c:pt>
                <c:pt idx="8">
                  <c:v>72.900000000000006</c:v>
                </c:pt>
                <c:pt idx="9">
                  <c:v>75.099999999999994</c:v>
                </c:pt>
                <c:pt idx="10">
                  <c:v>77.599999999999994</c:v>
                </c:pt>
                <c:pt idx="11">
                  <c:v>82.3</c:v>
                </c:pt>
              </c:numCache>
            </c:numRef>
          </c:val>
        </c:ser>
        <c:dLbls/>
        <c:axId val="87003904"/>
        <c:axId val="87005440"/>
      </c:barChart>
      <c:catAx>
        <c:axId val="870039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87005440"/>
        <c:crosses val="autoZero"/>
        <c:auto val="1"/>
        <c:lblAlgn val="ctr"/>
        <c:lblOffset val="100"/>
      </c:catAx>
      <c:valAx>
        <c:axId val="87005440"/>
        <c:scaling>
          <c:orientation val="minMax"/>
        </c:scaling>
        <c:delete val="1"/>
        <c:axPos val="b"/>
        <c:numFmt formatCode="General" sourceLinked="1"/>
        <c:tickLblPos val="none"/>
        <c:crossAx val="8700390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9FE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formation!$A$5:$A$8</c:f>
              <c:strCache>
                <c:ptCount val="4"/>
                <c:pt idx="0">
                  <c:v>Non</c:v>
                </c:pt>
                <c:pt idx="1">
                  <c:v>Plutôt non</c:v>
                </c:pt>
                <c:pt idx="2">
                  <c:v>Plutôt oui</c:v>
                </c:pt>
                <c:pt idx="3">
                  <c:v>Oui</c:v>
                </c:pt>
              </c:strCache>
            </c:strRef>
          </c:cat>
          <c:val>
            <c:numRef>
              <c:f>formation!$B$5:$B$8</c:f>
              <c:numCache>
                <c:formatCode>General</c:formatCode>
                <c:ptCount val="4"/>
                <c:pt idx="0">
                  <c:v>15.8</c:v>
                </c:pt>
                <c:pt idx="1">
                  <c:v>38.1</c:v>
                </c:pt>
                <c:pt idx="2">
                  <c:v>32.1</c:v>
                </c:pt>
                <c:pt idx="3">
                  <c:v>14.1</c:v>
                </c:pt>
              </c:numCache>
            </c:numRef>
          </c:val>
        </c:ser>
        <c:dLbls>
          <c:showVal val="1"/>
        </c:dLbls>
        <c:axId val="87025920"/>
        <c:axId val="87232512"/>
      </c:barChart>
      <c:catAx>
        <c:axId val="870259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7232512"/>
        <c:crosses val="autoZero"/>
        <c:auto val="1"/>
        <c:lblAlgn val="ctr"/>
        <c:lblOffset val="100"/>
      </c:catAx>
      <c:valAx>
        <c:axId val="87232512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8702592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42413643049614025"/>
          <c:y val="3.2621589561091346E-2"/>
          <c:w val="0.54890012261788079"/>
          <c:h val="0.8930852504646898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FE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formation!$A$21:$A$26</c:f>
              <c:strCache>
                <c:ptCount val="6"/>
                <c:pt idx="0">
                  <c:v>Possibilités d'intervention des travailleurs sociaux</c:v>
                </c:pt>
                <c:pt idx="1">
                  <c:v>Accès aux droits</c:v>
                </c:pt>
                <c:pt idx="2">
                  <c:v>Utilisation d'outils de repérage</c:v>
                </c:pt>
                <c:pt idx="3">
                  <c:v>Clinique psycho-sociale</c:v>
                </c:pt>
                <c:pt idx="4">
                  <c:v>Caractéristiques socioculturelles de certains de vos patients</c:v>
                </c:pt>
                <c:pt idx="5">
                  <c:v>Adaptation des messages de prévention</c:v>
                </c:pt>
              </c:strCache>
            </c:strRef>
          </c:cat>
          <c:val>
            <c:numRef>
              <c:f>formation!$B$21:$B$26</c:f>
              <c:numCache>
                <c:formatCode>General</c:formatCode>
                <c:ptCount val="6"/>
                <c:pt idx="0">
                  <c:v>82.3</c:v>
                </c:pt>
                <c:pt idx="1">
                  <c:v>78.900000000000006</c:v>
                </c:pt>
                <c:pt idx="2">
                  <c:v>68.2</c:v>
                </c:pt>
                <c:pt idx="3">
                  <c:v>62.7</c:v>
                </c:pt>
                <c:pt idx="4">
                  <c:v>48.4</c:v>
                </c:pt>
                <c:pt idx="5">
                  <c:v>46.6</c:v>
                </c:pt>
              </c:numCache>
            </c:numRef>
          </c:val>
        </c:ser>
        <c:dLbls/>
        <c:axId val="87260544"/>
        <c:axId val="87266432"/>
      </c:barChart>
      <c:catAx>
        <c:axId val="872605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87266432"/>
        <c:crosses val="autoZero"/>
        <c:auto val="1"/>
        <c:lblAlgn val="ctr"/>
        <c:lblOffset val="100"/>
      </c:catAx>
      <c:valAx>
        <c:axId val="87266432"/>
        <c:scaling>
          <c:orientation val="minMax"/>
        </c:scaling>
        <c:axPos val="b"/>
        <c:numFmt formatCode="General" sourceLinked="1"/>
        <c:tickLblPos val="nextTo"/>
        <c:crossAx val="8726054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'vulnérabilitédernier patient'!$A$2:$A$8</c:f>
              <c:strCache>
                <c:ptCount val="7"/>
                <c:pt idx="0">
                  <c:v>Faible maîtrise de la langue française</c:v>
                </c:pt>
                <c:pt idx="1">
                  <c:v>Protection sociale insuffisante</c:v>
                </c:pt>
                <c:pt idx="2">
                  <c:v>Problème de logement</c:v>
                </c:pt>
                <c:pt idx="3">
                  <c:v>Faible niveau d'instruction</c:v>
                </c:pt>
                <c:pt idx="4">
                  <c:v>Difficultés liées à l'emploi </c:v>
                </c:pt>
                <c:pt idx="5">
                  <c:v>Isolement social</c:v>
                </c:pt>
                <c:pt idx="6">
                  <c:v>Revenus insuffisants </c:v>
                </c:pt>
              </c:strCache>
            </c:strRef>
          </c:cat>
          <c:val>
            <c:numRef>
              <c:f>'vulnérabilitédernier patient'!$B$2:$B$8</c:f>
              <c:numCache>
                <c:formatCode>General</c:formatCode>
                <c:ptCount val="7"/>
                <c:pt idx="0">
                  <c:v>11.360000000000024</c:v>
                </c:pt>
                <c:pt idx="1">
                  <c:v>18.8</c:v>
                </c:pt>
                <c:pt idx="2">
                  <c:v>34.700000000000003</c:v>
                </c:pt>
                <c:pt idx="3">
                  <c:v>44.7</c:v>
                </c:pt>
                <c:pt idx="4">
                  <c:v>56.8</c:v>
                </c:pt>
                <c:pt idx="5">
                  <c:v>59.2</c:v>
                </c:pt>
                <c:pt idx="6" formatCode="0.0">
                  <c:v>64</c:v>
                </c:pt>
              </c:numCache>
            </c:numRef>
          </c:val>
        </c:ser>
        <c:dLbls/>
        <c:axId val="96405376"/>
        <c:axId val="96406912"/>
      </c:barChart>
      <c:catAx>
        <c:axId val="964053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96406912"/>
        <c:crosses val="autoZero"/>
        <c:auto val="1"/>
        <c:lblAlgn val="ctr"/>
        <c:lblOffset val="100"/>
      </c:catAx>
      <c:valAx>
        <c:axId val="96406912"/>
        <c:scaling>
          <c:orientation val="minMax"/>
        </c:scaling>
        <c:delete val="1"/>
        <c:axPos val="l"/>
        <c:numFmt formatCode="General" sourceLinked="1"/>
        <c:tickLblPos val="none"/>
        <c:crossAx val="9640537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EF1BF-E051-4766-9DB6-AEEEEF4BA413}" type="datetimeFigureOut">
              <a:rPr lang="fr-FR" smtClean="0"/>
              <a:pPr/>
              <a:t>26/10/2017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0DC43-FB24-4218-9AB5-3240772898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111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Âge</a:t>
            </a:r>
            <a:r>
              <a:rPr lang="fr-FR" baseline="0" dirty="0" smtClean="0"/>
              <a:t> : 1/3 âgé de 60 ans ou plus</a:t>
            </a:r>
          </a:p>
          <a:p>
            <a:r>
              <a:rPr lang="fr-FR" baseline="0" dirty="0" err="1" smtClean="0"/>
              <a:t>Etat</a:t>
            </a:r>
            <a:r>
              <a:rPr lang="fr-FR" baseline="0" dirty="0" smtClean="0"/>
              <a:t> de santé : 40,9% le juge moyen</a:t>
            </a:r>
          </a:p>
          <a:p>
            <a:r>
              <a:rPr lang="fr-FR" baseline="0" dirty="0" smtClean="0"/>
              <a:t>Dernière visite : 24 % lors du dernier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F66E-FBAF-4F58-A817-9CABC1FA477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206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F66E-FBAF-4F58-A817-9CABC1FA477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905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Truc bizarre pour la prescription de médicaments : la situation la plus favorable</a:t>
            </a:r>
            <a:r>
              <a:rPr lang="fr-FR" baseline="0" dirty="0" smtClean="0"/>
              <a:t> a une position médiane, au lieu d’être celle où on prescrit le plus/le moins.</a:t>
            </a:r>
          </a:p>
          <a:p>
            <a:r>
              <a:rPr lang="fr-FR" baseline="0" dirty="0" smtClean="0"/>
              <a:t>Globalement, les médicaments sont plus souvent prescrits quand le patient est au chômage et comprend mal le français. Le fait d’être isolé augmente un peu la part de MG qui prescrivent.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 cas de prescription, c’est un antidiabétique qui est prescrit, avec </a:t>
            </a:r>
            <a:r>
              <a:rPr lang="fr-FR" baseline="0" dirty="0" err="1" smtClean="0"/>
              <a:t>qq</a:t>
            </a:r>
            <a:r>
              <a:rPr lang="fr-FR" baseline="0" dirty="0" smtClean="0"/>
              <a:t> fois la précision </a:t>
            </a:r>
            <a:r>
              <a:rPr lang="fr-FR" baseline="0" dirty="0" err="1" smtClean="0"/>
              <a:t>Medformine</a:t>
            </a:r>
            <a:r>
              <a:rPr lang="fr-FR" baseline="0" smtClean="0"/>
              <a:t> (80%),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F66E-FBAF-4F58-A817-9CABC1FA477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890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baseline="0" dirty="0" smtClean="0"/>
              <a:t> compléter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F66E-FBAF-4F58-A817-9CABC1FA477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890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baseline="0" dirty="0" smtClean="0"/>
              <a:t> compléter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F66E-FBAF-4F58-A817-9CABC1FA477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890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baseline="0" dirty="0" smtClean="0"/>
              <a:t> compléter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F66E-FBAF-4F58-A817-9CABC1FA477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890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26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55549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de l’intervention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5174"/>
            <a:ext cx="9144000" cy="8737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08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087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3748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5786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08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7870"/>
          </a:xfrm>
        </p:spPr>
        <p:txBody>
          <a:bodyPr/>
          <a:lstStyle>
            <a:lvl1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83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819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248400"/>
            <a:ext cx="14478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5700" y="6248400"/>
            <a:ext cx="2413000" cy="3429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512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2380-33DC-4DB3-876F-299F25986771}" type="datetime1">
              <a:rPr lang="fr-FR" smtClean="0"/>
              <a:pPr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38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D666-5E8C-4DA9-8AEE-D8145C82C773}" type="datetime1">
              <a:rPr lang="fr-FR" smtClean="0"/>
              <a:pPr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19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352A-BB12-49CF-85D2-B5B3BAB1875C}" type="datetimeFigureOut">
              <a:rPr lang="fr-FR" smtClean="0"/>
              <a:pPr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4EEC-C704-47CD-8FE5-3D2CA304A59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180C-1AFD-4C88-841F-E3CDCB00BBB1}" type="datetimeFigureOut">
              <a:rPr lang="fr-FR" smtClean="0"/>
              <a:pPr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F34D-3697-42E2-91AC-73F8553652A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9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0E42-CEA1-4504-99F9-82E33222DA48}" type="datetimeFigureOut">
              <a:rPr lang="fr-FR" smtClean="0"/>
              <a:pPr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1D82-4567-43C8-B7C0-F48B33CCC07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0" y="66"/>
            <a:ext cx="12193200" cy="68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6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819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Résultats descriptifs :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sz="4800" i="1" dirty="0" smtClean="0">
                <a:solidFill>
                  <a:schemeClr val="accent1"/>
                </a:solidFill>
              </a:rPr>
              <a:t>Rôles perçus, difficultés exprimées et besoins en outils et formation </a:t>
            </a:r>
            <a:endParaRPr lang="fr-FR" i="1" dirty="0" smtClean="0">
              <a:solidFill>
                <a:schemeClr val="accent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1447800" cy="3429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25700" y="6248400"/>
            <a:ext cx="2413000" cy="342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8133"/>
            <a:ext cx="11814048" cy="1325563"/>
          </a:xfrm>
        </p:spPr>
        <p:txBody>
          <a:bodyPr>
            <a:noAutofit/>
          </a:bodyPr>
          <a:lstStyle/>
          <a:p>
            <a:pPr lvl="0"/>
            <a:r>
              <a:rPr lang="fr-FR" sz="3600" dirty="0" smtClean="0"/>
              <a:t>Rôle perçu du MG  pour une meilleure prise en charge des patients en situation de vulnérabilité sociale (%)</a:t>
            </a:r>
            <a:endParaRPr lang="fr-FR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xmlns="" val="1274188065"/>
              </p:ext>
            </p:extLst>
          </p:nvPr>
        </p:nvGraphicFramePr>
        <p:xfrm>
          <a:off x="1539479" y="1524000"/>
          <a:ext cx="8226313" cy="419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060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8133"/>
            <a:ext cx="11814048" cy="1325563"/>
          </a:xfrm>
        </p:spPr>
        <p:txBody>
          <a:bodyPr>
            <a:noAutofit/>
          </a:bodyPr>
          <a:lstStyle/>
          <a:p>
            <a:r>
              <a:rPr lang="fr-FR" sz="3600" dirty="0" smtClean="0"/>
              <a:t>Difficultés cliniques rencontrées par le MG (%)</a:t>
            </a:r>
            <a:r>
              <a:rPr lang="fr-FR" sz="3600" b="1" dirty="0" smtClean="0">
                <a:solidFill>
                  <a:schemeClr val="accent6"/>
                </a:solidFill>
              </a:rPr>
              <a:t/>
            </a:r>
            <a:br>
              <a:rPr lang="fr-FR" sz="3600" b="1" dirty="0" smtClean="0">
                <a:solidFill>
                  <a:schemeClr val="accent6"/>
                </a:solidFill>
              </a:rPr>
            </a:br>
            <a:endParaRPr lang="fr-FR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/>
          </a:p>
        </p:txBody>
      </p:sp>
      <p:graphicFrame>
        <p:nvGraphicFramePr>
          <p:cNvPr id="9" name="Graphique 8"/>
          <p:cNvGraphicFramePr/>
          <p:nvPr/>
        </p:nvGraphicFramePr>
        <p:xfrm>
          <a:off x="899885" y="1436913"/>
          <a:ext cx="9918749" cy="447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060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8133"/>
            <a:ext cx="11814048" cy="1325563"/>
          </a:xfrm>
        </p:spPr>
        <p:txBody>
          <a:bodyPr>
            <a:noAutofit/>
          </a:bodyPr>
          <a:lstStyle/>
          <a:p>
            <a:r>
              <a:rPr lang="fr-FR" sz="3600" dirty="0" smtClean="0"/>
              <a:t>Difficultés non cliniques rencontrées par le MG (%)</a:t>
            </a:r>
            <a:r>
              <a:rPr lang="fr-FR" sz="3600" b="1" dirty="0" smtClean="0">
                <a:solidFill>
                  <a:schemeClr val="accent6"/>
                </a:solidFill>
              </a:rPr>
              <a:t/>
            </a:r>
            <a:br>
              <a:rPr lang="fr-FR" sz="3600" b="1" dirty="0" smtClean="0">
                <a:solidFill>
                  <a:schemeClr val="accent6"/>
                </a:solidFill>
              </a:rPr>
            </a:br>
            <a:endParaRPr lang="fr-FR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xmlns="" val="2674952310"/>
              </p:ext>
            </p:extLst>
          </p:nvPr>
        </p:nvGraphicFramePr>
        <p:xfrm>
          <a:off x="606363" y="1083500"/>
          <a:ext cx="10366437" cy="481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060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8134"/>
            <a:ext cx="11814048" cy="844496"/>
          </a:xfrm>
        </p:spPr>
        <p:txBody>
          <a:bodyPr>
            <a:noAutofit/>
          </a:bodyPr>
          <a:lstStyle/>
          <a:p>
            <a:r>
              <a:rPr lang="fr-FR" sz="3600" dirty="0" smtClean="0"/>
              <a:t>Les besoins en outils et formation exprimés par le MG</a:t>
            </a:r>
            <a:endParaRPr lang="fr-FR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001485" y="6422575"/>
            <a:ext cx="1447800" cy="3429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425700" y="6411690"/>
            <a:ext cx="2413000" cy="342900"/>
          </a:xfrm>
        </p:spPr>
        <p:txBody>
          <a:bodyPr>
            <a:normAutofit/>
          </a:bodyPr>
          <a:lstStyle/>
          <a:p>
            <a:r>
              <a:rPr lang="fr-FR" sz="1200" dirty="0" smtClean="0"/>
              <a:t>Julien Giraud et Jacques </a:t>
            </a:r>
            <a:r>
              <a:rPr lang="fr-FR" sz="1200" dirty="0" err="1" smtClean="0"/>
              <a:t>Pisarik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173975" y="979428"/>
            <a:ext cx="571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000" b="1" dirty="0" smtClean="0">
                <a:solidFill>
                  <a:schemeClr val="accent5"/>
                </a:solidFill>
              </a:rPr>
              <a:t>Part des MG se déclarant suffisamment formé….(%)</a:t>
            </a:r>
          </a:p>
        </p:txBody>
      </p:sp>
      <p:graphicFrame>
        <p:nvGraphicFramePr>
          <p:cNvPr id="10" name="Graphique 9"/>
          <p:cNvGraphicFramePr/>
          <p:nvPr/>
        </p:nvGraphicFramePr>
        <p:xfrm>
          <a:off x="298704" y="13101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5437632" y="1349820"/>
          <a:ext cx="6406896" cy="365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885927" y="5019754"/>
            <a:ext cx="5714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000" b="1" dirty="0" smtClean="0">
                <a:solidFill>
                  <a:schemeClr val="accent5"/>
                </a:solidFill>
              </a:rPr>
              <a:t>Domaines dans lesquels les MG se sentent le moins bien formés (%)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86" y="3938936"/>
            <a:ext cx="255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/>
                </a:solidFill>
              </a:rPr>
              <a:t>Plus d’un MG sur 2 ne se sent pas assez formé</a:t>
            </a:r>
            <a:endParaRPr lang="fr-FR" sz="2000" dirty="0">
              <a:solidFill>
                <a:schemeClr val="accent5"/>
              </a:solidFill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3446239" y="3135991"/>
            <a:ext cx="384619" cy="3924300"/>
          </a:xfrm>
          <a:prstGeom prst="bentUpArrow">
            <a:avLst>
              <a:gd name="adj1" fmla="val 23343"/>
              <a:gd name="adj2" fmla="val 25000"/>
              <a:gd name="adj3" fmla="val 25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8496" y="2639118"/>
            <a:ext cx="3035808" cy="1337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060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Perception de la VS du patient et profil du MG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1447800" cy="3429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25700" y="6248400"/>
            <a:ext cx="2413000" cy="342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739" y="94959"/>
            <a:ext cx="11797152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du dernier patient vulnérable </a:t>
            </a:r>
            <a:r>
              <a:rPr lang="fr-FR" sz="36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rencontré</a:t>
            </a:r>
            <a:endParaRPr lang="fr-FR" sz="36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33764"/>
            <a:ext cx="10515600" cy="511232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</a:rPr>
              <a:t>Qui est ce dernier patient 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/>
              <a:t>Un homme (57 %) 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/>
              <a:t>… âgé de 45 à 59 ans (35 </a:t>
            </a:r>
            <a:r>
              <a:rPr lang="fr-FR" dirty="0" smtClean="0"/>
              <a:t>%)</a:t>
            </a:r>
            <a:endParaRPr lang="fr-FR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 smtClean="0"/>
              <a:t>… </a:t>
            </a:r>
            <a:r>
              <a:rPr lang="fr-FR" dirty="0"/>
              <a:t>dont l’état de santé est jugé médiocre ou mauvais (44,8 %). </a:t>
            </a:r>
            <a:endParaRPr lang="fr-FR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 smtClean="0"/>
              <a:t>… </a:t>
            </a:r>
            <a:r>
              <a:rPr lang="fr-FR" dirty="0"/>
              <a:t>vu la dernière semaine (71,4 %). </a:t>
            </a:r>
            <a:endParaRPr lang="fr-FR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 smtClean="0"/>
              <a:t>… </a:t>
            </a:r>
            <a:r>
              <a:rPr lang="fr-FR" dirty="0"/>
              <a:t>suivi depuis au moins 5 ans (49,1 %), comme médecin traitant (88,8 </a:t>
            </a:r>
            <a:r>
              <a:rPr lang="fr-FR" dirty="0" smtClean="0"/>
              <a:t>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/>
              <a:t>… venu de lui-même (65,4 %) dès lors que le MG n’était pas son médecin </a:t>
            </a:r>
            <a:r>
              <a:rPr lang="fr-FR" dirty="0" smtClean="0"/>
              <a:t>traitant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 smtClean="0"/>
              <a:t>…ayant un degré de vulnérabilité égal à 7 ou 8/10 (51,8 %)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08300"/>
              </a:buClr>
            </a:pPr>
            <a:r>
              <a:rPr lang="fr-FR" dirty="0" smtClean="0"/>
              <a:t>Et des conditions de vie qui impactent son état de santé (83,4 %)</a:t>
            </a:r>
          </a:p>
          <a:p>
            <a:pPr lvl="1">
              <a:spcBef>
                <a:spcPts val="1200"/>
              </a:spcBef>
            </a:pPr>
            <a:endParaRPr lang="fr-FR" dirty="0"/>
          </a:p>
          <a:p>
            <a:pPr lvl="1"/>
            <a:endParaRPr lang="fr-FR" dirty="0" smtClean="0">
              <a:solidFill>
                <a:schemeClr val="accent5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2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280" y="0"/>
            <a:ext cx="10882920" cy="1325563"/>
          </a:xfrm>
        </p:spPr>
        <p:txBody>
          <a:bodyPr>
            <a:normAutofit/>
          </a:bodyPr>
          <a:lstStyle/>
          <a:p>
            <a:pPr lvl="0"/>
            <a:r>
              <a:rPr lang="fr-FR" sz="36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du dernier patient vulnérable rencontré : </a:t>
            </a:r>
            <a:r>
              <a:rPr lang="fr-FR" sz="3600" dirty="0" smtClean="0">
                <a:solidFill>
                  <a:srgbClr val="009FE3"/>
                </a:solidFill>
              </a:rPr>
              <a:t>Perception de la vulnérabilité sociale par le MG (%)</a:t>
            </a:r>
            <a:endParaRPr lang="fr-FR" sz="36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850900" y="15081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849922" y="1477108"/>
            <a:ext cx="11342078" cy="512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6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633" y="-17068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groupes homogènes de MG</a:t>
            </a:r>
            <a:endParaRPr lang="fr-FR" sz="36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23568" y="1033853"/>
            <a:ext cx="3719383" cy="4716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Les MG en difficulté </a:t>
            </a:r>
          </a:p>
          <a:p>
            <a:pPr algn="ctr"/>
            <a:r>
              <a:rPr lang="fr-FR" sz="2000" b="1" dirty="0" smtClean="0"/>
              <a:t>face à la VS</a:t>
            </a:r>
          </a:p>
          <a:p>
            <a:pPr algn="ctr"/>
            <a:endParaRPr lang="fr-F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Plus jeunes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APL moyen et activité moindre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Éprouvent le plus de difficultés et se sentent moins formés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Exercent sur un territoire moins concerné par la VS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Peu de contacts avec structures sociale et autres PS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Peu de consultations sans rdv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Proposent plus souvent des aménagements financiers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7" name="Heptagone 6"/>
          <p:cNvSpPr/>
          <p:nvPr/>
        </p:nvSpPr>
        <p:spPr>
          <a:xfrm>
            <a:off x="1514958" y="5698715"/>
            <a:ext cx="902677" cy="707886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91043" y="5846646"/>
            <a:ext cx="96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56 %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83152" y="1037971"/>
            <a:ext cx="4036548" cy="4716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Les MG les plus confrontés à la VS et les moins en difficulté</a:t>
            </a:r>
          </a:p>
          <a:p>
            <a:pPr algn="ctr"/>
            <a:endParaRPr lang="fr-F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Plus </a:t>
            </a:r>
            <a:r>
              <a:rPr lang="fr-FR" dirty="0"/>
              <a:t>souvent des femmes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Âgés </a:t>
            </a:r>
            <a:r>
              <a:rPr lang="fr-FR" dirty="0"/>
              <a:t>entre 50 et 58 ans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APL </a:t>
            </a:r>
            <a:r>
              <a:rPr lang="fr-FR" dirty="0"/>
              <a:t>et activité élevés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Exercent </a:t>
            </a:r>
            <a:r>
              <a:rPr lang="fr-FR" dirty="0"/>
              <a:t>le plus souvent en groupe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Éprouvent </a:t>
            </a:r>
            <a:r>
              <a:rPr lang="fr-FR" dirty="0"/>
              <a:t>le moins de difficultés et se sentent suffisamment formés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Exercent </a:t>
            </a:r>
            <a:r>
              <a:rPr lang="fr-FR" dirty="0"/>
              <a:t>sur un territoire plus concerné par la VS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plus de contacts avec structures sociales et autres PS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plus de consultations sans rdv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Proposent </a:t>
            </a:r>
            <a:r>
              <a:rPr lang="fr-FR" dirty="0"/>
              <a:t>plus souvent des aménagements financiers</a:t>
            </a:r>
          </a:p>
        </p:txBody>
      </p:sp>
      <p:sp>
        <p:nvSpPr>
          <p:cNvPr id="10" name="Heptagone 9"/>
          <p:cNvSpPr/>
          <p:nvPr/>
        </p:nvSpPr>
        <p:spPr>
          <a:xfrm>
            <a:off x="5473570" y="5715358"/>
            <a:ext cx="902677" cy="707886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61847" y="5875481"/>
            <a:ext cx="96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30 %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163771" y="1029730"/>
            <a:ext cx="3888259" cy="4716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Les MG peu exposés à la VS  et moins en difficulté</a:t>
            </a:r>
          </a:p>
          <a:p>
            <a:pPr algn="ctr"/>
            <a:endParaRPr lang="fr-F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Plus </a:t>
            </a:r>
            <a:r>
              <a:rPr lang="fr-FR" dirty="0"/>
              <a:t>souvent des hommes âgés de plus de 58 ans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APL </a:t>
            </a:r>
            <a:r>
              <a:rPr lang="fr-FR" dirty="0"/>
              <a:t>faible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Exercent </a:t>
            </a:r>
            <a:r>
              <a:rPr lang="fr-FR" dirty="0"/>
              <a:t>le plus souvent seuls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Éprouvent </a:t>
            </a:r>
            <a:r>
              <a:rPr lang="fr-FR" dirty="0"/>
              <a:t>le moins de difficultés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Exercent </a:t>
            </a:r>
            <a:r>
              <a:rPr lang="fr-FR" dirty="0"/>
              <a:t>sur un territoire plutôt moins concerné par la VS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Peu </a:t>
            </a:r>
            <a:r>
              <a:rPr lang="fr-FR" dirty="0"/>
              <a:t>de contacts avec autres PS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plus de consultations sans rdv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Proposent </a:t>
            </a:r>
            <a:r>
              <a:rPr lang="fr-FR" dirty="0"/>
              <a:t>le moins souvent des aménagements financiers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13" name="Heptagone 12"/>
          <p:cNvSpPr/>
          <p:nvPr/>
        </p:nvSpPr>
        <p:spPr>
          <a:xfrm>
            <a:off x="9580045" y="5707117"/>
            <a:ext cx="902677" cy="707886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568322" y="5867240"/>
            <a:ext cx="96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14 %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66" y="178027"/>
            <a:ext cx="11822720" cy="104117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du dernier patient vulnérable rencontré : les capacités de repérage diffèrent selon le profil des MG</a:t>
            </a:r>
            <a:endParaRPr lang="fr-FR" sz="36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10" y="1477108"/>
            <a:ext cx="11342078" cy="5122984"/>
          </a:xfrm>
        </p:spPr>
        <p:txBody>
          <a:bodyPr>
            <a:normAutofit/>
          </a:bodyPr>
          <a:lstStyle/>
          <a:p>
            <a:pPr>
              <a:buClr>
                <a:srgbClr val="EA9B37"/>
              </a:buClr>
            </a:pPr>
            <a:r>
              <a:rPr lang="fr-FR" sz="2300" dirty="0" smtClean="0"/>
              <a:t>Les 3 groupes de médecins diffèrent quant au repérage des </a:t>
            </a:r>
            <a:r>
              <a:rPr lang="fr-FR" sz="2300" dirty="0"/>
              <a:t>difficultés liées à la </a:t>
            </a:r>
            <a:r>
              <a:rPr lang="fr-FR" sz="2300" b="1" dirty="0"/>
              <a:t>protection </a:t>
            </a:r>
            <a:r>
              <a:rPr lang="fr-FR" sz="2300" b="1" dirty="0" smtClean="0"/>
              <a:t>sociale </a:t>
            </a:r>
            <a:r>
              <a:rPr lang="fr-FR" sz="2300" dirty="0" smtClean="0"/>
              <a:t>des patients</a:t>
            </a:r>
            <a:endParaRPr lang="fr-FR" sz="2300" dirty="0"/>
          </a:p>
          <a:p>
            <a:pPr lvl="1">
              <a:spcBef>
                <a:spcPts val="1200"/>
              </a:spcBef>
              <a:buClr>
                <a:srgbClr val="EA9B37"/>
              </a:buClr>
            </a:pPr>
            <a:r>
              <a:rPr lang="fr-FR" sz="2200" dirty="0"/>
              <a:t>Par rapport </a:t>
            </a:r>
            <a:r>
              <a:rPr lang="fr-FR" sz="2200" dirty="0" smtClean="0"/>
              <a:t>aux MG du </a:t>
            </a:r>
            <a:r>
              <a:rPr lang="fr-FR" sz="2200" dirty="0"/>
              <a:t>groupe </a:t>
            </a:r>
            <a:r>
              <a:rPr lang="fr-FR" sz="2200" dirty="0" smtClean="0"/>
              <a:t>1</a:t>
            </a:r>
            <a:endParaRPr lang="fr-FR" sz="2200" dirty="0"/>
          </a:p>
          <a:p>
            <a:pPr marL="996950" lvl="1" indent="-269875">
              <a:buClr>
                <a:srgbClr val="EA9B37"/>
              </a:buClr>
            </a:pPr>
            <a:r>
              <a:rPr lang="fr-FR" sz="2200" dirty="0" smtClean="0"/>
              <a:t>Les MG du groupe 2 la repèrent plus (OR : 1,4* [0,9-2,1])</a:t>
            </a:r>
          </a:p>
          <a:p>
            <a:pPr marL="996950" lvl="1" indent="-269875">
              <a:buClr>
                <a:srgbClr val="EA9B37"/>
              </a:buClr>
            </a:pPr>
            <a:r>
              <a:rPr lang="fr-FR" sz="2200" dirty="0" smtClean="0"/>
              <a:t>Les MG du groupe 3 la repèrent moins (OR : 0,4** [0,1-0,8])</a:t>
            </a:r>
          </a:p>
          <a:p>
            <a:pPr marL="996950" lvl="1" indent="-269875">
              <a:buClr>
                <a:srgbClr val="EA9B37"/>
              </a:buClr>
            </a:pPr>
            <a:endParaRPr lang="fr-FR" sz="2000" dirty="0" smtClean="0"/>
          </a:p>
          <a:p>
            <a:pPr marL="228600" lvl="1">
              <a:spcBef>
                <a:spcPts val="1000"/>
              </a:spcBef>
              <a:buClr>
                <a:srgbClr val="EA9B37"/>
              </a:buClr>
            </a:pPr>
            <a:r>
              <a:rPr lang="fr-FR" sz="2300" dirty="0" smtClean="0"/>
              <a:t>Toutes choses égales par ailleurs, le profil du MG a-t-il une influence sur le degré de vulnérabilité sociale associé au patient ?</a:t>
            </a:r>
          </a:p>
          <a:p>
            <a:pPr marL="996950" lvl="1" indent="-269875">
              <a:buClr>
                <a:srgbClr val="EA9B37"/>
              </a:buClr>
            </a:pPr>
            <a:r>
              <a:rPr lang="fr-FR" dirty="0" smtClean="0"/>
              <a:t>Par rapport aux groupes 1 et 2, le groupe 3 considère un degré de VS plus faible</a:t>
            </a:r>
          </a:p>
          <a:p>
            <a:pPr marL="727075" lvl="1" indent="0">
              <a:buClr>
                <a:srgbClr val="EA9B37"/>
              </a:buClr>
              <a:buNone/>
            </a:pPr>
            <a:r>
              <a:rPr lang="fr-FR" dirty="0" smtClean="0"/>
              <a:t>		(par rapport au groupe 2 : -0,37** [-0,75,0] point)</a:t>
            </a:r>
          </a:p>
          <a:p>
            <a:pPr marL="996950" lvl="1" indent="-269875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7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6320" y="1555499"/>
            <a:ext cx="10119360" cy="23876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Quelle adaptation des pratiques des médecins généralistes pour la prise en</a:t>
            </a:r>
            <a:br>
              <a:rPr lang="fr-FR" sz="3600" b="1" dirty="0" smtClean="0"/>
            </a:br>
            <a:r>
              <a:rPr lang="fr-FR" sz="3600" b="1" dirty="0" smtClean="0"/>
              <a:t>charge des patients en situation de </a:t>
            </a:r>
            <a:br>
              <a:rPr lang="fr-FR" sz="3600" b="1" dirty="0" smtClean="0"/>
            </a:br>
            <a:r>
              <a:rPr lang="fr-FR" sz="3600" b="1" dirty="0" smtClean="0"/>
              <a:t>« vulnérabilité sociale » ?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7824" y="4035174"/>
            <a:ext cx="10655808" cy="873709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fr-FR" sz="2400" dirty="0" smtClean="0"/>
              <a:t>Julien Giraud, Directeur adjoint de l’ORS Nouvelle-Aquitaine et Jacques </a:t>
            </a:r>
            <a:r>
              <a:rPr lang="fr-FR" sz="2400" dirty="0" err="1" smtClean="0"/>
              <a:t>Pisarik</a:t>
            </a:r>
            <a:r>
              <a:rPr lang="fr-FR" sz="2400" dirty="0" smtClean="0"/>
              <a:t> (Drees)</a:t>
            </a:r>
          </a:p>
          <a:p>
            <a:pPr>
              <a:spcAft>
                <a:spcPts val="600"/>
              </a:spcAft>
            </a:pPr>
            <a:r>
              <a:rPr lang="fr-FR" sz="2400" dirty="0" smtClean="0"/>
              <a:t>En collaboration avec Mélanie </a:t>
            </a:r>
            <a:r>
              <a:rPr lang="fr-FR" sz="2400" dirty="0" err="1" smtClean="0"/>
              <a:t>Pubert</a:t>
            </a:r>
            <a:r>
              <a:rPr lang="fr-FR" sz="2400" dirty="0" smtClean="0"/>
              <a:t> (ORS N-A) et Hélène Chaput (Drees)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49001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Variabilité des pratiques ? Approche autour d’une vignette clinique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1447800" cy="3429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25700" y="6248400"/>
            <a:ext cx="2413000" cy="342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218" y="165834"/>
            <a:ext cx="11822720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8 cas proposés dans la vignette clinique</a:t>
            </a:r>
            <a:endParaRPr lang="fr-FR" sz="3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49943" y="1440881"/>
            <a:ext cx="11466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Une </a:t>
            </a:r>
            <a:r>
              <a:rPr lang="fr-FR" sz="2400" b="1" dirty="0" smtClean="0"/>
              <a:t>patiente (de 40 ans)</a:t>
            </a:r>
            <a:r>
              <a:rPr lang="fr-FR" sz="2200" dirty="0" smtClean="0"/>
              <a:t>, dont vous êtes le médecin traitant, vient vous voir en consultation pour vous montrer les résultats de sa dernière prise de sang. Un </a:t>
            </a:r>
            <a:r>
              <a:rPr lang="fr-FR" sz="2400" b="1" dirty="0" smtClean="0"/>
              <a:t>diabète de type 2 modéré </a:t>
            </a:r>
            <a:r>
              <a:rPr lang="fr-FR" sz="2200" dirty="0" smtClean="0"/>
              <a:t>vient de lui être diagnostiqué : son bilan n’indique </a:t>
            </a:r>
            <a:r>
              <a:rPr lang="fr-FR" sz="2400" b="1" dirty="0" smtClean="0"/>
              <a:t>ni complication du diabète, ni autre facteur de risque cardio-vasculaire</a:t>
            </a:r>
            <a:r>
              <a:rPr lang="fr-FR" sz="2200" dirty="0" smtClean="0"/>
              <a:t>. Son </a:t>
            </a:r>
            <a:r>
              <a:rPr lang="fr-FR" sz="2400" b="1" dirty="0" smtClean="0"/>
              <a:t>hémoglobine </a:t>
            </a:r>
            <a:r>
              <a:rPr lang="fr-FR" sz="2400" b="1" dirty="0" err="1" smtClean="0"/>
              <a:t>glyquée</a:t>
            </a:r>
            <a:r>
              <a:rPr lang="fr-FR" sz="2400" b="1" dirty="0" smtClean="0"/>
              <a:t> est à 6,5 </a:t>
            </a:r>
            <a:r>
              <a:rPr lang="fr-FR" sz="2200" dirty="0" smtClean="0"/>
              <a:t>et elle présente une </a:t>
            </a:r>
            <a:r>
              <a:rPr lang="fr-FR" sz="2400" b="1" dirty="0" smtClean="0"/>
              <a:t>obésité androïde, avec un IMC de 34. </a:t>
            </a:r>
            <a:endParaRPr lang="fr-FR" sz="2200" b="1" dirty="0" smtClean="0"/>
          </a:p>
        </p:txBody>
      </p:sp>
      <p:sp>
        <p:nvSpPr>
          <p:cNvPr id="42" name="Flèche vers le bas 41"/>
          <p:cNvSpPr/>
          <p:nvPr/>
        </p:nvSpPr>
        <p:spPr>
          <a:xfrm>
            <a:off x="1553035" y="3367315"/>
            <a:ext cx="812800" cy="851118"/>
          </a:xfrm>
          <a:prstGeom prst="down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31378" y="4299324"/>
            <a:ext cx="2721429" cy="80021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solidFill>
                  <a:schemeClr val="bg1"/>
                </a:solidFill>
              </a:rPr>
              <a:t>En </a:t>
            </a:r>
            <a:r>
              <a:rPr lang="fr-FR" sz="2400" b="1" dirty="0" smtClean="0">
                <a:solidFill>
                  <a:schemeClr val="bg1"/>
                </a:solidFill>
              </a:rPr>
              <a:t>couple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bg1"/>
                </a:solidFill>
              </a:rPr>
              <a:t>OU </a:t>
            </a:r>
            <a:r>
              <a:rPr lang="fr-FR" sz="2400" b="1" dirty="0" smtClean="0">
                <a:solidFill>
                  <a:schemeClr val="bg1"/>
                </a:solidFill>
              </a:rPr>
              <a:t>isolée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200" dirty="0" smtClean="0">
                <a:solidFill>
                  <a:schemeClr val="bg1"/>
                </a:solidFill>
              </a:rPr>
              <a:t>avec 2 enfants</a:t>
            </a:r>
          </a:p>
        </p:txBody>
      </p:sp>
      <p:sp>
        <p:nvSpPr>
          <p:cNvPr id="44" name="Flèche vers le bas 43"/>
          <p:cNvSpPr/>
          <p:nvPr/>
        </p:nvSpPr>
        <p:spPr>
          <a:xfrm>
            <a:off x="5217823" y="3360061"/>
            <a:ext cx="812800" cy="851118"/>
          </a:xfrm>
          <a:prstGeom prst="down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296166" y="4292070"/>
            <a:ext cx="272142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solidFill>
                  <a:schemeClr val="bg1"/>
                </a:solidFill>
              </a:rPr>
              <a:t>Comprend </a:t>
            </a:r>
            <a:r>
              <a:rPr lang="fr-FR" sz="2400" b="1" dirty="0" smtClean="0">
                <a:solidFill>
                  <a:schemeClr val="bg1"/>
                </a:solidFill>
              </a:rPr>
              <a:t>bien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bg1"/>
                </a:solidFill>
              </a:rPr>
              <a:t>OU </a:t>
            </a:r>
            <a:r>
              <a:rPr lang="fr-FR" sz="2400" b="1" dirty="0" smtClean="0">
                <a:solidFill>
                  <a:schemeClr val="bg1"/>
                </a:solidFill>
              </a:rPr>
              <a:t>mal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bg1"/>
                </a:solidFill>
              </a:rPr>
              <a:t>le </a:t>
            </a:r>
            <a:r>
              <a:rPr lang="fr-FR" sz="2400" b="1" dirty="0" smtClean="0">
                <a:solidFill>
                  <a:schemeClr val="bg1"/>
                </a:solidFill>
              </a:rPr>
              <a:t>français</a:t>
            </a:r>
            <a:endParaRPr lang="fr-FR" sz="2200" b="1" dirty="0" smtClean="0">
              <a:solidFill>
                <a:schemeClr val="bg1"/>
              </a:solidFill>
            </a:endParaRPr>
          </a:p>
        </p:txBody>
      </p:sp>
      <p:sp>
        <p:nvSpPr>
          <p:cNvPr id="46" name="Flèche vers le bas 45"/>
          <p:cNvSpPr/>
          <p:nvPr/>
        </p:nvSpPr>
        <p:spPr>
          <a:xfrm>
            <a:off x="8868097" y="3367321"/>
            <a:ext cx="812800" cy="851118"/>
          </a:xfrm>
          <a:prstGeom prst="down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946440" y="4299330"/>
            <a:ext cx="272142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Emploi stable </a:t>
            </a:r>
            <a:r>
              <a:rPr lang="fr-FR" sz="2200" dirty="0" smtClean="0">
                <a:solidFill>
                  <a:schemeClr val="bg1"/>
                </a:solidFill>
              </a:rPr>
              <a:t>OU </a:t>
            </a:r>
            <a:r>
              <a:rPr lang="fr-FR" sz="2400" b="1" dirty="0" smtClean="0">
                <a:solidFill>
                  <a:schemeClr val="bg1"/>
                </a:solidFill>
              </a:rPr>
              <a:t>chômage </a:t>
            </a:r>
            <a:r>
              <a:rPr lang="fr-FR" sz="2200" dirty="0" smtClean="0">
                <a:solidFill>
                  <a:schemeClr val="bg1"/>
                </a:solidFill>
              </a:rPr>
              <a:t>depuis plus de 2 ans</a:t>
            </a:r>
          </a:p>
        </p:txBody>
      </p:sp>
      <p:sp>
        <p:nvSpPr>
          <p:cNvPr id="11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218" y="-3885"/>
            <a:ext cx="11822720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 – Que fait le MG ?</a:t>
            </a:r>
            <a:endParaRPr lang="fr-FR" sz="3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49922" y="1003283"/>
            <a:ext cx="11342078" cy="1739917"/>
          </a:xfrm>
        </p:spPr>
        <p:txBody>
          <a:bodyPr>
            <a:normAutofit/>
          </a:bodyPr>
          <a:lstStyle/>
          <a:p>
            <a:pPr marL="539750" indent="-269875"/>
            <a:r>
              <a:rPr lang="fr-FR" sz="2400" dirty="0" smtClean="0"/>
              <a:t>Peu de variations selon le profil de la patiente</a:t>
            </a:r>
          </a:p>
          <a:p>
            <a:pPr marL="539750" indent="-269875"/>
            <a:r>
              <a:rPr lang="fr-FR" sz="2400" dirty="0" smtClean="0"/>
              <a:t>Le </a:t>
            </a:r>
            <a:r>
              <a:rPr lang="fr-FR" sz="2400" dirty="0"/>
              <a:t>cumul des 3 difficultés </a:t>
            </a:r>
            <a:r>
              <a:rPr lang="fr-FR" sz="2400" dirty="0" smtClean="0"/>
              <a:t>associé </a:t>
            </a:r>
            <a:r>
              <a:rPr lang="fr-FR" sz="2400" dirty="0"/>
              <a:t>à une plus forte probabilité </a:t>
            </a:r>
            <a:r>
              <a:rPr lang="fr-FR" sz="2400" dirty="0" smtClean="0"/>
              <a:t>d’initiation du traitement médicamenteux par rapport au cas sans difficulté</a:t>
            </a:r>
            <a:endParaRPr lang="fr-FR" sz="2400" dirty="0"/>
          </a:p>
          <a:p>
            <a:pPr marL="539750" indent="-269875"/>
            <a:endParaRPr lang="fr-FR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725604"/>
              </p:ext>
            </p:extLst>
          </p:nvPr>
        </p:nvGraphicFramePr>
        <p:xfrm>
          <a:off x="1079501" y="2424158"/>
          <a:ext cx="10202164" cy="3256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4285"/>
                <a:gridCol w="3413338"/>
                <a:gridCol w="2924541"/>
              </a:tblGrid>
              <a:tr h="24115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Situations (groupement par critère, 4 cas contre 4 cas)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Initiation du traitement (en %)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Prise de RDV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dédié (en %)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Chômage</a:t>
                      </a:r>
                      <a:r>
                        <a:rPr lang="fr-FR" sz="2000" baseline="0" dirty="0" smtClean="0"/>
                        <a:t> depuis plus de deux ans </a:t>
                      </a:r>
                      <a:endParaRPr lang="fr-FR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24,29</a:t>
                      </a:r>
                      <a:endParaRPr lang="fr-FR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76,12</a:t>
                      </a:r>
                      <a:endParaRPr lang="fr-FR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Emploi stable</a:t>
                      </a:r>
                      <a:endParaRPr lang="fr-FR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19,66</a:t>
                      </a:r>
                      <a:endParaRPr lang="fr-FR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78,75</a:t>
                      </a:r>
                      <a:endParaRPr lang="fr-FR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Femm</a:t>
                      </a:r>
                      <a:r>
                        <a:rPr lang="fr-FR" sz="2000" baseline="0" dirty="0" smtClean="0"/>
                        <a:t>e isolée avec deux enfants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22,49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75,55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En couple,</a:t>
                      </a:r>
                      <a:r>
                        <a:rPr lang="fr-FR" sz="2000" baseline="0" dirty="0" smtClean="0"/>
                        <a:t> mère de deux enfants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21,29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79,47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Comprend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mal le français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23,58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76,25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Comprend bien le français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20,29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78,65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8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218" y="165835"/>
            <a:ext cx="11822720" cy="9070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 – Que fait le MG ?</a:t>
            </a:r>
            <a:endParaRPr lang="fr-FR" sz="3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49922" y="977236"/>
            <a:ext cx="11342078" cy="2024628"/>
          </a:xfrm>
        </p:spPr>
        <p:txBody>
          <a:bodyPr>
            <a:normAutofit/>
          </a:bodyPr>
          <a:lstStyle/>
          <a:p>
            <a:r>
              <a:rPr lang="fr-FR" sz="2400" dirty="0"/>
              <a:t>Lien avec les représentations et pratiques du MG</a:t>
            </a:r>
          </a:p>
          <a:p>
            <a:pPr marL="539750" indent="-269875"/>
            <a:r>
              <a:rPr lang="fr-FR" sz="2400" dirty="0"/>
              <a:t>Plus de variations </a:t>
            </a:r>
            <a:r>
              <a:rPr lang="fr-FR" sz="2400" dirty="0" smtClean="0"/>
              <a:t>?</a:t>
            </a:r>
          </a:p>
          <a:p>
            <a:pPr marL="539750" indent="-269875"/>
            <a:r>
              <a:rPr lang="fr-FR" sz="2400" dirty="0"/>
              <a:t>La prise de RDV dédiée est significativement plus </a:t>
            </a:r>
            <a:r>
              <a:rPr lang="fr-FR" sz="2400" dirty="0" smtClean="0"/>
              <a:t>importante </a:t>
            </a:r>
            <a:r>
              <a:rPr lang="fr-FR" sz="2400" dirty="0"/>
              <a:t>pour les MG des classes 1 et 2 par rapport à 3</a:t>
            </a:r>
          </a:p>
          <a:p>
            <a:pPr marL="539750" indent="-269875"/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205616"/>
              </p:ext>
            </p:extLst>
          </p:nvPr>
        </p:nvGraphicFramePr>
        <p:xfrm>
          <a:off x="759550" y="2959931"/>
          <a:ext cx="10680702" cy="226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34"/>
                <a:gridCol w="3560234"/>
                <a:gridCol w="3560234"/>
              </a:tblGrid>
              <a:tr h="752623">
                <a:tc>
                  <a:txBody>
                    <a:bodyPr/>
                    <a:lstStyle/>
                    <a:p>
                      <a:r>
                        <a:rPr lang="fr-FR" dirty="0" smtClean="0"/>
                        <a:t>Situations (tous</a:t>
                      </a:r>
                      <a:r>
                        <a:rPr lang="fr-FR" baseline="0" dirty="0" smtClean="0"/>
                        <a:t> cas des vignettes confondus</a:t>
                      </a:r>
                      <a:r>
                        <a:rPr lang="fr-FR" dirty="0" smtClean="0"/>
                        <a:t>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Initiation du traitement (en 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Prise de RDV</a:t>
                      </a:r>
                      <a:r>
                        <a:rPr lang="fr-FR" baseline="0" dirty="0" smtClean="0"/>
                        <a:t> dédié (en %)</a:t>
                      </a:r>
                      <a:endParaRPr lang="fr-FR" dirty="0"/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Classe</a:t>
                      </a:r>
                      <a:r>
                        <a:rPr lang="fr-FR" sz="1800" b="1" baseline="0" dirty="0" smtClean="0"/>
                        <a:t> 1 (en difficulté) – 56%</a:t>
                      </a:r>
                      <a:endParaRPr lang="fr-FR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21,01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79,38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Classe 2 (exposés, peu en difficulté) – 30%</a:t>
                      </a:r>
                      <a:endParaRPr lang="fr-FR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19,99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77,69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044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Classe 3 (peu exposés) – 14%</a:t>
                      </a:r>
                      <a:endParaRPr lang="fr-FR" sz="1800" b="1" baseline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25,27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69,03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Discussion autour des premiers résultats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1447800" cy="3429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25700" y="6248400"/>
            <a:ext cx="2413000" cy="342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280" y="165834"/>
            <a:ext cx="11822720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autour des premiers résultats</a:t>
            </a:r>
            <a:endParaRPr lang="fr-FR" sz="3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92608" y="1233268"/>
            <a:ext cx="11899392" cy="5122984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Des premiers résultats </a:t>
            </a:r>
            <a:r>
              <a:rPr lang="fr-FR" sz="2400" b="1" dirty="0"/>
              <a:t>moyennement concluants </a:t>
            </a:r>
            <a:r>
              <a:rPr lang="fr-FR" sz="2400" b="1" dirty="0" smtClean="0"/>
              <a:t>quant aux différences de prise en charge selon le profil du patient :</a:t>
            </a:r>
            <a:endParaRPr lang="fr-FR" sz="2400" b="1" dirty="0"/>
          </a:p>
          <a:p>
            <a:pPr marL="1438275" lvl="1" indent="-182563">
              <a:spcBef>
                <a:spcPts val="1000"/>
              </a:spcBef>
            </a:pPr>
            <a:r>
              <a:rPr lang="fr-FR" sz="2000" dirty="0"/>
              <a:t>Désirabilité sociale forte ?</a:t>
            </a:r>
          </a:p>
          <a:p>
            <a:pPr marL="1438275" lvl="1" indent="-182563">
              <a:spcBef>
                <a:spcPts val="1000"/>
              </a:spcBef>
            </a:pPr>
            <a:r>
              <a:rPr lang="fr-FR" sz="2000" dirty="0"/>
              <a:t>Prise en charge très normée ?</a:t>
            </a:r>
          </a:p>
          <a:p>
            <a:pPr marL="1438275" lvl="1" indent="-182563">
              <a:spcBef>
                <a:spcPts val="1000"/>
              </a:spcBef>
            </a:pPr>
            <a:r>
              <a:rPr lang="fr-FR" sz="2000" dirty="0" smtClean="0"/>
              <a:t>Médecin-spécifique plutôt que patient-spécifique ?</a:t>
            </a:r>
          </a:p>
          <a:p>
            <a:pPr marL="1438275" lvl="1" indent="-182563">
              <a:spcBef>
                <a:spcPts val="1000"/>
              </a:spcBef>
              <a:buNone/>
            </a:pPr>
            <a:endParaRPr lang="fr-FR" sz="2000" dirty="0" smtClean="0"/>
          </a:p>
          <a:p>
            <a:pPr marL="268288" lvl="1" indent="-268288">
              <a:spcBef>
                <a:spcPts val="1000"/>
              </a:spcBef>
            </a:pPr>
            <a:r>
              <a:rPr lang="fr-FR" b="1" dirty="0" smtClean="0"/>
              <a:t>Des difficultés et des besoins de formation particulièrement importants s’agissant des liens avec les secteurs du social et du médico-social</a:t>
            </a:r>
          </a:p>
          <a:p>
            <a:pPr marL="268288" lvl="1" indent="-268288">
              <a:spcBef>
                <a:spcPts val="1000"/>
              </a:spcBef>
              <a:buNone/>
            </a:pPr>
            <a:endParaRPr lang="fr-FR" b="1" dirty="0" smtClean="0"/>
          </a:p>
          <a:p>
            <a:pPr marL="268288" lvl="1" indent="-268288">
              <a:spcBef>
                <a:spcPts val="1000"/>
              </a:spcBef>
            </a:pPr>
            <a:r>
              <a:rPr lang="fr-FR" b="1" dirty="0" smtClean="0"/>
              <a:t> Une confrontation avec la vulnérabilité sociale qui atténue les difficultés ?</a:t>
            </a:r>
          </a:p>
          <a:p>
            <a:pPr marL="268288" lvl="1" indent="-268288">
              <a:spcBef>
                <a:spcPts val="1000"/>
              </a:spcBef>
            </a:pPr>
            <a:endParaRPr lang="fr-FR" b="1" dirty="0" smtClean="0"/>
          </a:p>
          <a:p>
            <a:pPr marL="268288" lvl="1" indent="-268288">
              <a:spcBef>
                <a:spcPts val="1000"/>
              </a:spcBef>
            </a:pPr>
            <a:endParaRPr lang="fr-FR" b="1" dirty="0" smtClean="0"/>
          </a:p>
        </p:txBody>
      </p:sp>
      <p:sp>
        <p:nvSpPr>
          <p:cNvPr id="5" name="Espace réservé du texte 6"/>
          <p:cNvSpPr txBox="1">
            <a:spLocks/>
          </p:cNvSpPr>
          <p:nvPr/>
        </p:nvSpPr>
        <p:spPr>
          <a:xfrm>
            <a:off x="838200" y="6413500"/>
            <a:ext cx="1447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sz="1200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2387600" y="64389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sz="1200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sz="1200" dirty="0" smtClean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3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0693" y="415760"/>
            <a:ext cx="11193855" cy="1325563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Rôles et pratiques des médecins généralistes face à la vulnérabilité sociale : premiers résultats de la vague 5 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dirty="0" smtClean="0"/>
              <a:t>Plan </a:t>
            </a:r>
            <a:r>
              <a:rPr lang="fr-FR" sz="3200" dirty="0" smtClean="0"/>
              <a:t>de l’intervention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20700" y="2162075"/>
            <a:ext cx="11150600" cy="4045786"/>
          </a:xfrm>
        </p:spPr>
        <p:txBody>
          <a:bodyPr>
            <a:normAutofit/>
          </a:bodyPr>
          <a:lstStyle/>
          <a:p>
            <a:r>
              <a:rPr lang="fr-FR" dirty="0" smtClean="0"/>
              <a:t>Rappels sur la problématique, la structure et les objectifs du questionnaire</a:t>
            </a:r>
          </a:p>
          <a:p>
            <a:r>
              <a:rPr lang="fr-FR" dirty="0" smtClean="0"/>
              <a:t>Perception de la VS et données objectives</a:t>
            </a:r>
          </a:p>
          <a:p>
            <a:r>
              <a:rPr lang="fr-FR" dirty="0" smtClean="0"/>
              <a:t>Résultats descriptifs : rôles perçus, difficultés exprimées et besoins en outils et formation</a:t>
            </a:r>
          </a:p>
          <a:p>
            <a:r>
              <a:rPr lang="fr-FR" dirty="0" smtClean="0"/>
              <a:t>Perception de la VS du patient et profil du MG</a:t>
            </a:r>
          </a:p>
          <a:p>
            <a:r>
              <a:rPr lang="fr-FR" dirty="0" smtClean="0"/>
              <a:t>Variabilité des pratiques ? Approche autour d’une vignette clinique</a:t>
            </a:r>
          </a:p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4723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Rappels sur la problématique, la structure et les objectifs du questionnaire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1447800" cy="3429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25700" y="6248400"/>
            <a:ext cx="2413000" cy="342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3855" cy="1325563"/>
          </a:xfrm>
        </p:spPr>
        <p:txBody>
          <a:bodyPr/>
          <a:lstStyle/>
          <a:p>
            <a:r>
              <a:rPr lang="fr-FR" dirty="0" smtClean="0"/>
              <a:t>Médecine générale et vulnérabilité sociale</a:t>
            </a:r>
            <a:br>
              <a:rPr lang="fr-FR" dirty="0" smtClean="0"/>
            </a:br>
            <a:r>
              <a:rPr lang="fr-FR" dirty="0" smtClean="0"/>
              <a:t>La problématique de la vague 5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ISS marquées en France</a:t>
            </a:r>
          </a:p>
          <a:p>
            <a:r>
              <a:rPr lang="fr-FR" dirty="0" smtClean="0"/>
              <a:t>Un rôle de </a:t>
            </a:r>
            <a:r>
              <a:rPr lang="fr-FR" i="1" dirty="0" err="1" smtClean="0"/>
              <a:t>gatekeeper</a:t>
            </a:r>
            <a:r>
              <a:rPr lang="fr-FR" dirty="0" smtClean="0"/>
              <a:t> du MG qui pourrait contribuer à les réduire</a:t>
            </a:r>
          </a:p>
          <a:p>
            <a:r>
              <a:rPr lang="fr-FR" dirty="0" smtClean="0"/>
              <a:t>Des prises en charge qui génèrent des difficultés multiples</a:t>
            </a:r>
          </a:p>
          <a:p>
            <a:r>
              <a:rPr lang="fr-FR" dirty="0" smtClean="0"/>
              <a:t>Quelles adaptations des pratiques pour contrecarrer la théorie de </a:t>
            </a:r>
            <a:r>
              <a:rPr lang="fr-FR" i="1" dirty="0" smtClean="0"/>
              <a:t>l’inverse care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 smtClean="0"/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>
          <a:xfrm>
            <a:off x="2578100" y="6400800"/>
            <a:ext cx="241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23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 de la vague 5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Décrire les pratiques et les attitudes des MG vis-à-vis des personnes vulnérables</a:t>
            </a:r>
          </a:p>
          <a:p>
            <a:r>
              <a:rPr lang="fr-FR" dirty="0" smtClean="0"/>
              <a:t>Hiérarchiser les difficultés rencontrées par les MG et leurs besoins de formation</a:t>
            </a:r>
          </a:p>
          <a:p>
            <a:r>
              <a:rPr lang="fr-FR" dirty="0" smtClean="0"/>
              <a:t>Vérifier l’hypothèse que</a:t>
            </a:r>
          </a:p>
          <a:p>
            <a:pPr lvl="1"/>
            <a:r>
              <a:rPr lang="fr-FR" dirty="0" smtClean="0"/>
              <a:t>la part de patients vulnérables observée dans la patientèle d’un MG influence ses pratiques</a:t>
            </a:r>
          </a:p>
          <a:p>
            <a:pPr lvl="1"/>
            <a:r>
              <a:rPr lang="fr-FR" dirty="0" smtClean="0"/>
              <a:t>l’environnement professionnel, l’expérience personnelle et le mode d’exercice influencent la prise en compte des critères de vulnérabilité sociale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472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-142875"/>
            <a:ext cx="10515600" cy="1325563"/>
          </a:xfrm>
        </p:spPr>
        <p:txBody>
          <a:bodyPr/>
          <a:lstStyle/>
          <a:p>
            <a:r>
              <a:rPr lang="fr-FR" dirty="0" smtClean="0"/>
              <a:t>La structure du questionnaire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9 Novembre 2017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Julien Giraud et Jacques </a:t>
            </a:r>
            <a:r>
              <a:rPr lang="fr-FR" dirty="0" err="1" smtClean="0"/>
              <a:t>Pisarik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9720" y="951623"/>
            <a:ext cx="11665353" cy="7694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A- Représentations de la vulnérabilité sociale</a:t>
            </a:r>
          </a:p>
          <a:p>
            <a:endParaRPr lang="fr-FR" sz="6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A1 - Profil du dernier patient/patiente considéré(e) comme vulnérable socialement pris en charge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5904039" y="1794552"/>
            <a:ext cx="437276" cy="27446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1444" y="3775249"/>
            <a:ext cx="11668170" cy="19389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 - Évaluation du niveau d’expertise</a:t>
            </a:r>
            <a:endParaRPr lang="fr-FR" sz="500" b="1" dirty="0" smtClean="0">
              <a:solidFill>
                <a:schemeClr val="bg1"/>
              </a:solidFill>
            </a:endParaRPr>
          </a:p>
          <a:p>
            <a:endParaRPr lang="fr-FR" sz="500" b="1" dirty="0" smtClean="0">
              <a:solidFill>
                <a:schemeClr val="bg1"/>
              </a:solidFill>
            </a:endParaRPr>
          </a:p>
          <a:p>
            <a:endParaRPr lang="fr-FR" sz="500" b="1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C1 – Perception du rôle du MG</a:t>
            </a:r>
          </a:p>
          <a:p>
            <a:r>
              <a:rPr lang="fr-FR" dirty="0">
                <a:solidFill>
                  <a:schemeClr val="bg1"/>
                </a:solidFill>
              </a:rPr>
              <a:t>C</a:t>
            </a:r>
            <a:r>
              <a:rPr lang="fr-FR" dirty="0" smtClean="0">
                <a:solidFill>
                  <a:schemeClr val="bg1"/>
                </a:solidFill>
              </a:rPr>
              <a:t>2 – Caractérisation </a:t>
            </a:r>
            <a:r>
              <a:rPr lang="fr-FR" dirty="0">
                <a:solidFill>
                  <a:schemeClr val="bg1"/>
                </a:solidFill>
              </a:rPr>
              <a:t>de la </a:t>
            </a:r>
            <a:r>
              <a:rPr lang="fr-FR" dirty="0" smtClean="0">
                <a:solidFill>
                  <a:schemeClr val="bg1"/>
                </a:solidFill>
              </a:rPr>
              <a:t>patientèle et organisation du cabinet</a:t>
            </a:r>
          </a:p>
          <a:p>
            <a:r>
              <a:rPr lang="fr-FR" dirty="0">
                <a:solidFill>
                  <a:schemeClr val="bg1"/>
                </a:solidFill>
              </a:rPr>
              <a:t>C</a:t>
            </a:r>
            <a:r>
              <a:rPr lang="fr-FR" dirty="0" smtClean="0">
                <a:solidFill>
                  <a:schemeClr val="bg1"/>
                </a:solidFill>
              </a:rPr>
              <a:t>3 – Formation, parcours professionnel et parcours de vie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C4 – Réseau et environnement professionnels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C5 – Besoins </a:t>
            </a:r>
            <a:r>
              <a:rPr lang="fr-FR" dirty="0">
                <a:solidFill>
                  <a:schemeClr val="bg1"/>
                </a:solidFill>
              </a:rPr>
              <a:t>de formation et </a:t>
            </a:r>
            <a:r>
              <a:rPr lang="fr-FR" dirty="0" smtClean="0">
                <a:solidFill>
                  <a:schemeClr val="bg1"/>
                </a:solidFill>
              </a:rPr>
              <a:t>d’outils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444" y="2194262"/>
            <a:ext cx="11665353" cy="1046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B- Prise en charge des patients en situation de vulnérabilité sociale</a:t>
            </a:r>
          </a:p>
          <a:p>
            <a:endParaRPr lang="fr-FR" sz="6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B1 – Vignette clinique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B2 – Difficultés éventuelles rencontrées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5904040" y="3330266"/>
            <a:ext cx="437276" cy="27446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723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46D-68FB-49AF-B09A-0C82542B7F6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Perception de la VS et données objectives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8200" y="6248400"/>
            <a:ext cx="1447800" cy="3429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Novembre 2017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25700" y="6248400"/>
            <a:ext cx="2413000" cy="342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Giraud et Jacques </a:t>
            </a:r>
            <a:r>
              <a:rPr lang="fr-FR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Pisarik</a:t>
            </a:r>
            <a:endParaRPr lang="fr-F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Perception de la vulnérabilité de la </a:t>
            </a:r>
            <a:r>
              <a:rPr lang="fr-FR" sz="4000" dirty="0" err="1" smtClean="0"/>
              <a:t>patientèle</a:t>
            </a:r>
            <a:r>
              <a:rPr lang="fr-FR" sz="4000" dirty="0" smtClean="0"/>
              <a:t> et part de patients CMU-C dans celle-ci</a:t>
            </a:r>
            <a:endParaRPr lang="fr-FR" sz="4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6551785"/>
              </p:ext>
            </p:extLst>
          </p:nvPr>
        </p:nvGraphicFramePr>
        <p:xfrm>
          <a:off x="1065320" y="1713390"/>
          <a:ext cx="10271464" cy="413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20933" y="5851731"/>
            <a:ext cx="454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9FE3"/>
                </a:solidFill>
              </a:rPr>
              <a:t>Part de la patientèle en vulnérabilité sociale (vague 5)</a:t>
            </a:r>
            <a:endParaRPr lang="fr-FR" sz="1400" b="1" dirty="0">
              <a:solidFill>
                <a:srgbClr val="009FE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607505" y="2530535"/>
            <a:ext cx="273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9FE3"/>
                </a:solidFill>
              </a:rPr>
              <a:t>Part de patients CMU-C </a:t>
            </a:r>
          </a:p>
          <a:p>
            <a:r>
              <a:rPr lang="fr-FR" sz="1400" b="1" dirty="0" smtClean="0">
                <a:solidFill>
                  <a:srgbClr val="009FE3"/>
                </a:solidFill>
              </a:rPr>
              <a:t>en 2013 (RIAP)</a:t>
            </a:r>
            <a:endParaRPr lang="fr-FR" sz="1400" b="1" dirty="0">
              <a:solidFill>
                <a:srgbClr val="009F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250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1584</Words>
  <Application>Microsoft Office PowerPoint</Application>
  <PresentationFormat>Personnalisé</PresentationFormat>
  <Paragraphs>238</Paragraphs>
  <Slides>25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Thème Office</vt:lpstr>
      <vt:lpstr>Conception personnalisée</vt:lpstr>
      <vt:lpstr>1_Conception personnalisée</vt:lpstr>
      <vt:lpstr>Diapositive 1</vt:lpstr>
      <vt:lpstr>Quelle adaptation des pratiques des médecins généralistes pour la prise en charge des patients en situation de  « vulnérabilité sociale » ?</vt:lpstr>
      <vt:lpstr>Rôles et pratiques des médecins généralistes face à la vulnérabilité sociale : premiers résultats de la vague 5  Plan de l’intervention</vt:lpstr>
      <vt:lpstr>Rappels sur la problématique, la structure et les objectifs du questionnaire</vt:lpstr>
      <vt:lpstr>Médecine générale et vulnérabilité sociale La problématique de la vague 5</vt:lpstr>
      <vt:lpstr>Les objectifs de la vague 5</vt:lpstr>
      <vt:lpstr>La structure du questionnaire</vt:lpstr>
      <vt:lpstr>Perception de la VS et données objectives</vt:lpstr>
      <vt:lpstr>Perception de la vulnérabilité de la patientèle et part de patients CMU-C dans celle-ci</vt:lpstr>
      <vt:lpstr>Résultats descriptifs :  Rôles perçus, difficultés exprimées et besoins en outils et formation </vt:lpstr>
      <vt:lpstr>Rôle perçu du MG  pour une meilleure prise en charge des patients en situation de vulnérabilité sociale (%)</vt:lpstr>
      <vt:lpstr>Difficultés cliniques rencontrées par le MG (%) </vt:lpstr>
      <vt:lpstr>Difficultés non cliniques rencontrées par le MG (%) </vt:lpstr>
      <vt:lpstr>Les besoins en outils et formation exprimés par le MG</vt:lpstr>
      <vt:lpstr>Perception de la VS du patient et profil du MG</vt:lpstr>
      <vt:lpstr>Profil du dernier patient vulnérable rencontré</vt:lpstr>
      <vt:lpstr>Profil du dernier patient vulnérable rencontré : Perception de la vulnérabilité sociale par le MG (%)</vt:lpstr>
      <vt:lpstr>Trois groupes homogènes de MG</vt:lpstr>
      <vt:lpstr>Profil du dernier patient vulnérable rencontré : les capacités de repérage diffèrent selon le profil des MG</vt:lpstr>
      <vt:lpstr>Variabilité des pratiques ? Approche autour d’une vignette clinique</vt:lpstr>
      <vt:lpstr>Les 8 cas proposés dans la vignette clinique</vt:lpstr>
      <vt:lpstr>Vignette – Que fait le MG ?</vt:lpstr>
      <vt:lpstr>Vignette – Que fait le MG ?</vt:lpstr>
      <vt:lpstr>Discussion autour des premiers résultats</vt:lpstr>
      <vt:lpstr>Discussion autour des premiers résultats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LATRIVE</dc:creator>
  <cp:lastModifiedBy>Julien</cp:lastModifiedBy>
  <cp:revision>68</cp:revision>
  <dcterms:created xsi:type="dcterms:W3CDTF">2017-09-20T10:48:35Z</dcterms:created>
  <dcterms:modified xsi:type="dcterms:W3CDTF">2017-10-26T16:28:09Z</dcterms:modified>
</cp:coreProperties>
</file>