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256" r:id="rId4"/>
    <p:sldId id="257" r:id="rId5"/>
    <p:sldId id="279" r:id="rId6"/>
    <p:sldId id="274" r:id="rId7"/>
    <p:sldId id="265" r:id="rId8"/>
    <p:sldId id="259" r:id="rId9"/>
    <p:sldId id="268" r:id="rId10"/>
    <p:sldId id="261" r:id="rId11"/>
    <p:sldId id="266" r:id="rId12"/>
    <p:sldId id="260" r:id="rId13"/>
    <p:sldId id="277" r:id="rId14"/>
    <p:sldId id="278" r:id="rId15"/>
    <p:sldId id="267" r:id="rId16"/>
    <p:sldId id="272" r:id="rId17"/>
    <p:sldId id="280" r:id="rId18"/>
    <p:sldId id="271" r:id="rId19"/>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300"/>
    <a:srgbClr val="009FE3"/>
    <a:srgbClr val="008AC8"/>
    <a:srgbClr val="F8F8F8"/>
    <a:srgbClr val="EA9B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939" autoAdjust="0"/>
  </p:normalViewPr>
  <p:slideViewPr>
    <p:cSldViewPr snapToGrid="0">
      <p:cViewPr varScale="1">
        <p:scale>
          <a:sx n="84" d="100"/>
          <a:sy n="84" d="100"/>
        </p:scale>
        <p:origin x="1548"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5348"/>
          </a:xfrm>
          <a:prstGeom prst="rect">
            <a:avLst/>
          </a:prstGeom>
        </p:spPr>
        <p:txBody>
          <a:bodyPr vert="horz" lIns="91440" tIns="45720" rIns="91440" bIns="45720" rtlCol="0"/>
          <a:lstStyle>
            <a:lvl1pPr algn="r">
              <a:defRPr sz="1200"/>
            </a:lvl1pPr>
          </a:lstStyle>
          <a:p>
            <a:fld id="{850B25A0-F8B7-4D2D-B037-47E3E9C24750}" type="datetimeFigureOut">
              <a:rPr lang="fr-FR" smtClean="0"/>
              <a:t>08/11/2017</a:t>
            </a:fld>
            <a:endParaRPr lang="fr-FR"/>
          </a:p>
        </p:txBody>
      </p:sp>
      <p:sp>
        <p:nvSpPr>
          <p:cNvPr id="4" name="Espace réservé de l'image des diapositives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51220"/>
            <a:ext cx="5438140" cy="3887361"/>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7319"/>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377319"/>
            <a:ext cx="2945659" cy="495347"/>
          </a:xfrm>
          <a:prstGeom prst="rect">
            <a:avLst/>
          </a:prstGeom>
        </p:spPr>
        <p:txBody>
          <a:bodyPr vert="horz" lIns="91440" tIns="45720" rIns="91440" bIns="45720" rtlCol="0" anchor="b"/>
          <a:lstStyle>
            <a:lvl1pPr algn="r">
              <a:defRPr sz="1200"/>
            </a:lvl1pPr>
          </a:lstStyle>
          <a:p>
            <a:fld id="{B6FF2C4B-8F22-4231-A881-53D12BF354D7}" type="slidenum">
              <a:rPr lang="fr-FR" smtClean="0"/>
              <a:t>‹N°›</a:t>
            </a:fld>
            <a:endParaRPr lang="fr-FR"/>
          </a:p>
        </p:txBody>
      </p:sp>
    </p:spTree>
    <p:extLst>
      <p:ext uri="{BB962C8B-B14F-4D97-AF65-F5344CB8AC3E}">
        <p14:creationId xmlns:p14="http://schemas.microsoft.com/office/powerpoint/2010/main" val="233581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6FF2C4B-8F22-4231-A881-53D12BF354D7}" type="slidenum">
              <a:rPr lang="fr-FR" smtClean="0"/>
              <a:t>1</a:t>
            </a:fld>
            <a:endParaRPr lang="fr-FR"/>
          </a:p>
        </p:txBody>
      </p:sp>
    </p:spTree>
    <p:extLst>
      <p:ext uri="{BB962C8B-B14F-4D97-AF65-F5344CB8AC3E}">
        <p14:creationId xmlns:p14="http://schemas.microsoft.com/office/powerpoint/2010/main" val="1085923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Ces données d'activité </a:t>
            </a:r>
            <a:r>
              <a:rPr lang="fr-FR" baseline="0" dirty="0" smtClean="0"/>
              <a:t>ont servi de support à la réalisation d'une typologie des praticiens, permettant d'identifier 3 grands profils homogènes de MG en matière d'implication dans l'activité de gynécologie :</a:t>
            </a:r>
          </a:p>
          <a:p>
            <a:pPr marL="171450" indent="-171450">
              <a:buFontTx/>
              <a:buChar char="-"/>
            </a:pPr>
            <a:r>
              <a:rPr lang="fr-FR" baseline="0" dirty="0" smtClean="0"/>
              <a:t>d'une part des MG ayant une faible activité dans ce domaine : ces praticiens effectuent peu fréquemment l'ensemble des gestes gynécologiques et voient rarement des patientes pour suivi contraceptif</a:t>
            </a:r>
          </a:p>
          <a:p>
            <a:pPr marL="171450" indent="-171450">
              <a:buFontTx/>
              <a:buChar char="-"/>
            </a:pPr>
            <a:r>
              <a:rPr lang="fr-FR" baseline="0" dirty="0" smtClean="0"/>
              <a:t>D'autre part des MG ayant une activité "moyenne", limitée à certains champs de la gynécologie : ils effectuent plus fréquemment que les premiers la plupart des gestes gynécologiques sauf les frottis et poses de dispositifs contraceptifs (intra-utérins et sous-cutanés)</a:t>
            </a:r>
          </a:p>
          <a:p>
            <a:pPr marL="171450" indent="-171450">
              <a:buFontTx/>
              <a:buChar char="-"/>
            </a:pPr>
            <a:r>
              <a:rPr lang="fr-FR" baseline="0" dirty="0" smtClean="0"/>
              <a:t>Et enfin des MG ayant une activité plus globale en gynécologie : ces praticiens effectuent de manière régulière la plupart des gestes gynécologiques et voient le plus souvent les patientes pour les différents motifs gynécologiques. Au sein de ce profil peut être distingué un sous-groupe de praticiens dont la quasi-totalité déclarent réaliser la pose de dispositifs contraceptifs.</a:t>
            </a:r>
            <a:endParaRPr lang="fr-FR" dirty="0"/>
          </a:p>
        </p:txBody>
      </p:sp>
      <p:sp>
        <p:nvSpPr>
          <p:cNvPr id="4" name="Espace réservé du numéro de diapositive 3"/>
          <p:cNvSpPr>
            <a:spLocks noGrp="1"/>
          </p:cNvSpPr>
          <p:nvPr>
            <p:ph type="sldNum" sz="quarter" idx="10"/>
          </p:nvPr>
        </p:nvSpPr>
        <p:spPr/>
        <p:txBody>
          <a:bodyPr/>
          <a:lstStyle/>
          <a:p>
            <a:fld id="{B6FF2C4B-8F22-4231-A881-53D12BF354D7}" type="slidenum">
              <a:rPr lang="fr-FR" smtClean="0"/>
              <a:t>10</a:t>
            </a:fld>
            <a:endParaRPr lang="fr-FR"/>
          </a:p>
        </p:txBody>
      </p:sp>
    </p:spTree>
    <p:extLst>
      <p:ext uri="{BB962C8B-B14F-4D97-AF65-F5344CB8AC3E}">
        <p14:creationId xmlns:p14="http://schemas.microsoft.com/office/powerpoint/2010/main" val="953302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Si l'on se focalise sur</a:t>
            </a:r>
            <a:r>
              <a:rPr lang="fr-FR" baseline="0" dirty="0" smtClean="0"/>
              <a:t> les MG ayant une faible activité, on constate principalement que ces praticiens (de manière assez attendue) :</a:t>
            </a:r>
          </a:p>
          <a:p>
            <a:pPr marL="171450" indent="-171450">
              <a:buFontTx/>
              <a:buChar char="-"/>
            </a:pPr>
            <a:r>
              <a:rPr lang="fr-FR" dirty="0" smtClean="0"/>
              <a:t>Sont plus fréquemment des hommes</a:t>
            </a:r>
          </a:p>
          <a:p>
            <a:pPr marL="171450" indent="-171450">
              <a:buFontTx/>
              <a:buChar char="-"/>
            </a:pPr>
            <a:r>
              <a:rPr lang="fr-FR" dirty="0" smtClean="0"/>
              <a:t>Et sans</a:t>
            </a:r>
            <a:r>
              <a:rPr lang="fr-FR" baseline="0" dirty="0" smtClean="0"/>
              <a:t> formation </a:t>
            </a:r>
            <a:r>
              <a:rPr lang="fr-FR" baseline="0" dirty="0" err="1" smtClean="0"/>
              <a:t>post-universitaire</a:t>
            </a:r>
            <a:r>
              <a:rPr lang="fr-FR" baseline="0" dirty="0" smtClean="0"/>
              <a:t> en GO</a:t>
            </a:r>
          </a:p>
          <a:p>
            <a:pPr marL="0" indent="0">
              <a:buFontTx/>
              <a:buNone/>
            </a:pPr>
            <a:r>
              <a:rPr lang="fr-FR" baseline="0" dirty="0" smtClean="0"/>
              <a:t>Soit une description assez attendue de ce type de profil de praticiens.</a:t>
            </a:r>
          </a:p>
          <a:p>
            <a:pPr marL="0" indent="0">
              <a:buFontTx/>
              <a:buNone/>
            </a:pPr>
            <a:endParaRPr lang="fr-FR" baseline="0" dirty="0" smtClean="0"/>
          </a:p>
          <a:p>
            <a:pPr marL="0" indent="0">
              <a:buFontTx/>
              <a:buNone/>
            </a:pPr>
            <a:r>
              <a:rPr lang="fr-FR" baseline="0" dirty="0" smtClean="0"/>
              <a:t>On peut toutefois noter que des analyses complémentaires indique que cet effet de genre sur l'activité de GO semble s'estomper parmi les générations de praticiens les plus jeunes, ce qui pourrait être rapproché de la plus grande</a:t>
            </a:r>
          </a:p>
          <a:p>
            <a:pPr marL="0" indent="0">
              <a:buFontTx/>
              <a:buNone/>
            </a:pPr>
            <a:r>
              <a:rPr lang="fr-FR" baseline="0" dirty="0" smtClean="0"/>
              <a:t>place accordée à la gynécologie-obstétrique dans le cursus universitaire des médecins généralistes.</a:t>
            </a:r>
            <a:endParaRPr lang="fr-FR" dirty="0"/>
          </a:p>
        </p:txBody>
      </p:sp>
      <p:sp>
        <p:nvSpPr>
          <p:cNvPr id="4" name="Espace réservé du numéro de diapositive 3"/>
          <p:cNvSpPr>
            <a:spLocks noGrp="1"/>
          </p:cNvSpPr>
          <p:nvPr>
            <p:ph type="sldNum" sz="quarter" idx="10"/>
          </p:nvPr>
        </p:nvSpPr>
        <p:spPr/>
        <p:txBody>
          <a:bodyPr/>
          <a:lstStyle/>
          <a:p>
            <a:fld id="{B6FF2C4B-8F22-4231-A881-53D12BF354D7}" type="slidenum">
              <a:rPr lang="fr-FR" smtClean="0"/>
              <a:t>11</a:t>
            </a:fld>
            <a:endParaRPr lang="fr-FR"/>
          </a:p>
        </p:txBody>
      </p:sp>
    </p:spTree>
    <p:extLst>
      <p:ext uri="{BB962C8B-B14F-4D97-AF65-F5344CB8AC3E}">
        <p14:creationId xmlns:p14="http://schemas.microsoft.com/office/powerpoint/2010/main" val="365848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Lorsque l'on se focalise sur</a:t>
            </a:r>
            <a:r>
              <a:rPr lang="fr-FR" baseline="0" dirty="0" smtClean="0"/>
              <a:t> les MG ayant l'activité de gynécologie la plus complète et régulière (soit 1 praticien sur 4), on constate principalement que ces praticiens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Exercent plus fréquemment dans des territoires où l'accessibilité aux gynécologues libéraux est plus faible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Et plus fréquemment dans le cadre de structures d'exercice regroupé</a:t>
            </a:r>
          </a:p>
          <a:p>
            <a:endParaRPr lang="fr-FR" dirty="0"/>
          </a:p>
        </p:txBody>
      </p:sp>
      <p:sp>
        <p:nvSpPr>
          <p:cNvPr id="4" name="Espace réservé du numéro de diapositive 3"/>
          <p:cNvSpPr>
            <a:spLocks noGrp="1"/>
          </p:cNvSpPr>
          <p:nvPr>
            <p:ph type="sldNum" sz="quarter" idx="10"/>
          </p:nvPr>
        </p:nvSpPr>
        <p:spPr/>
        <p:txBody>
          <a:bodyPr/>
          <a:lstStyle/>
          <a:p>
            <a:fld id="{B6FF2C4B-8F22-4231-A881-53D12BF354D7}" type="slidenum">
              <a:rPr lang="fr-FR" smtClean="0"/>
              <a:t>12</a:t>
            </a:fld>
            <a:endParaRPr lang="fr-FR"/>
          </a:p>
        </p:txBody>
      </p:sp>
    </p:spTree>
    <p:extLst>
      <p:ext uri="{BB962C8B-B14F-4D97-AF65-F5344CB8AC3E}">
        <p14:creationId xmlns:p14="http://schemas.microsoft.com/office/powerpoint/2010/main" val="1546489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spc="-40" dirty="0" smtClean="0"/>
              <a:t>A cet égard s'agissant de l'exercice en groupe/MSP</a:t>
            </a:r>
            <a:r>
              <a:rPr lang="fr-FR" sz="1200" spc="-40" baseline="0" dirty="0" smtClean="0"/>
              <a:t> (</a:t>
            </a:r>
            <a:r>
              <a:rPr lang="fr-FR" sz="1200" spc="-40" dirty="0" smtClean="0"/>
              <a:t>et plus globalement : </a:t>
            </a:r>
            <a:r>
              <a:rPr lang="fr-FR" sz="1200" spc="-40" baseline="0" dirty="0" smtClean="0"/>
              <a:t>que ce soit en Pays de la Loire ou au plan national), on constate que près de la moitié des MG travaillant dans ce type de structure indique qu'un médecin s'y occupe plus particulièrement des </a:t>
            </a:r>
            <a:r>
              <a:rPr lang="fr-FR" sz="1200" spc="-40" baseline="0" dirty="0" err="1" smtClean="0"/>
              <a:t>consult</a:t>
            </a:r>
            <a:r>
              <a:rPr lang="fr-FR" sz="1200" spc="-40" baseline="0" dirty="0" smtClean="0"/>
              <a:t> gynéco.</a:t>
            </a:r>
          </a:p>
          <a:p>
            <a:endParaRPr lang="fr-FR" sz="1200" spc="-40" baseline="0" dirty="0" smtClean="0"/>
          </a:p>
          <a:p>
            <a:r>
              <a:rPr lang="fr-FR" sz="1200" spc="-40" baseline="0" dirty="0" smtClean="0"/>
              <a:t>Et si l'on s'intéresse plus précisément à l'activité de ces praticiens "spécialisés", on observe que la grande majorité ont "l'habitude" d'effectuer les gestes gynécologiques à une fréquence élevée : près de 9 sur 10 réalisent de manière hebdomadaire…</a:t>
            </a:r>
          </a:p>
          <a:p>
            <a:endParaRPr lang="fr-FR" sz="1200" spc="-40" baseline="0" dirty="0" smtClean="0"/>
          </a:p>
          <a:p>
            <a:r>
              <a:rPr lang="fr-FR" sz="1200" spc="-40" dirty="0" smtClean="0"/>
              <a:t>Ces résultats sont confortés :</a:t>
            </a:r>
          </a:p>
          <a:p>
            <a:pPr marL="171450" indent="-171450">
              <a:buFontTx/>
              <a:buChar char="-"/>
            </a:pPr>
            <a:r>
              <a:rPr lang="fr-FR" sz="1200" spc="-40" dirty="0" smtClean="0"/>
              <a:t>par ceux observés en</a:t>
            </a:r>
            <a:r>
              <a:rPr lang="fr-FR" sz="1200" spc="-40" baseline="0" dirty="0" smtClean="0"/>
              <a:t> matière de suivi de grossesse</a:t>
            </a:r>
          </a:p>
          <a:p>
            <a:pPr marL="171450" indent="-171450">
              <a:buFontTx/>
              <a:buChar char="-"/>
            </a:pPr>
            <a:r>
              <a:rPr lang="fr-FR" sz="1200" spc="-40" baseline="0" dirty="0" smtClean="0"/>
              <a:t>et ce constat n'est pas propre à la région Pays de la Loire, puisqu'il est également observé au plan national</a:t>
            </a:r>
          </a:p>
          <a:p>
            <a:pPr marL="171450" indent="-171450">
              <a:buFontTx/>
              <a:buChar char="-"/>
            </a:pPr>
            <a:endParaRPr lang="fr-FR" sz="1200" spc="-40" dirty="0" smtClean="0"/>
          </a:p>
        </p:txBody>
      </p:sp>
      <p:sp>
        <p:nvSpPr>
          <p:cNvPr id="4" name="Espace réservé du numéro de diapositive 3"/>
          <p:cNvSpPr>
            <a:spLocks noGrp="1"/>
          </p:cNvSpPr>
          <p:nvPr>
            <p:ph type="sldNum" sz="quarter" idx="10"/>
          </p:nvPr>
        </p:nvSpPr>
        <p:spPr/>
        <p:txBody>
          <a:bodyPr/>
          <a:lstStyle/>
          <a:p>
            <a:fld id="{B6FF2C4B-8F22-4231-A881-53D12BF354D7}" type="slidenum">
              <a:rPr lang="fr-FR" smtClean="0"/>
              <a:t>13</a:t>
            </a:fld>
            <a:endParaRPr lang="fr-FR"/>
          </a:p>
        </p:txBody>
      </p:sp>
    </p:spTree>
    <p:extLst>
      <p:ext uri="{BB962C8B-B14F-4D97-AF65-F5344CB8AC3E}">
        <p14:creationId xmlns:p14="http://schemas.microsoft.com/office/powerpoint/2010/main" val="670537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fr-FR" sz="1200" dirty="0" smtClean="0"/>
              <a:t>Cette enquête illustre comme d'autres enquêtes du Panel, la diversité des profils d'activité des MG</a:t>
            </a:r>
          </a:p>
          <a:p>
            <a:pPr marL="228600" indent="-228600">
              <a:buAutoNum type="arabicPeriod"/>
            </a:pPr>
            <a:r>
              <a:rPr lang="fr-FR" sz="1200" dirty="0" smtClean="0"/>
              <a:t>Mais cette enquête permet surtout, plus particulièrement, d'objectiver une forme d'adaptation des pratiques de MG à leur environnement, notamment dans une</a:t>
            </a:r>
            <a:r>
              <a:rPr lang="fr-FR" sz="1200" baseline="0" dirty="0" smtClean="0"/>
              <a:t> situation d'offre sous-dense en spécialistes libéraux</a:t>
            </a:r>
            <a:endParaRPr lang="fr-FR" sz="1200" dirty="0"/>
          </a:p>
          <a:p>
            <a:pPr marL="0" indent="0">
              <a:buNone/>
            </a:pPr>
            <a:r>
              <a:rPr lang="fr-FR" sz="1200" dirty="0" smtClean="0"/>
              <a:t>      -</a:t>
            </a:r>
            <a:r>
              <a:rPr lang="fr-FR" sz="1200" baseline="0" dirty="0" smtClean="0"/>
              <a:t> Qui prend dans le cadre des suivis GO, la forme d'une spécialisation, que l'on pourrait qualifier d'informelle, de certains praticiens</a:t>
            </a:r>
            <a:endParaRPr lang="fr-FR" sz="1200" dirty="0" smtClean="0"/>
          </a:p>
        </p:txBody>
      </p:sp>
      <p:sp>
        <p:nvSpPr>
          <p:cNvPr id="4" name="Espace réservé du numéro de diapositive 3"/>
          <p:cNvSpPr>
            <a:spLocks noGrp="1"/>
          </p:cNvSpPr>
          <p:nvPr>
            <p:ph type="sldNum" sz="quarter" idx="10"/>
          </p:nvPr>
        </p:nvSpPr>
        <p:spPr/>
        <p:txBody>
          <a:bodyPr/>
          <a:lstStyle/>
          <a:p>
            <a:fld id="{B6FF2C4B-8F22-4231-A881-53D12BF354D7}" type="slidenum">
              <a:rPr lang="fr-FR" smtClean="0"/>
              <a:t>14</a:t>
            </a:fld>
            <a:endParaRPr lang="fr-FR"/>
          </a:p>
        </p:txBody>
      </p:sp>
    </p:spTree>
    <p:extLst>
      <p:ext uri="{BB962C8B-B14F-4D97-AF65-F5344CB8AC3E}">
        <p14:creationId xmlns:p14="http://schemas.microsoft.com/office/powerpoint/2010/main" val="3178493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smtClean="0"/>
              <a:t>Terminerai par quelques élément de réflexion sur ce phénomène</a:t>
            </a:r>
            <a:r>
              <a:rPr lang="fr-FR" sz="1200" baseline="0" dirty="0" smtClean="0"/>
              <a:t> de spécialisation informelle, qui </a:t>
            </a:r>
            <a:r>
              <a:rPr lang="fr-FR" sz="1200" dirty="0" smtClean="0"/>
              <a:t>in</a:t>
            </a:r>
            <a:r>
              <a:rPr lang="fr-FR" sz="1200" baseline="0" dirty="0" smtClean="0"/>
              <a:t>terpelle à plusieurs niveaux :</a:t>
            </a:r>
          </a:p>
          <a:p>
            <a:endParaRPr lang="fr-FR" sz="1200" baseline="0" dirty="0" smtClean="0"/>
          </a:p>
          <a:p>
            <a:pPr marL="0" indent="0">
              <a:buFontTx/>
              <a:buNone/>
            </a:pPr>
            <a:r>
              <a:rPr lang="fr-FR" sz="1200" baseline="0" dirty="0" smtClean="0"/>
              <a:t>1. Cette spécialisation peut tout d'abord apparaitre comme une des réponses possibles aux problématiques actuelles de proximité des soins de premier recours (… recul médecins spé en accès direct, concentration pôles urbains et salariés…)</a:t>
            </a:r>
          </a:p>
          <a:p>
            <a:pPr marL="0" indent="0">
              <a:buFontTx/>
              <a:buNone/>
            </a:pPr>
            <a:r>
              <a:rPr lang="fr-FR" sz="1200" baseline="0" dirty="0" smtClean="0"/>
              <a:t>- Encore faut il que l'offre en MG soit suffisante pour que ces praticiens puissent assurer cette activité (et l'on sait que ça ne sera pas franchement le cas, au moins dans les 10 ans à venir)</a:t>
            </a:r>
          </a:p>
          <a:p>
            <a:pPr marL="0" indent="0">
              <a:buFontTx/>
              <a:buNone/>
            </a:pPr>
            <a:endParaRPr lang="fr-FR" sz="1200" baseline="0" dirty="0" smtClean="0"/>
          </a:p>
          <a:p>
            <a:pPr marL="0" indent="0">
              <a:buFontTx/>
              <a:buNone/>
            </a:pPr>
            <a:r>
              <a:rPr lang="fr-FR" sz="1200" dirty="0" smtClean="0"/>
              <a:t>2. Mais cette spécialisation informelle suscite</a:t>
            </a:r>
            <a:r>
              <a:rPr lang="fr-FR" sz="1200" baseline="0" dirty="0" smtClean="0"/>
              <a:t> également un certain nombre de questionnements, en lien avec les impératifs de qualité et de sécurité des soins,</a:t>
            </a:r>
          </a:p>
          <a:p>
            <a:pPr marL="0" indent="0">
              <a:buFontTx/>
              <a:buNone/>
            </a:pPr>
            <a:r>
              <a:rPr lang="fr-FR" sz="1200" baseline="0" dirty="0" smtClean="0"/>
              <a:t>-   Dans un contexte marqué par le développement de nouvelles formes d'</a:t>
            </a:r>
            <a:r>
              <a:rPr lang="fr-FR" sz="1200" baseline="0" dirty="0" err="1" smtClean="0"/>
              <a:t>org</a:t>
            </a:r>
            <a:r>
              <a:rPr lang="fr-FR" sz="1200" baseline="0" dirty="0" smtClean="0"/>
              <a:t>. dans le cadre de l'exercice en groupe/MSP (qui semble, comme le montre cette enquête du Panel, plus propice à un exercice "spécialisé") </a:t>
            </a:r>
          </a:p>
          <a:p>
            <a:pPr marL="171450" indent="-171450">
              <a:buFontTx/>
              <a:buChar char="-"/>
            </a:pPr>
            <a:r>
              <a:rPr lang="fr-FR" sz="1200" baseline="0" dirty="0" smtClean="0"/>
              <a:t>On peut penser que le fait que certains MG ("rompus à l'exercice") effectuent plus spécifiquement et à fréquence élevée certains gestes ou suivis, peut tendre vers l'amélioration de la qualité des soins </a:t>
            </a:r>
          </a:p>
          <a:p>
            <a:pPr marL="171450" indent="-171450">
              <a:buFontTx/>
              <a:buChar char="-"/>
            </a:pPr>
            <a:r>
              <a:rPr lang="fr-FR" sz="1200" baseline="0" dirty="0" smtClean="0"/>
              <a:t>Mais cette spécialisation ne peut s'envisager que pour des domaines d'activité spécifiques (relevant du 1</a:t>
            </a:r>
            <a:r>
              <a:rPr lang="fr-FR" sz="1200" baseline="30000" dirty="0" smtClean="0"/>
              <a:t>er</a:t>
            </a:r>
            <a:r>
              <a:rPr lang="fr-FR" sz="1200" baseline="0" dirty="0" smtClean="0"/>
              <a:t> recours, et à cet égard le suivi GO rentre tout à fait dans ce cadre)</a:t>
            </a:r>
          </a:p>
          <a:p>
            <a:pPr marL="171450" indent="-171450">
              <a:buFontTx/>
              <a:buChar char="-"/>
            </a:pPr>
            <a:r>
              <a:rPr lang="fr-FR" sz="1200" baseline="0" dirty="0" smtClean="0"/>
              <a:t>Et dans le cadre d'une formation des MG adaptée à ces nouvelles organisations</a:t>
            </a:r>
          </a:p>
          <a:p>
            <a:pPr marL="171450" indent="-171450">
              <a:buFontTx/>
              <a:buChar char="-"/>
            </a:pPr>
            <a:endParaRPr lang="fr-FR" sz="1200" baseline="0" dirty="0" smtClean="0"/>
          </a:p>
          <a:p>
            <a:pPr marL="0" indent="0">
              <a:buFontTx/>
              <a:buNone/>
            </a:pPr>
            <a:r>
              <a:rPr lang="fr-FR" sz="1200" baseline="0" dirty="0" smtClean="0"/>
              <a:t>3. Enfin, la spécialisation informelle de certains MG questionne sur la manière dont les patients sont (ou devraient être) informées de cette forme d'organisation (processus de prise en charge : quel intervenant, pour faire quoi, quand ?) entre praticiens, leur permettant un choix "libre et éclairé" du professionnel </a:t>
            </a:r>
          </a:p>
          <a:p>
            <a:pPr marL="628650" lvl="1" indent="-171450">
              <a:buFontTx/>
              <a:buChar char="-"/>
            </a:pPr>
            <a:endParaRPr lang="fr-FR" sz="1200" dirty="0" smtClean="0"/>
          </a:p>
          <a:p>
            <a:endParaRPr lang="fr-FR" sz="1200" dirty="0"/>
          </a:p>
        </p:txBody>
      </p:sp>
      <p:sp>
        <p:nvSpPr>
          <p:cNvPr id="4" name="Espace réservé du numéro de diapositive 3"/>
          <p:cNvSpPr>
            <a:spLocks noGrp="1"/>
          </p:cNvSpPr>
          <p:nvPr>
            <p:ph type="sldNum" sz="quarter" idx="10"/>
          </p:nvPr>
        </p:nvSpPr>
        <p:spPr/>
        <p:txBody>
          <a:bodyPr/>
          <a:lstStyle/>
          <a:p>
            <a:fld id="{B6FF2C4B-8F22-4231-A881-53D12BF354D7}" type="slidenum">
              <a:rPr lang="fr-FR" smtClean="0"/>
              <a:t>15</a:t>
            </a:fld>
            <a:endParaRPr lang="fr-FR"/>
          </a:p>
        </p:txBody>
      </p:sp>
    </p:spTree>
    <p:extLst>
      <p:ext uri="{BB962C8B-B14F-4D97-AF65-F5344CB8AC3E}">
        <p14:creationId xmlns:p14="http://schemas.microsoft.com/office/powerpoint/2010/main" val="760462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6FF2C4B-8F22-4231-A881-53D12BF354D7}" type="slidenum">
              <a:rPr lang="fr-FR" smtClean="0"/>
              <a:t>16</a:t>
            </a:fld>
            <a:endParaRPr lang="fr-FR"/>
          </a:p>
        </p:txBody>
      </p:sp>
    </p:spTree>
    <p:extLst>
      <p:ext uri="{BB962C8B-B14F-4D97-AF65-F5344CB8AC3E}">
        <p14:creationId xmlns:p14="http://schemas.microsoft.com/office/powerpoint/2010/main" val="187449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6FF2C4B-8F22-4231-A881-53D12BF354D7}" type="slidenum">
              <a:rPr lang="fr-FR" smtClean="0"/>
              <a:t>2</a:t>
            </a:fld>
            <a:endParaRPr lang="fr-FR"/>
          </a:p>
        </p:txBody>
      </p:sp>
    </p:spTree>
    <p:extLst>
      <p:ext uri="{BB962C8B-B14F-4D97-AF65-F5344CB8AC3E}">
        <p14:creationId xmlns:p14="http://schemas.microsoft.com/office/powerpoint/2010/main" val="243298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Avant de rentrer plus spécifiquement dans le sujet des pratiques des</a:t>
            </a:r>
            <a:r>
              <a:rPr lang="fr-FR" baseline="0" dirty="0" smtClean="0"/>
              <a:t> MG, aborder quelques éléments de contexte sur les suivis gynécologiques et des grossesses et plus particulièrement sur les différents professionnels de santé qui y participent.</a:t>
            </a:r>
          </a:p>
          <a:p>
            <a:endParaRPr lang="fr-FR" baseline="0" dirty="0" smtClean="0"/>
          </a:p>
          <a:p>
            <a:r>
              <a:rPr lang="fr-FR" baseline="0" dirty="0" smtClean="0"/>
              <a:t>Premier point souhaiterais évoquer concerne effectivement le fait que ces suivis présentent la particularité de se partager entre professionnels "spécialistes du domaine" et médecins généralistes.</a:t>
            </a:r>
          </a:p>
          <a:p>
            <a:endParaRPr lang="fr-FR" baseline="0" dirty="0" smtClean="0"/>
          </a:p>
          <a:p>
            <a:r>
              <a:rPr lang="fr-FR" baseline="0" dirty="0" smtClean="0"/>
              <a:t>Ce "partage" entre PS évolue nettement depuis plusieurs années.</a:t>
            </a:r>
          </a:p>
          <a:p>
            <a:r>
              <a:rPr lang="fr-FR" baseline="0" dirty="0" smtClean="0"/>
              <a:t>Cette évolution est notamment bien documentée pour le suivi de grossesse, à travers les données répétées dans le temps issues des différentes Enquêtes nationales périnatales : lorsque l'on interroge les femmes ayant accouché en 2016 on observe que</a:t>
            </a:r>
          </a:p>
          <a:p>
            <a:pPr marL="171450" indent="-171450">
              <a:buFontTx/>
              <a:buChar char="-"/>
            </a:pPr>
            <a:r>
              <a:rPr lang="fr-FR" baseline="0" dirty="0" smtClean="0"/>
              <a:t>Le suivi reste majoritairement assuré par le GO : 2 femmes sur 3 indiquent que ce type de prof est principal responsable… (idem 2010)</a:t>
            </a:r>
          </a:p>
          <a:p>
            <a:pPr marL="171450" indent="-171450">
              <a:buFontTx/>
              <a:buChar char="-"/>
            </a:pPr>
            <a:r>
              <a:rPr lang="fr-FR" dirty="0" smtClean="0"/>
              <a:t>Les sages-femmes prennent une place de plus en plus importante avec près du quart (23 %) des femmes enceintes (vs 12 % en 2010)</a:t>
            </a:r>
          </a:p>
          <a:p>
            <a:pPr marL="171450" indent="-171450">
              <a:buFontTx/>
              <a:buChar char="-"/>
            </a:pPr>
            <a:r>
              <a:rPr lang="fr-FR" dirty="0" smtClean="0"/>
              <a:t>Les MG conservent</a:t>
            </a:r>
            <a:r>
              <a:rPr lang="fr-FR" baseline="0" dirty="0" smtClean="0"/>
              <a:t> une place non négligeable puisqu'ils sont responsable des suivis de 7 % des femmes enceintes, et progressent légèrement (5 % en 2010)</a:t>
            </a:r>
          </a:p>
          <a:p>
            <a:endParaRPr lang="fr-FR" dirty="0" smtClean="0"/>
          </a:p>
          <a:p>
            <a:r>
              <a:rPr lang="fr-FR" dirty="0" smtClean="0"/>
              <a:t>L'interprétation</a:t>
            </a:r>
            <a:r>
              <a:rPr lang="fr-FR" baseline="0" dirty="0" smtClean="0"/>
              <a:t> de cette évolution est sans doute plus complexe qu'il n'y parait, même si l'on peut tout de même rapprocher cette tendance</a:t>
            </a:r>
            <a:r>
              <a:rPr lang="fr-FR" dirty="0" smtClean="0"/>
              <a:t> de l'évolution de la démographie</a:t>
            </a:r>
            <a:r>
              <a:rPr lang="fr-FR" baseline="0" dirty="0" smtClean="0"/>
              <a:t> des professionnels de santé, et notamment de celles sages-femmes libérales dont la densité a fortement progressé au cours des dernières années.</a:t>
            </a:r>
            <a:endParaRPr lang="fr-FR" dirty="0" smtClean="0"/>
          </a:p>
          <a:p>
            <a:endParaRPr lang="fr-FR" dirty="0" smtClean="0"/>
          </a:p>
          <a:p>
            <a:r>
              <a:rPr lang="fr-FR" dirty="0" smtClean="0"/>
              <a:t>Explications</a:t>
            </a:r>
            <a:r>
              <a:rPr lang="fr-FR" baseline="0" dirty="0" smtClean="0"/>
              <a:t> dans le rapport ENP 2016 :</a:t>
            </a:r>
          </a:p>
          <a:p>
            <a:r>
              <a:rPr lang="fr-FR" dirty="0" smtClean="0"/>
              <a:t>Ces résultats concernant les professionnels consultés pourraient s’expliquer par des changements dans l’organisation de la surveillance prénatale dans certaines maternités publiques, qui offrirait une plus grande place en 2016 qu’en 2010 au suivi prénatal par des sages-femmes, notamment par celles exerçant en libéral. Cela pourrait être particulièrement le cas pour les maternités spécialisées de grande taille qui manquent de professionnels de santé et veulent assurer en priorité le suivi des grossesses pathologiques au sein de leur service. Cette évolution pourrait s’expliquer également par la hausse du nombre de sages-femmes exerçant une activité libérale, par la meilleure visibilité de leurs compétences, et aussi par la diminution du nombre de gynécologues et obstétriciens dans certains départements.</a:t>
            </a:r>
          </a:p>
        </p:txBody>
      </p:sp>
      <p:sp>
        <p:nvSpPr>
          <p:cNvPr id="4" name="Espace réservé du numéro de diapositive 3"/>
          <p:cNvSpPr>
            <a:spLocks noGrp="1"/>
          </p:cNvSpPr>
          <p:nvPr>
            <p:ph type="sldNum" sz="quarter" idx="10"/>
          </p:nvPr>
        </p:nvSpPr>
        <p:spPr/>
        <p:txBody>
          <a:bodyPr/>
          <a:lstStyle/>
          <a:p>
            <a:fld id="{B6FF2C4B-8F22-4231-A881-53D12BF354D7}" type="slidenum">
              <a:rPr lang="fr-FR" smtClean="0"/>
              <a:t>3</a:t>
            </a:fld>
            <a:endParaRPr lang="fr-FR"/>
          </a:p>
        </p:txBody>
      </p:sp>
    </p:spTree>
    <p:extLst>
      <p:ext uri="{BB962C8B-B14F-4D97-AF65-F5344CB8AC3E}">
        <p14:creationId xmlns:p14="http://schemas.microsoft.com/office/powerpoint/2010/main" val="158678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t>
            </a:r>
            <a:r>
              <a:rPr lang="fr-FR" baseline="0" dirty="0" smtClean="0"/>
              <a:t>es questions de démographie des professionnels de santé interviennent également lorsque l'on s'intéresse à la question des disparités territoriales de prises en charge.</a:t>
            </a:r>
          </a:p>
          <a:p>
            <a:endParaRPr lang="fr-FR" baseline="0" dirty="0" smtClean="0"/>
          </a:p>
          <a:p>
            <a:r>
              <a:rPr lang="fr-FR" baseline="0" dirty="0" smtClean="0"/>
              <a:t>Le contexte actuel est notamment marqué par d'importants écarts d'offre en professionnels spécialisés dans les suivi gynéco-obstétricaux, avec des densités (</a:t>
            </a:r>
            <a:r>
              <a:rPr lang="fr-FR" baseline="0" dirty="0" err="1" smtClean="0"/>
              <a:t>càd</a:t>
            </a:r>
            <a:r>
              <a:rPr lang="fr-FR" baseline="0" dirty="0" smtClean="0"/>
              <a:t> un effectif de prof. rapporté à 100000 hab.) qui varie selon les régions :</a:t>
            </a:r>
          </a:p>
          <a:p>
            <a:pPr marL="171450" indent="-171450">
              <a:buFontTx/>
              <a:buChar char="-"/>
            </a:pPr>
            <a:r>
              <a:rPr lang="fr-FR" baseline="0" dirty="0" smtClean="0"/>
              <a:t>Du simple au triple pour les GM et GO libéraux</a:t>
            </a:r>
          </a:p>
          <a:p>
            <a:pPr marL="171450" indent="-171450">
              <a:buFontTx/>
              <a:buChar char="-"/>
            </a:pPr>
            <a:r>
              <a:rPr lang="fr-FR" baseline="0" dirty="0" smtClean="0"/>
              <a:t>Du simple au double pour les SFL</a:t>
            </a:r>
          </a:p>
          <a:p>
            <a:pPr marL="171450" indent="-171450">
              <a:buFontTx/>
              <a:buChar char="-"/>
            </a:pPr>
            <a:endParaRPr lang="fr-FR" baseline="0" dirty="0" smtClean="0"/>
          </a:p>
          <a:p>
            <a:pPr marL="0" indent="0">
              <a:buFontTx/>
              <a:buNone/>
            </a:pPr>
            <a:r>
              <a:rPr lang="fr-FR" baseline="0" dirty="0" smtClean="0"/>
              <a:t>En parallèle, et pour revenir plus particulièrement sur la question des prises en charge par les MG :</a:t>
            </a:r>
          </a:p>
          <a:p>
            <a:pPr marL="0" indent="0">
              <a:buFontTx/>
              <a:buNone/>
            </a:pPr>
            <a:r>
              <a:rPr lang="fr-FR" baseline="0" dirty="0" smtClean="0"/>
              <a:t>dans certaines régions comme les PDL, où l'offre en gynécologues lib. est particulièrement faible, on voit que les MG semblent particulièrement impliqués dans les suivis gynéco-obstétricaux.</a:t>
            </a:r>
          </a:p>
          <a:p>
            <a:pPr marL="0" indent="0">
              <a:buFontTx/>
              <a:buNone/>
            </a:pPr>
            <a:r>
              <a:rPr lang="fr-FR" baseline="0" dirty="0" smtClean="0"/>
              <a:t>Encore une fois cela est particulièrement documenté à travers les données des Enquêtes nationales périnatales…</a:t>
            </a:r>
            <a:endParaRPr lang="fr-FR" dirty="0"/>
          </a:p>
        </p:txBody>
      </p:sp>
      <p:sp>
        <p:nvSpPr>
          <p:cNvPr id="4" name="Espace réservé du numéro de diapositive 3"/>
          <p:cNvSpPr>
            <a:spLocks noGrp="1"/>
          </p:cNvSpPr>
          <p:nvPr>
            <p:ph type="sldNum" sz="quarter" idx="10"/>
          </p:nvPr>
        </p:nvSpPr>
        <p:spPr/>
        <p:txBody>
          <a:bodyPr/>
          <a:lstStyle/>
          <a:p>
            <a:fld id="{B6FF2C4B-8F22-4231-A881-53D12BF354D7}" type="slidenum">
              <a:rPr lang="fr-FR" smtClean="0"/>
              <a:t>4</a:t>
            </a:fld>
            <a:endParaRPr lang="fr-FR"/>
          </a:p>
        </p:txBody>
      </p:sp>
    </p:spTree>
    <p:extLst>
      <p:ext uri="{BB962C8B-B14F-4D97-AF65-F5344CB8AC3E}">
        <p14:creationId xmlns:p14="http://schemas.microsoft.com/office/powerpoint/2010/main" val="458391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Dans ce contexte en forte évolution, il a été choisi d'axer une des enquêtes du Panel MG sur la question des attitudes et pratiques des MG en matière de suivi gynéco-obstétrical.</a:t>
            </a:r>
          </a:p>
          <a:p>
            <a:endParaRPr lang="fr-FR" dirty="0" smtClean="0"/>
          </a:p>
          <a:p>
            <a:r>
              <a:rPr lang="fr-FR" dirty="0" smtClean="0"/>
              <a:t>L'idée était notamment de décrire la diversité des pratiques des MG dans ce domaine, en lien comme je viens de vous le décrire avec les</a:t>
            </a:r>
            <a:r>
              <a:rPr lang="fr-FR" baseline="0" dirty="0" smtClean="0"/>
              <a:t> questions d'offre médicale environnante, </a:t>
            </a:r>
          </a:p>
          <a:p>
            <a:r>
              <a:rPr lang="fr-FR" baseline="0" dirty="0" smtClean="0"/>
              <a:t>mais également en lien avec d'autres éléments de contexte local, mais aussi des facteurs propres aux MG</a:t>
            </a:r>
          </a:p>
          <a:p>
            <a:endParaRPr lang="fr-FR" baseline="0" dirty="0" smtClean="0"/>
          </a:p>
          <a:p>
            <a:r>
              <a:rPr lang="fr-FR" baseline="0" dirty="0" smtClean="0"/>
              <a:t>Cette enquête aborde ainsi un grand nombre de questions relatives à la fréquences des actes/consultations…</a:t>
            </a:r>
            <a:endParaRPr lang="fr-FR" dirty="0"/>
          </a:p>
        </p:txBody>
      </p:sp>
      <p:sp>
        <p:nvSpPr>
          <p:cNvPr id="4" name="Espace réservé du numéro de diapositive 3"/>
          <p:cNvSpPr>
            <a:spLocks noGrp="1"/>
          </p:cNvSpPr>
          <p:nvPr>
            <p:ph type="sldNum" sz="quarter" idx="10"/>
          </p:nvPr>
        </p:nvSpPr>
        <p:spPr/>
        <p:txBody>
          <a:bodyPr/>
          <a:lstStyle/>
          <a:p>
            <a:fld id="{B6FF2C4B-8F22-4231-A881-53D12BF354D7}" type="slidenum">
              <a:rPr lang="fr-FR" smtClean="0"/>
              <a:t>5</a:t>
            </a:fld>
            <a:endParaRPr lang="fr-FR"/>
          </a:p>
        </p:txBody>
      </p:sp>
    </p:spTree>
    <p:extLst>
      <p:ext uri="{BB962C8B-B14F-4D97-AF65-F5344CB8AC3E}">
        <p14:creationId xmlns:p14="http://schemas.microsoft.com/office/powerpoint/2010/main" val="467235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Avant </a:t>
            </a:r>
            <a:r>
              <a:rPr lang="fr-FR" dirty="0" smtClean="0"/>
              <a:t>de </a:t>
            </a:r>
            <a:r>
              <a:rPr lang="fr-FR" dirty="0" smtClean="0"/>
              <a:t>faire part de certains résultats, quelques éléments de méthodes :</a:t>
            </a:r>
          </a:p>
          <a:p>
            <a:pPr marL="171450" indent="-171450">
              <a:buFontTx/>
              <a:buChar char="-"/>
            </a:pPr>
            <a:r>
              <a:rPr lang="fr-FR" dirty="0" smtClean="0"/>
              <a:t>l'enquête s'est déroulée au</a:t>
            </a:r>
            <a:r>
              <a:rPr lang="fr-FR" baseline="0" dirty="0" smtClean="0"/>
              <a:t> cours de l'hiver 2014-2015</a:t>
            </a:r>
          </a:p>
          <a:p>
            <a:pPr marL="171450" indent="-171450">
              <a:buFontTx/>
              <a:buChar char="-"/>
            </a:pPr>
            <a:r>
              <a:rPr lang="fr-FR" baseline="0" dirty="0" smtClean="0"/>
              <a:t>Nombre de MG interrogés</a:t>
            </a:r>
          </a:p>
          <a:p>
            <a:pPr marL="171450" indent="-171450">
              <a:buFontTx/>
              <a:buChar char="-"/>
            </a:pPr>
            <a:r>
              <a:rPr lang="fr-FR" baseline="0" dirty="0" smtClean="0"/>
              <a:t>Elle bénéficie au plan national du financement de la Drees, mais également (plus spécifiquement pour cette enquête) de Santé publique France. A cela s'ajoute des financements régionaux dans les 3 régions bénéficiant d'une extension, notamment un financement de l'ARS et de l'URML s'agissant des Pays de la Loire.</a:t>
            </a:r>
          </a:p>
          <a:p>
            <a:pPr marL="171450" indent="-171450">
              <a:buFontTx/>
              <a:buChar char="-"/>
            </a:pPr>
            <a:endParaRPr lang="fr-FR" baseline="0" dirty="0" smtClean="0"/>
          </a:p>
          <a:p>
            <a:pPr marL="0" indent="0">
              <a:buFontTx/>
              <a:buNone/>
            </a:pPr>
            <a:r>
              <a:rPr lang="fr-FR" baseline="0" dirty="0" smtClean="0"/>
              <a:t>Parle </a:t>
            </a:r>
            <a:r>
              <a:rPr lang="fr-FR" baseline="0" dirty="0" smtClean="0"/>
              <a:t>plus spécifiquement des Pays de la Loire car les résultats </a:t>
            </a:r>
            <a:r>
              <a:rPr lang="fr-FR" baseline="0" dirty="0" smtClean="0"/>
              <a:t>présentés </a:t>
            </a:r>
            <a:r>
              <a:rPr lang="fr-FR" baseline="0" dirty="0" smtClean="0"/>
              <a:t>portent sur cette région, </a:t>
            </a:r>
            <a:r>
              <a:rPr lang="fr-FR" baseline="0" dirty="0" smtClean="0"/>
              <a:t>qui </a:t>
            </a:r>
            <a:r>
              <a:rPr lang="fr-FR" baseline="0" dirty="0" smtClean="0"/>
              <a:t>illustre assez bien les questions d'implication des MG dans le suivi gynéco-obstétrical.</a:t>
            </a:r>
          </a:p>
          <a:p>
            <a:pPr marL="0" indent="0">
              <a:buFontTx/>
              <a:buNone/>
            </a:pPr>
            <a:r>
              <a:rPr lang="fr-FR" baseline="0" dirty="0" smtClean="0"/>
              <a:t>L'analyse porte donc sur 440 MG.</a:t>
            </a:r>
          </a:p>
          <a:p>
            <a:pPr marL="0" indent="0">
              <a:buFontTx/>
              <a:buNone/>
            </a:pPr>
            <a:r>
              <a:rPr lang="fr-FR" baseline="0" dirty="0" smtClean="0"/>
              <a:t>Les données de cet échantillon (représentatif) ont été comparées à la moyennes nationales et aux 2 autres régions.</a:t>
            </a:r>
          </a:p>
          <a:p>
            <a:pPr marL="0" indent="0">
              <a:buFontTx/>
              <a:buNone/>
            </a:pPr>
            <a:r>
              <a:rPr lang="fr-FR" baseline="0" dirty="0" smtClean="0"/>
              <a:t>Je vous présenterai également les résultats d'une typologie des praticiens, permettant de dégager quelques grands profils de MG en matière de suivi GO. Cette typologie s'appuie sur une ACP complétée d'une CAH.</a:t>
            </a:r>
            <a:endParaRPr lang="fr-FR" dirty="0"/>
          </a:p>
        </p:txBody>
      </p:sp>
      <p:sp>
        <p:nvSpPr>
          <p:cNvPr id="4" name="Espace réservé du numéro de diapositive 3"/>
          <p:cNvSpPr>
            <a:spLocks noGrp="1"/>
          </p:cNvSpPr>
          <p:nvPr>
            <p:ph type="sldNum" sz="quarter" idx="10"/>
          </p:nvPr>
        </p:nvSpPr>
        <p:spPr/>
        <p:txBody>
          <a:bodyPr/>
          <a:lstStyle/>
          <a:p>
            <a:fld id="{B6FF2C4B-8F22-4231-A881-53D12BF354D7}" type="slidenum">
              <a:rPr lang="fr-FR" smtClean="0"/>
              <a:t>6</a:t>
            </a:fld>
            <a:endParaRPr lang="fr-FR"/>
          </a:p>
        </p:txBody>
      </p:sp>
    </p:spTree>
    <p:extLst>
      <p:ext uri="{BB962C8B-B14F-4D97-AF65-F5344CB8AC3E}">
        <p14:creationId xmlns:p14="http://schemas.microsoft.com/office/powerpoint/2010/main" val="337471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Voici</a:t>
            </a:r>
            <a:r>
              <a:rPr lang="fr-FR" baseline="0" dirty="0" smtClean="0"/>
              <a:t> donc quelques uns des principaux résultats observés en Pays de la Loire, région je le rappelle notamment concernée par une faible offre en gynécologues obstétriciens et médicaux libéraux :</a:t>
            </a:r>
          </a:p>
          <a:p>
            <a:endParaRPr lang="fr-FR" baseline="0" dirty="0" smtClean="0"/>
          </a:p>
          <a:p>
            <a:r>
              <a:rPr lang="fr-FR" baseline="0" dirty="0" smtClean="0"/>
              <a:t>Tout d'abord, quelques résultats généraux permettant de qualifier l'implication des MG dans le suivi GO :</a:t>
            </a:r>
          </a:p>
          <a:p>
            <a:pPr marL="171450" indent="-171450">
              <a:buFontTx/>
              <a:buChar char="-"/>
            </a:pPr>
            <a:r>
              <a:rPr lang="fr-FR" baseline="0" dirty="0" smtClean="0"/>
              <a:t>Considèrent dans leur quasi-totalité que le suivi de grossesse (à bas risque) fait partie des missions du MG. Alors que cette proportion est moindre au plan national (84 %) (et dans les 2 autres régions du Panel : 85 % en PACA, 87 % en PC)</a:t>
            </a:r>
          </a:p>
          <a:p>
            <a:pPr marL="171450" indent="-171450">
              <a:buFontTx/>
              <a:buChar char="-"/>
            </a:pPr>
            <a:r>
              <a:rPr lang="fr-FR" baseline="0" dirty="0" smtClean="0"/>
              <a:t>…</a:t>
            </a:r>
          </a:p>
          <a:p>
            <a:pPr marL="171450" indent="-171450">
              <a:buFontTx/>
              <a:buChar char="-"/>
            </a:pPr>
            <a:r>
              <a:rPr lang="fr-FR" baseline="0" dirty="0" smtClean="0"/>
              <a:t>Une très large majorité se considèrent suffisamment formés pour ces suivis</a:t>
            </a:r>
          </a:p>
          <a:p>
            <a:pPr marL="171450" indent="-171450">
              <a:buFontTx/>
              <a:buChar char="-"/>
            </a:pPr>
            <a:endParaRPr lang="fr-FR" baseline="0" dirty="0" smtClean="0"/>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B6FF2C4B-8F22-4231-A881-53D12BF354D7}" type="slidenum">
              <a:rPr lang="fr-FR" smtClean="0"/>
              <a:t>7</a:t>
            </a:fld>
            <a:endParaRPr lang="fr-FR"/>
          </a:p>
        </p:txBody>
      </p:sp>
    </p:spTree>
    <p:extLst>
      <p:ext uri="{BB962C8B-B14F-4D97-AF65-F5344CB8AC3E}">
        <p14:creationId xmlns:p14="http://schemas.microsoft.com/office/powerpoint/2010/main" val="106583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 pratique, lorsqu'on interroge ces même praticiens sur la fréquence de</a:t>
            </a:r>
            <a:r>
              <a:rPr lang="fr-FR" baseline="0" dirty="0" smtClean="0"/>
              <a:t> leurs consultations en rapport avec la grossesse, </a:t>
            </a:r>
          </a:p>
          <a:p>
            <a:pPr marL="171450" indent="-171450">
              <a:buFontTx/>
              <a:buChar char="-"/>
            </a:pPr>
            <a:r>
              <a:rPr lang="fr-FR" baseline="0" dirty="0" smtClean="0"/>
              <a:t>La très grande majorité effectuent des diagnostics de grossesse comme au plan national et dans les 2 autres régions du panel</a:t>
            </a:r>
          </a:p>
          <a:p>
            <a:pPr marL="171450" indent="-171450">
              <a:buFontTx/>
              <a:buChar char="-"/>
            </a:pPr>
            <a:r>
              <a:rPr lang="fr-FR" baseline="0" dirty="0" smtClean="0"/>
              <a:t>Dans les Pays de la Loire, une grande majorité déclarent effectuer également des consultations de suivi de grossesse. Cette proportion est nettement plus élevée que celles observées au plan national et dans les autres régions du panel.</a:t>
            </a:r>
          </a:p>
          <a:p>
            <a:pPr marL="171450" indent="-171450">
              <a:buFontTx/>
              <a:buChar char="-"/>
            </a:pPr>
            <a:r>
              <a:rPr lang="fr-FR" baseline="0" dirty="0" smtClean="0"/>
              <a:t>Une constat similaire est observé pour les consultations se rapportant plus particulièrement à la déclaration de la grossesse</a:t>
            </a:r>
            <a:endParaRPr lang="fr-FR" dirty="0"/>
          </a:p>
        </p:txBody>
      </p:sp>
      <p:sp>
        <p:nvSpPr>
          <p:cNvPr id="4" name="Espace réservé du numéro de diapositive 3"/>
          <p:cNvSpPr>
            <a:spLocks noGrp="1"/>
          </p:cNvSpPr>
          <p:nvPr>
            <p:ph type="sldNum" sz="quarter" idx="10"/>
          </p:nvPr>
        </p:nvSpPr>
        <p:spPr/>
        <p:txBody>
          <a:bodyPr/>
          <a:lstStyle/>
          <a:p>
            <a:fld id="{B6FF2C4B-8F22-4231-A881-53D12BF354D7}" type="slidenum">
              <a:rPr lang="fr-FR" smtClean="0"/>
              <a:t>8</a:t>
            </a:fld>
            <a:endParaRPr lang="fr-FR"/>
          </a:p>
        </p:txBody>
      </p:sp>
    </p:spTree>
    <p:extLst>
      <p:ext uri="{BB962C8B-B14F-4D97-AF65-F5344CB8AC3E}">
        <p14:creationId xmlns:p14="http://schemas.microsoft.com/office/powerpoint/2010/main" val="4077156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S'agissant des gestes et suivis gynécologiques hors</a:t>
            </a:r>
            <a:r>
              <a:rPr lang="fr-FR" baseline="0" dirty="0" smtClean="0"/>
              <a:t> grossesse, là encore les praticiens des Pays de la Loire se distinguent par une implication nettement plus forte :</a:t>
            </a:r>
          </a:p>
          <a:p>
            <a:pPr marL="171450" indent="-171450">
              <a:buFontTx/>
              <a:buChar char="-"/>
            </a:pPr>
            <a:r>
              <a:rPr lang="fr-FR" baseline="0" dirty="0" smtClean="0"/>
              <a:t>Avec la réalisation de gestes gynécologiques à fréquence au moins hebdomadaire chez une proportion importante de MG, que ce soit pour l'examen clinique des seins comme la pose d'un spéculum, le toucher vaginal, la réalisation de frottis et la pose d'implants contraceptif sous cutané</a:t>
            </a:r>
          </a:p>
          <a:p>
            <a:pPr marL="171450" indent="-171450">
              <a:buFontTx/>
              <a:buChar char="-"/>
            </a:pPr>
            <a:r>
              <a:rPr lang="fr-FR" baseline="0" dirty="0" smtClean="0"/>
              <a:t>De même, la proportion de MG effectuant des suivis contraceptifs au moins une fois par semaine est plus élevée en PDL qu'au plan national et dans les 2 autres régions.</a:t>
            </a:r>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B6FF2C4B-8F22-4231-A881-53D12BF354D7}" type="slidenum">
              <a:rPr lang="fr-FR" smtClean="0"/>
              <a:t>9</a:t>
            </a:fld>
            <a:endParaRPr lang="fr-FR"/>
          </a:p>
        </p:txBody>
      </p:sp>
    </p:spTree>
    <p:extLst>
      <p:ext uri="{BB962C8B-B14F-4D97-AF65-F5344CB8AC3E}">
        <p14:creationId xmlns:p14="http://schemas.microsoft.com/office/powerpoint/2010/main" val="404008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61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4000" y="1555499"/>
            <a:ext cx="9144000" cy="2387600"/>
          </a:xfrm>
        </p:spPr>
        <p:txBody>
          <a:bodyPr anchor="ctr">
            <a:normAutofit/>
          </a:bodyPr>
          <a:lstStyle>
            <a:lvl1pPr algn="ctr">
              <a:defRPr sz="5400">
                <a:solidFill>
                  <a:srgbClr val="009FE3"/>
                </a:solidFill>
                <a:latin typeface="Arial" panose="020B0604020202020204" pitchFamily="34" charset="0"/>
                <a:cs typeface="Arial" panose="020B0604020202020204" pitchFamily="34" charset="0"/>
              </a:defRPr>
            </a:lvl1pPr>
          </a:lstStyle>
          <a:p>
            <a:r>
              <a:rPr lang="fr-FR" dirty="0" smtClean="0"/>
              <a:t>Essai</a:t>
            </a:r>
            <a:endParaRPr lang="fr-FR" dirty="0"/>
          </a:p>
        </p:txBody>
      </p:sp>
      <p:sp>
        <p:nvSpPr>
          <p:cNvPr id="3" name="Sous-titre 2"/>
          <p:cNvSpPr>
            <a:spLocks noGrp="1"/>
          </p:cNvSpPr>
          <p:nvPr>
            <p:ph type="subTitle" idx="1" hasCustomPrompt="1"/>
          </p:nvPr>
        </p:nvSpPr>
        <p:spPr>
          <a:xfrm>
            <a:off x="1524000" y="4035174"/>
            <a:ext cx="9144000" cy="873709"/>
          </a:xfrm>
        </p:spPr>
        <p:txBody>
          <a:bodyPr anchor="ctr">
            <a:normAutofit/>
          </a:bodyPr>
          <a:lstStyle>
            <a:lvl1pPr marL="0" indent="0" algn="ctr">
              <a:buNone/>
              <a:defRPr sz="2800" baseline="0">
                <a:solidFill>
                  <a:srgbClr val="F083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Jean-François BUYCK</a:t>
            </a:r>
            <a:endParaRPr lang="fr-FR" dirty="0"/>
          </a:p>
        </p:txBody>
      </p:sp>
      <p:sp>
        <p:nvSpPr>
          <p:cNvPr id="5" name="Espace réservé du texte 4"/>
          <p:cNvSpPr>
            <a:spLocks noGrp="1"/>
          </p:cNvSpPr>
          <p:nvPr>
            <p:ph type="body" sz="quarter" idx="10" hasCustomPrompt="1"/>
          </p:nvPr>
        </p:nvSpPr>
        <p:spPr>
          <a:xfrm>
            <a:off x="1524000" y="6108700"/>
            <a:ext cx="1447800" cy="342900"/>
          </a:xfrm>
        </p:spPr>
        <p:txBody>
          <a:bodyPr anchor="ctr">
            <a:normAutofit/>
          </a:bodyPr>
          <a:lstStyle>
            <a:lvl1pPr marL="0" indent="0">
              <a:buNone/>
              <a:defRPr sz="1400">
                <a:solidFill>
                  <a:srgbClr val="009FE3"/>
                </a:solidFill>
                <a:latin typeface="Arial" panose="020B0604020202020204" pitchFamily="34" charset="0"/>
                <a:cs typeface="Arial" panose="020B0604020202020204" pitchFamily="34" charset="0"/>
              </a:defRPr>
            </a:lvl1pPr>
          </a:lstStyle>
          <a:p>
            <a:pPr lvl="0"/>
            <a:r>
              <a:rPr lang="fr-FR" dirty="0" smtClean="0"/>
              <a:t>09/11/2017</a:t>
            </a:r>
            <a:endParaRPr lang="fr-FR" dirty="0"/>
          </a:p>
        </p:txBody>
      </p:sp>
    </p:spTree>
    <p:extLst>
      <p:ext uri="{BB962C8B-B14F-4D97-AF65-F5344CB8AC3E}">
        <p14:creationId xmlns:p14="http://schemas.microsoft.com/office/powerpoint/2010/main" val="93748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solidFill>
                  <a:srgbClr val="009FE3"/>
                </a:solidFill>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838200" y="1825625"/>
            <a:ext cx="10515600" cy="4045786"/>
          </a:xfrm>
        </p:spPr>
        <p:txBody>
          <a:bodyPr/>
          <a:lstStyle>
            <a:lvl1pPr>
              <a:buClr>
                <a:srgbClr val="F08300"/>
              </a:buClr>
              <a:defRPr>
                <a:latin typeface="Arial" panose="020B0604020202020204" pitchFamily="34" charset="0"/>
                <a:cs typeface="Arial" panose="020B0604020202020204" pitchFamily="34" charset="0"/>
              </a:defRPr>
            </a:lvl1pPr>
            <a:lvl2pPr>
              <a:buClr>
                <a:srgbClr val="F08300"/>
              </a:buClr>
              <a:defRPr>
                <a:latin typeface="Arial" panose="020B0604020202020204" pitchFamily="34" charset="0"/>
                <a:cs typeface="Arial" panose="020B0604020202020204" pitchFamily="34" charset="0"/>
              </a:defRPr>
            </a:lvl2pPr>
            <a:lvl3pPr>
              <a:buClr>
                <a:srgbClr val="F08300"/>
              </a:buClr>
              <a:defRPr>
                <a:latin typeface="Arial" panose="020B0604020202020204" pitchFamily="34" charset="0"/>
                <a:cs typeface="Arial" panose="020B0604020202020204" pitchFamily="34" charset="0"/>
              </a:defRPr>
            </a:lvl3pPr>
            <a:lvl4pPr>
              <a:buClr>
                <a:srgbClr val="F08300"/>
              </a:buClr>
              <a:defRPr>
                <a:latin typeface="Arial" panose="020B0604020202020204" pitchFamily="34" charset="0"/>
                <a:cs typeface="Arial" panose="020B0604020202020204" pitchFamily="34" charset="0"/>
              </a:defRPr>
            </a:lvl4pPr>
            <a:lvl5pPr>
              <a:buClr>
                <a:srgbClr val="F08300"/>
              </a:buClr>
              <a:defRPr>
                <a:latin typeface="Arial" panose="020B0604020202020204" pitchFamily="34" charset="0"/>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4"/>
          <p:cNvSpPr>
            <a:spLocks noGrp="1"/>
          </p:cNvSpPr>
          <p:nvPr>
            <p:ph type="body" sz="quarter" idx="10" hasCustomPrompt="1"/>
          </p:nvPr>
        </p:nvSpPr>
        <p:spPr>
          <a:xfrm>
            <a:off x="838200" y="6248400"/>
            <a:ext cx="1447800" cy="342900"/>
          </a:xfrm>
        </p:spPr>
        <p:txBody>
          <a:bodyPr anchor="ctr">
            <a:normAutofit/>
          </a:bodyPr>
          <a:lstStyle>
            <a:lvl1pPr marL="0" indent="0">
              <a:buNone/>
              <a:defRPr sz="1400">
                <a:solidFill>
                  <a:srgbClr val="009FE3"/>
                </a:solidFill>
                <a:latin typeface="Arial" panose="020B0604020202020204" pitchFamily="34" charset="0"/>
                <a:cs typeface="Arial" panose="020B0604020202020204" pitchFamily="34" charset="0"/>
              </a:defRPr>
            </a:lvl1pPr>
          </a:lstStyle>
          <a:p>
            <a:pPr lvl="0"/>
            <a:r>
              <a:rPr lang="fr-FR" dirty="0" smtClean="0"/>
              <a:t>09/11/2017</a:t>
            </a:r>
            <a:endParaRPr lang="fr-FR" dirty="0"/>
          </a:p>
        </p:txBody>
      </p:sp>
      <p:sp>
        <p:nvSpPr>
          <p:cNvPr id="5"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Nom de l’intervenant</a:t>
            </a:r>
            <a:endParaRPr lang="fr-FR" dirty="0"/>
          </a:p>
        </p:txBody>
      </p:sp>
    </p:spTree>
    <p:extLst>
      <p:ext uri="{BB962C8B-B14F-4D97-AF65-F5344CB8AC3E}">
        <p14:creationId xmlns:p14="http://schemas.microsoft.com/office/powerpoint/2010/main" val="121084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9FE3"/>
                </a:solidFill>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3" name="Espace réservé du contenu 2"/>
          <p:cNvSpPr>
            <a:spLocks noGrp="1"/>
          </p:cNvSpPr>
          <p:nvPr>
            <p:ph sz="half" idx="1"/>
          </p:nvPr>
        </p:nvSpPr>
        <p:spPr>
          <a:xfrm>
            <a:off x="838200" y="1825625"/>
            <a:ext cx="5181600" cy="4077870"/>
          </a:xfrm>
        </p:spPr>
        <p:txBody>
          <a:bodyPr/>
          <a:lstStyle>
            <a:lvl1pPr>
              <a:buClr>
                <a:srgbClr val="F08300"/>
              </a:buClr>
              <a:defRPr>
                <a:latin typeface="Arial" panose="020B0604020202020204" pitchFamily="34" charset="0"/>
                <a:cs typeface="Arial" panose="020B0604020202020204" pitchFamily="34" charset="0"/>
              </a:defRPr>
            </a:lvl1pPr>
            <a:lvl2pPr>
              <a:buClr>
                <a:srgbClr val="F08300"/>
              </a:buClr>
              <a:defRPr>
                <a:latin typeface="Arial" panose="020B0604020202020204" pitchFamily="34" charset="0"/>
                <a:cs typeface="Arial" panose="020B0604020202020204" pitchFamily="34" charset="0"/>
              </a:defRPr>
            </a:lvl2pPr>
            <a:lvl3pPr>
              <a:buClr>
                <a:srgbClr val="F08300"/>
              </a:buClr>
              <a:defRPr>
                <a:latin typeface="Arial" panose="020B0604020202020204" pitchFamily="34" charset="0"/>
                <a:cs typeface="Arial" panose="020B0604020202020204" pitchFamily="34" charset="0"/>
              </a:defRPr>
            </a:lvl3pPr>
            <a:lvl4pPr>
              <a:buClr>
                <a:srgbClr val="F08300"/>
              </a:buClr>
              <a:defRPr>
                <a:latin typeface="Arial" panose="020B0604020202020204" pitchFamily="34" charset="0"/>
                <a:cs typeface="Arial" panose="020B0604020202020204" pitchFamily="34" charset="0"/>
              </a:defRPr>
            </a:lvl4pPr>
            <a:lvl5pPr>
              <a:buClr>
                <a:srgbClr val="F08300"/>
              </a:buClr>
              <a:defRPr>
                <a:latin typeface="Arial" panose="020B0604020202020204" pitchFamily="34" charset="0"/>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6172200" y="1825625"/>
            <a:ext cx="5181600" cy="4077870"/>
          </a:xfrm>
        </p:spPr>
        <p:txBody>
          <a:bodyPr/>
          <a:lstStyle>
            <a:lvl1pPr>
              <a:buClr>
                <a:srgbClr val="F08300"/>
              </a:buClr>
              <a:defRPr>
                <a:latin typeface="Arial" panose="020B0604020202020204" pitchFamily="34" charset="0"/>
                <a:cs typeface="Arial" panose="020B0604020202020204" pitchFamily="34" charset="0"/>
              </a:defRPr>
            </a:lvl1pPr>
            <a:lvl2pPr>
              <a:buClr>
                <a:srgbClr val="F08300"/>
              </a:buClr>
              <a:defRPr>
                <a:latin typeface="Arial" panose="020B0604020202020204" pitchFamily="34" charset="0"/>
                <a:cs typeface="Arial" panose="020B0604020202020204" pitchFamily="34" charset="0"/>
              </a:defRPr>
            </a:lvl2pPr>
            <a:lvl3pPr>
              <a:buClr>
                <a:srgbClr val="F08300"/>
              </a:buClr>
              <a:defRPr>
                <a:latin typeface="Arial" panose="020B0604020202020204" pitchFamily="34" charset="0"/>
                <a:cs typeface="Arial" panose="020B0604020202020204" pitchFamily="34" charset="0"/>
              </a:defRPr>
            </a:lvl3pPr>
            <a:lvl4pPr>
              <a:buClr>
                <a:srgbClr val="F08300"/>
              </a:buClr>
              <a:defRPr>
                <a:latin typeface="Arial" panose="020B0604020202020204" pitchFamily="34" charset="0"/>
                <a:cs typeface="Arial" panose="020B0604020202020204" pitchFamily="34" charset="0"/>
              </a:defRPr>
            </a:lvl4pPr>
            <a:lvl5pPr>
              <a:buClr>
                <a:srgbClr val="F08300"/>
              </a:buClr>
              <a:defRPr>
                <a:latin typeface="Arial" panose="020B0604020202020204" pitchFamily="34" charset="0"/>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10" hasCustomPrompt="1"/>
          </p:nvPr>
        </p:nvSpPr>
        <p:spPr>
          <a:xfrm>
            <a:off x="838200" y="6248400"/>
            <a:ext cx="1447800" cy="342900"/>
          </a:xfrm>
        </p:spPr>
        <p:txBody>
          <a:bodyPr anchor="ctr">
            <a:normAutofit/>
          </a:bodyPr>
          <a:lstStyle>
            <a:lvl1pPr marL="0" indent="0">
              <a:buNone/>
              <a:defRPr sz="1400">
                <a:solidFill>
                  <a:srgbClr val="009FE3"/>
                </a:solidFill>
                <a:latin typeface="Arial" panose="020B0604020202020204" pitchFamily="34" charset="0"/>
                <a:cs typeface="Arial" panose="020B0604020202020204" pitchFamily="34" charset="0"/>
              </a:defRPr>
            </a:lvl1pPr>
          </a:lstStyle>
          <a:p>
            <a:pPr lvl="0"/>
            <a:r>
              <a:rPr lang="fr-FR" dirty="0" smtClean="0"/>
              <a:t>Date</a:t>
            </a:r>
            <a:endParaRPr lang="fr-FR" dirty="0"/>
          </a:p>
        </p:txBody>
      </p:sp>
      <p:sp>
        <p:nvSpPr>
          <p:cNvPr id="6"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Nom de l’intervenant</a:t>
            </a:r>
            <a:endParaRPr lang="fr-FR" dirty="0"/>
          </a:p>
        </p:txBody>
      </p:sp>
    </p:spTree>
    <p:extLst>
      <p:ext uri="{BB962C8B-B14F-4D97-AF65-F5344CB8AC3E}">
        <p14:creationId xmlns:p14="http://schemas.microsoft.com/office/powerpoint/2010/main" val="248196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9FE3"/>
                </a:solidFill>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3" name="Espace réservé du texte 4"/>
          <p:cNvSpPr>
            <a:spLocks noGrp="1"/>
          </p:cNvSpPr>
          <p:nvPr>
            <p:ph type="body" sz="quarter" idx="10" hasCustomPrompt="1"/>
          </p:nvPr>
        </p:nvSpPr>
        <p:spPr>
          <a:xfrm>
            <a:off x="838200" y="6248400"/>
            <a:ext cx="1447800" cy="342900"/>
          </a:xfrm>
        </p:spPr>
        <p:txBody>
          <a:bodyPr anchor="ctr">
            <a:normAutofit/>
          </a:bodyPr>
          <a:lstStyle>
            <a:lvl1pPr marL="0" indent="0">
              <a:buNone/>
              <a:defRPr sz="1400">
                <a:solidFill>
                  <a:srgbClr val="009FE3"/>
                </a:solidFill>
                <a:latin typeface="Arial" panose="020B0604020202020204" pitchFamily="34" charset="0"/>
                <a:cs typeface="Arial" panose="020B0604020202020204" pitchFamily="34" charset="0"/>
              </a:defRPr>
            </a:lvl1pPr>
          </a:lstStyle>
          <a:p>
            <a:pPr lvl="0"/>
            <a:r>
              <a:rPr lang="fr-FR" dirty="0" smtClean="0"/>
              <a:t>Date</a:t>
            </a:r>
            <a:endParaRPr lang="fr-FR" dirty="0"/>
          </a:p>
        </p:txBody>
      </p:sp>
      <p:sp>
        <p:nvSpPr>
          <p:cNvPr id="4"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Nom de l’intervenant</a:t>
            </a:r>
            <a:endParaRPr lang="fr-FR" dirty="0"/>
          </a:p>
        </p:txBody>
      </p:sp>
    </p:spTree>
    <p:extLst>
      <p:ext uri="{BB962C8B-B14F-4D97-AF65-F5344CB8AC3E}">
        <p14:creationId xmlns:p14="http://schemas.microsoft.com/office/powerpoint/2010/main" val="2751223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1352A-BB12-49CF-85D2-B5B3BAB1875C}" type="datetimeFigureOut">
              <a:rPr lang="fr-FR" smtClean="0"/>
              <a:t>08/11/2017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34EEC-C704-47CD-8FE5-3D2CA304A599}" type="slidenum">
              <a:rPr lang="fr-FR" smtClean="0"/>
              <a:t>‹N°›</a:t>
            </a:fld>
            <a:endParaRPr lang="fr-FR"/>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0" y="66"/>
            <a:ext cx="12193200" cy="6857869"/>
          </a:xfrm>
          <a:prstGeom prst="rect">
            <a:avLst/>
          </a:prstGeom>
        </p:spPr>
      </p:pic>
    </p:spTree>
    <p:extLst>
      <p:ext uri="{BB962C8B-B14F-4D97-AF65-F5344CB8AC3E}">
        <p14:creationId xmlns:p14="http://schemas.microsoft.com/office/powerpoint/2010/main" val="13287489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2180C-1AFD-4C88-841F-E3CDCB00BBB1}" type="datetimeFigureOut">
              <a:rPr lang="fr-FR" smtClean="0"/>
              <a:t>08/11/2017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4F34D-3697-42E2-91AC-73F8553652A3}" type="slidenum">
              <a:rPr lang="fr-FR" smtClean="0"/>
              <a:t>‹N°›</a:t>
            </a:fld>
            <a:endParaRPr lang="fr-FR"/>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0" y="66"/>
            <a:ext cx="12193200" cy="6857869"/>
          </a:xfrm>
          <a:prstGeom prst="rect">
            <a:avLst/>
          </a:prstGeom>
        </p:spPr>
      </p:pic>
    </p:spTree>
    <p:extLst>
      <p:ext uri="{BB962C8B-B14F-4D97-AF65-F5344CB8AC3E}">
        <p14:creationId xmlns:p14="http://schemas.microsoft.com/office/powerpoint/2010/main" val="149593067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20E42-CEA1-4504-99F9-82E33222DA48}" type="datetimeFigureOut">
              <a:rPr lang="fr-FR" smtClean="0"/>
              <a:t>08/11/2017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71D82-4567-43C8-B7C0-F48B33CCC077}" type="slidenum">
              <a:rPr lang="fr-FR" smtClean="0"/>
              <a:t>‹N°›</a:t>
            </a:fld>
            <a:endParaRPr lang="fr-FR"/>
          </a:p>
        </p:txBody>
      </p:sp>
      <p:pic>
        <p:nvPicPr>
          <p:cNvPr id="8" name="Imag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0" y="66"/>
            <a:ext cx="12193200" cy="6857869"/>
          </a:xfrm>
          <a:prstGeom prst="rect">
            <a:avLst/>
          </a:prstGeom>
        </p:spPr>
      </p:pic>
    </p:spTree>
    <p:extLst>
      <p:ext uri="{BB962C8B-B14F-4D97-AF65-F5344CB8AC3E}">
        <p14:creationId xmlns:p14="http://schemas.microsoft.com/office/powerpoint/2010/main" val="1438619429"/>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santepaysdelaloire.com/ors" TargetMode="External"/><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194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4"/>
          <p:cNvSpPr txBox="1">
            <a:spLocks/>
          </p:cNvSpPr>
          <p:nvPr/>
        </p:nvSpPr>
        <p:spPr>
          <a:xfrm>
            <a:off x="838202" y="6248400"/>
            <a:ext cx="1447800" cy="3429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09FE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09/11/2017</a:t>
            </a:r>
            <a:endParaRPr lang="fr-FR" dirty="0"/>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3577" r="13407" b="4113"/>
          <a:stretch/>
        </p:blipFill>
        <p:spPr>
          <a:xfrm>
            <a:off x="361508" y="1531089"/>
            <a:ext cx="7168845" cy="4081772"/>
          </a:xfrm>
          <a:prstGeom prst="rect">
            <a:avLst/>
          </a:prstGeom>
        </p:spPr>
      </p:pic>
      <p:sp>
        <p:nvSpPr>
          <p:cNvPr id="7" name="Titre 4"/>
          <p:cNvSpPr>
            <a:spLocks noGrp="1"/>
          </p:cNvSpPr>
          <p:nvPr>
            <p:ph type="title"/>
          </p:nvPr>
        </p:nvSpPr>
        <p:spPr>
          <a:xfrm>
            <a:off x="259200" y="190800"/>
            <a:ext cx="11854338" cy="1155600"/>
          </a:xfrm>
        </p:spPr>
        <p:txBody>
          <a:bodyPr>
            <a:noAutofit/>
          </a:bodyPr>
          <a:lstStyle/>
          <a:p>
            <a:pPr>
              <a:lnSpc>
                <a:spcPct val="100000"/>
              </a:lnSpc>
              <a:spcBef>
                <a:spcPts val="1800"/>
              </a:spcBef>
              <a:spcAft>
                <a:spcPts val="1200"/>
              </a:spcAft>
            </a:pPr>
            <a:r>
              <a:rPr lang="fr-FR" sz="3000" dirty="0" smtClean="0"/>
              <a:t>En Pays de la Loire…</a:t>
            </a:r>
            <a:br>
              <a:rPr lang="fr-FR" sz="3000" dirty="0" smtClean="0"/>
            </a:br>
            <a:r>
              <a:rPr lang="fr-FR" sz="2200" dirty="0">
                <a:solidFill>
                  <a:srgbClr val="F08300"/>
                </a:solidFill>
              </a:rPr>
              <a:t> </a:t>
            </a:r>
            <a:r>
              <a:rPr lang="fr-FR" sz="2200" dirty="0" smtClean="0">
                <a:solidFill>
                  <a:srgbClr val="F08300"/>
                </a:solidFill>
              </a:rPr>
              <a:t> &gt; </a:t>
            </a:r>
            <a:r>
              <a:rPr lang="fr-FR" sz="2200" spc="-100" dirty="0" smtClean="0">
                <a:solidFill>
                  <a:srgbClr val="F08300"/>
                </a:solidFill>
              </a:rPr>
              <a:t>Une</a:t>
            </a:r>
            <a:r>
              <a:rPr lang="fr-FR" sz="2200" dirty="0" smtClean="0">
                <a:solidFill>
                  <a:srgbClr val="F08300"/>
                </a:solidFill>
              </a:rPr>
              <a:t> typologie qui permet de distinguer 3 profils de MG en matière d'activité de gynécologie</a:t>
            </a:r>
            <a:endParaRPr lang="fr-FR" sz="2200" dirty="0">
              <a:solidFill>
                <a:srgbClr val="F08300"/>
              </a:solidFill>
            </a:endParaRPr>
          </a:p>
        </p:txBody>
      </p:sp>
      <p:sp>
        <p:nvSpPr>
          <p:cNvPr id="11"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ORS Pays de la Loire   </a:t>
            </a:r>
            <a:endParaRPr lang="fr-FR" dirty="0"/>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5517" y="6276398"/>
            <a:ext cx="287510" cy="286903"/>
          </a:xfrm>
          <a:prstGeom prst="rect">
            <a:avLst/>
          </a:prstGeom>
        </p:spPr>
      </p:pic>
      <p:sp>
        <p:nvSpPr>
          <p:cNvPr id="10" name="ZoneTexte 9"/>
          <p:cNvSpPr txBox="1"/>
          <p:nvPr/>
        </p:nvSpPr>
        <p:spPr>
          <a:xfrm>
            <a:off x="11742346" y="6248400"/>
            <a:ext cx="371192" cy="461665"/>
          </a:xfrm>
          <a:prstGeom prst="rect">
            <a:avLst/>
          </a:prstGeom>
          <a:noFill/>
        </p:spPr>
        <p:txBody>
          <a:bodyPr wrap="square" rtlCol="0">
            <a:spAutoFit/>
          </a:bodyPr>
          <a:lstStyle/>
          <a:p>
            <a:r>
              <a:rPr lang="fr-FR" sz="2400" b="1" dirty="0" smtClean="0">
                <a:solidFill>
                  <a:srgbClr val="009FE3"/>
                </a:solidFill>
                <a:latin typeface="Arial" panose="020B0604020202020204" pitchFamily="34" charset="0"/>
                <a:cs typeface="Arial" panose="020B0604020202020204" pitchFamily="34" charset="0"/>
              </a:rPr>
              <a:t>9</a:t>
            </a:r>
            <a:endParaRPr lang="fr-FR" sz="2400" b="1" dirty="0">
              <a:solidFill>
                <a:srgbClr val="009FE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193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4"/>
          <p:cNvSpPr txBox="1">
            <a:spLocks/>
          </p:cNvSpPr>
          <p:nvPr/>
        </p:nvSpPr>
        <p:spPr>
          <a:xfrm>
            <a:off x="838202" y="6248400"/>
            <a:ext cx="1447800" cy="3429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09FE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09/11/2017</a:t>
            </a:r>
            <a:endParaRPr lang="fr-FR" dirty="0"/>
          </a:p>
        </p:txBody>
      </p:sp>
      <p:sp>
        <p:nvSpPr>
          <p:cNvPr id="7" name="Titre 4"/>
          <p:cNvSpPr>
            <a:spLocks noGrp="1"/>
          </p:cNvSpPr>
          <p:nvPr>
            <p:ph type="title"/>
          </p:nvPr>
        </p:nvSpPr>
        <p:spPr>
          <a:xfrm>
            <a:off x="259200" y="190800"/>
            <a:ext cx="11718537" cy="1155600"/>
          </a:xfrm>
        </p:spPr>
        <p:txBody>
          <a:bodyPr>
            <a:noAutofit/>
          </a:bodyPr>
          <a:lstStyle/>
          <a:p>
            <a:pPr>
              <a:lnSpc>
                <a:spcPct val="100000"/>
              </a:lnSpc>
              <a:spcBef>
                <a:spcPts val="1800"/>
              </a:spcBef>
              <a:spcAft>
                <a:spcPts val="1200"/>
              </a:spcAft>
            </a:pPr>
            <a:r>
              <a:rPr lang="fr-FR" sz="3000" dirty="0" smtClean="0"/>
              <a:t>En Pays de la Loire…</a:t>
            </a:r>
            <a:br>
              <a:rPr lang="fr-FR" sz="3000" dirty="0" smtClean="0"/>
            </a:br>
            <a:r>
              <a:rPr lang="fr-FR" sz="2200" dirty="0">
                <a:solidFill>
                  <a:srgbClr val="F08300"/>
                </a:solidFill>
              </a:rPr>
              <a:t> </a:t>
            </a:r>
            <a:r>
              <a:rPr lang="fr-FR" sz="2200" dirty="0" smtClean="0">
                <a:solidFill>
                  <a:srgbClr val="F08300"/>
                </a:solidFill>
              </a:rPr>
              <a:t> &gt; Un peu plus d'un tiers des MG ont une faible activité de gynécologie</a:t>
            </a:r>
            <a:endParaRPr lang="fr-FR" sz="2200" dirty="0">
              <a:solidFill>
                <a:srgbClr val="F08300"/>
              </a:solidFill>
            </a:endParaRPr>
          </a:p>
        </p:txBody>
      </p:sp>
      <p:sp>
        <p:nvSpPr>
          <p:cNvPr id="4" name="ZoneTexte 3"/>
          <p:cNvSpPr txBox="1"/>
          <p:nvPr/>
        </p:nvSpPr>
        <p:spPr>
          <a:xfrm>
            <a:off x="7772401" y="3037209"/>
            <a:ext cx="4069976" cy="1415772"/>
          </a:xfrm>
          <a:prstGeom prst="rect">
            <a:avLst/>
          </a:prstGeom>
          <a:noFill/>
          <a:ln w="19050">
            <a:solidFill>
              <a:srgbClr val="F08300"/>
            </a:solidFill>
          </a:ln>
        </p:spPr>
        <p:txBody>
          <a:bodyPr wrap="square" rtlCol="0">
            <a:spAutoFit/>
          </a:bodyPr>
          <a:lstStyle/>
          <a:p>
            <a:pPr>
              <a:spcAft>
                <a:spcPts val="600"/>
              </a:spcAft>
            </a:pPr>
            <a:r>
              <a:rPr lang="fr-FR" sz="1600" dirty="0" smtClean="0">
                <a:latin typeface="Arial" panose="020B0604020202020204" pitchFamily="34" charset="0"/>
                <a:cs typeface="Arial" panose="020B0604020202020204" pitchFamily="34" charset="0"/>
              </a:rPr>
              <a:t>Proportions élevées de MG :</a:t>
            </a:r>
          </a:p>
          <a:p>
            <a:pPr marL="285750" indent="-285750">
              <a:spcAft>
                <a:spcPts val="600"/>
              </a:spcAft>
              <a:buFontTx/>
              <a:buChar char="-"/>
            </a:pPr>
            <a:r>
              <a:rPr lang="fr-FR" sz="1500" dirty="0" smtClean="0">
                <a:latin typeface="Arial" panose="020B0604020202020204" pitchFamily="34" charset="0"/>
                <a:cs typeface="Arial" panose="020B0604020202020204" pitchFamily="34" charset="0"/>
              </a:rPr>
              <a:t>Hommes (80 %, </a:t>
            </a:r>
            <a:r>
              <a:rPr lang="fr-FR" sz="1500" i="1" dirty="0" smtClean="0">
                <a:latin typeface="Arial" panose="020B0604020202020204" pitchFamily="34" charset="0"/>
                <a:cs typeface="Arial" panose="020B0604020202020204" pitchFamily="34" charset="0"/>
              </a:rPr>
              <a:t>vs</a:t>
            </a:r>
            <a:r>
              <a:rPr lang="fr-FR" sz="1500" dirty="0" smtClean="0">
                <a:latin typeface="Arial" panose="020B0604020202020204" pitchFamily="34" charset="0"/>
                <a:cs typeface="Arial" panose="020B0604020202020204" pitchFamily="34" charset="0"/>
              </a:rPr>
              <a:t> 64 % parmi l'ensemble des MG)</a:t>
            </a:r>
          </a:p>
          <a:p>
            <a:pPr marL="285750" indent="-285750">
              <a:spcAft>
                <a:spcPts val="1200"/>
              </a:spcAft>
              <a:buFontTx/>
              <a:buChar char="-"/>
            </a:pPr>
            <a:r>
              <a:rPr lang="fr-FR" sz="1500" dirty="0" smtClean="0">
                <a:latin typeface="Arial" panose="020B0604020202020204" pitchFamily="34" charset="0"/>
                <a:cs typeface="Arial" panose="020B0604020202020204" pitchFamily="34" charset="0"/>
              </a:rPr>
              <a:t>Sans formation </a:t>
            </a:r>
            <a:r>
              <a:rPr lang="fr-FR" sz="1500" dirty="0" err="1" smtClean="0">
                <a:latin typeface="Arial" panose="020B0604020202020204" pitchFamily="34" charset="0"/>
                <a:cs typeface="Arial" panose="020B0604020202020204" pitchFamily="34" charset="0"/>
              </a:rPr>
              <a:t>post-universitaire</a:t>
            </a:r>
            <a:r>
              <a:rPr lang="fr-FR" sz="1500" dirty="0" smtClean="0">
                <a:latin typeface="Arial" panose="020B0604020202020204" pitchFamily="34" charset="0"/>
                <a:cs typeface="Arial" panose="020B0604020202020204" pitchFamily="34" charset="0"/>
              </a:rPr>
              <a:t> en gynécologie obstétrique</a:t>
            </a:r>
            <a:r>
              <a:rPr lang="fr-FR" sz="1500" baseline="30000" dirty="0" smtClean="0">
                <a:latin typeface="Arial" panose="020B0604020202020204" pitchFamily="34" charset="0"/>
                <a:cs typeface="Arial" panose="020B0604020202020204" pitchFamily="34" charset="0"/>
              </a:rPr>
              <a:t>1</a:t>
            </a:r>
            <a:r>
              <a:rPr lang="fr-FR" sz="1500" dirty="0" smtClean="0">
                <a:latin typeface="Arial" panose="020B0604020202020204" pitchFamily="34" charset="0"/>
                <a:cs typeface="Arial" panose="020B0604020202020204" pitchFamily="34" charset="0"/>
              </a:rPr>
              <a:t> (78 % </a:t>
            </a:r>
            <a:r>
              <a:rPr lang="fr-FR" sz="1500" i="1" dirty="0" smtClean="0">
                <a:latin typeface="Arial" panose="020B0604020202020204" pitchFamily="34" charset="0"/>
                <a:cs typeface="Arial" panose="020B0604020202020204" pitchFamily="34" charset="0"/>
              </a:rPr>
              <a:t>vs</a:t>
            </a:r>
            <a:r>
              <a:rPr lang="fr-FR" sz="1500" dirty="0" smtClean="0">
                <a:latin typeface="Arial" panose="020B0604020202020204" pitchFamily="34" charset="0"/>
                <a:cs typeface="Arial" panose="020B0604020202020204" pitchFamily="34" charset="0"/>
              </a:rPr>
              <a:t> 66 %)</a:t>
            </a:r>
            <a:endParaRPr lang="fr-FR" sz="1500" b="1" dirty="0" smtClean="0">
              <a:latin typeface="Arial" panose="020B0604020202020204" pitchFamily="34" charset="0"/>
              <a:cs typeface="Arial" panose="020B0604020202020204" pitchFamily="34" charset="0"/>
            </a:endParaRPr>
          </a:p>
        </p:txBody>
      </p:sp>
      <p:sp>
        <p:nvSpPr>
          <p:cNvPr id="11"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ORS Pays de la Loire   </a:t>
            </a:r>
            <a:endParaRPr lang="fr-FR" dirty="0"/>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517" y="6276398"/>
            <a:ext cx="287510" cy="286903"/>
          </a:xfrm>
          <a:prstGeom prst="rect">
            <a:avLst/>
          </a:prstGeom>
        </p:spPr>
      </p:pic>
      <p:pic>
        <p:nvPicPr>
          <p:cNvPr id="13" name="Image 12"/>
          <p:cNvPicPr>
            <a:picLocks noChangeAspect="1"/>
          </p:cNvPicPr>
          <p:nvPr/>
        </p:nvPicPr>
        <p:blipFill rotWithShape="1">
          <a:blip r:embed="rId4">
            <a:extLst>
              <a:ext uri="{28A0092B-C50C-407E-A947-70E740481C1C}">
                <a14:useLocalDpi xmlns:a14="http://schemas.microsoft.com/office/drawing/2010/main" val="0"/>
              </a:ext>
            </a:extLst>
          </a:blip>
          <a:srcRect t="3577" r="13407" b="3894"/>
          <a:stretch/>
        </p:blipFill>
        <p:spPr>
          <a:xfrm>
            <a:off x="361508" y="1531088"/>
            <a:ext cx="7168845" cy="4091499"/>
          </a:xfrm>
          <a:prstGeom prst="rect">
            <a:avLst/>
          </a:prstGeom>
        </p:spPr>
      </p:pic>
      <p:cxnSp>
        <p:nvCxnSpPr>
          <p:cNvPr id="8" name="Connecteur en angle 7"/>
          <p:cNvCxnSpPr>
            <a:endCxn id="4" idx="0"/>
          </p:cNvCxnSpPr>
          <p:nvPr/>
        </p:nvCxnSpPr>
        <p:spPr>
          <a:xfrm>
            <a:off x="7021585" y="2676088"/>
            <a:ext cx="2785804" cy="361121"/>
          </a:xfrm>
          <a:prstGeom prst="bentConnector2">
            <a:avLst/>
          </a:prstGeom>
          <a:ln w="50800">
            <a:solidFill>
              <a:srgbClr val="F08300"/>
            </a:solidFill>
            <a:headEnd type="oval" w="lg" len="lg"/>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7772401" y="5150635"/>
            <a:ext cx="4312024" cy="400110"/>
          </a:xfrm>
          <a:prstGeom prst="rect">
            <a:avLst/>
          </a:prstGeom>
          <a:noFill/>
        </p:spPr>
        <p:txBody>
          <a:bodyPr wrap="square" rtlCol="0">
            <a:spAutoFit/>
          </a:bodyPr>
          <a:lstStyle/>
          <a:p>
            <a:r>
              <a:rPr lang="fr-FR" sz="1000" dirty="0" smtClean="0">
                <a:latin typeface="Arial" panose="020B0604020202020204" pitchFamily="34" charset="0"/>
                <a:cs typeface="Arial" panose="020B0604020202020204" pitchFamily="34" charset="0"/>
              </a:rPr>
              <a:t>1</a:t>
            </a:r>
            <a:r>
              <a:rPr lang="fr-FR" sz="1000" dirty="0">
                <a:latin typeface="Arial" panose="020B0604020202020204" pitchFamily="34" charset="0"/>
                <a:cs typeface="Arial" panose="020B0604020202020204" pitchFamily="34" charset="0"/>
              </a:rPr>
              <a:t>. </a:t>
            </a:r>
            <a:r>
              <a:rPr lang="fr-FR" sz="1000" dirty="0" smtClean="0">
                <a:latin typeface="Arial" panose="020B0604020202020204" pitchFamily="34" charset="0"/>
                <a:cs typeface="Arial" panose="020B0604020202020204" pitchFamily="34" charset="0"/>
              </a:rPr>
              <a:t>Diplôme </a:t>
            </a:r>
            <a:r>
              <a:rPr lang="fr-FR" sz="1000" dirty="0">
                <a:latin typeface="Arial" panose="020B0604020202020204" pitchFamily="34" charset="0"/>
                <a:cs typeface="Arial" panose="020B0604020202020204" pitchFamily="34" charset="0"/>
              </a:rPr>
              <a:t>universitaire </a:t>
            </a:r>
            <a:r>
              <a:rPr lang="fr-FR" sz="1000" dirty="0" smtClean="0">
                <a:latin typeface="Arial" panose="020B0604020202020204" pitchFamily="34" charset="0"/>
                <a:cs typeface="Arial" panose="020B0604020202020204" pitchFamily="34" charset="0"/>
              </a:rPr>
              <a:t>en </a:t>
            </a:r>
            <a:r>
              <a:rPr lang="fr-FR" sz="1000" dirty="0">
                <a:latin typeface="Arial" panose="020B0604020202020204" pitchFamily="34" charset="0"/>
                <a:cs typeface="Arial" panose="020B0604020202020204" pitchFamily="34" charset="0"/>
              </a:rPr>
              <a:t>gynécologie obstétrique, </a:t>
            </a:r>
            <a:r>
              <a:rPr lang="fr-FR" sz="1000" dirty="0" smtClean="0">
                <a:latin typeface="Arial" panose="020B0604020202020204" pitchFamily="34" charset="0"/>
                <a:cs typeface="Arial" panose="020B0604020202020204" pitchFamily="34" charset="0"/>
              </a:rPr>
              <a:t>ou </a:t>
            </a:r>
            <a:r>
              <a:rPr lang="fr-FR" sz="1000" dirty="0">
                <a:latin typeface="Arial" panose="020B0604020202020204" pitchFamily="34" charset="0"/>
                <a:cs typeface="Arial" panose="020B0604020202020204" pitchFamily="34" charset="0"/>
              </a:rPr>
              <a:t>suivi </a:t>
            </a:r>
            <a:r>
              <a:rPr lang="fr-FR" sz="1000" dirty="0" smtClean="0">
                <a:latin typeface="Arial" panose="020B0604020202020204" pitchFamily="34" charset="0"/>
                <a:cs typeface="Arial" panose="020B0604020202020204" pitchFamily="34" charset="0"/>
              </a:rPr>
              <a:t>de séances </a:t>
            </a:r>
            <a:r>
              <a:rPr lang="fr-FR" sz="1000" dirty="0">
                <a:latin typeface="Arial" panose="020B0604020202020204" pitchFamily="34" charset="0"/>
                <a:cs typeface="Arial" panose="020B0604020202020204" pitchFamily="34" charset="0"/>
              </a:rPr>
              <a:t>de </a:t>
            </a:r>
            <a:r>
              <a:rPr lang="fr-FR" sz="1000" dirty="0" smtClean="0">
                <a:latin typeface="Arial" panose="020B0604020202020204" pitchFamily="34" charset="0"/>
                <a:cs typeface="Arial" panose="020B0604020202020204" pitchFamily="34" charset="0"/>
              </a:rPr>
              <a:t>FMC </a:t>
            </a:r>
            <a:r>
              <a:rPr lang="fr-FR" sz="1000" dirty="0">
                <a:latin typeface="Arial" panose="020B0604020202020204" pitchFamily="34" charset="0"/>
                <a:cs typeface="Arial" panose="020B0604020202020204" pitchFamily="34" charset="0"/>
              </a:rPr>
              <a:t>dans ce domaine au cours des </a:t>
            </a:r>
            <a:r>
              <a:rPr lang="fr-FR" sz="1000" dirty="0" smtClean="0">
                <a:latin typeface="Arial" panose="020B0604020202020204" pitchFamily="34" charset="0"/>
                <a:cs typeface="Arial" panose="020B0604020202020204" pitchFamily="34" charset="0"/>
              </a:rPr>
              <a:t>deux </a:t>
            </a:r>
            <a:r>
              <a:rPr lang="fr-FR" sz="1000" dirty="0">
                <a:latin typeface="Arial" panose="020B0604020202020204" pitchFamily="34" charset="0"/>
                <a:cs typeface="Arial" panose="020B0604020202020204" pitchFamily="34" charset="0"/>
              </a:rPr>
              <a:t>dernières </a:t>
            </a:r>
            <a:r>
              <a:rPr lang="fr-FR" sz="1000" dirty="0" smtClean="0">
                <a:latin typeface="Arial" panose="020B0604020202020204" pitchFamily="34" charset="0"/>
                <a:cs typeface="Arial" panose="020B0604020202020204" pitchFamily="34" charset="0"/>
              </a:rPr>
              <a:t>années.</a:t>
            </a:r>
            <a:endParaRPr lang="fr-FR" sz="1000" dirty="0">
              <a:latin typeface="Arial" panose="020B0604020202020204" pitchFamily="34" charset="0"/>
              <a:cs typeface="Arial" panose="020B0604020202020204" pitchFamily="34" charset="0"/>
            </a:endParaRPr>
          </a:p>
        </p:txBody>
      </p:sp>
      <p:sp>
        <p:nvSpPr>
          <p:cNvPr id="18" name="ZoneTexte 17"/>
          <p:cNvSpPr txBox="1"/>
          <p:nvPr/>
        </p:nvSpPr>
        <p:spPr>
          <a:xfrm>
            <a:off x="11669915" y="6248400"/>
            <a:ext cx="549244" cy="461665"/>
          </a:xfrm>
          <a:prstGeom prst="rect">
            <a:avLst/>
          </a:prstGeom>
          <a:noFill/>
        </p:spPr>
        <p:txBody>
          <a:bodyPr wrap="square" rtlCol="0">
            <a:spAutoFit/>
          </a:bodyPr>
          <a:lstStyle/>
          <a:p>
            <a:r>
              <a:rPr lang="fr-FR" sz="2400" b="1" dirty="0" smtClean="0">
                <a:solidFill>
                  <a:srgbClr val="009FE3"/>
                </a:solidFill>
                <a:latin typeface="Arial" panose="020B0604020202020204" pitchFamily="34" charset="0"/>
                <a:cs typeface="Arial" panose="020B0604020202020204" pitchFamily="34" charset="0"/>
              </a:rPr>
              <a:t>10</a:t>
            </a:r>
            <a:endParaRPr lang="fr-FR" sz="2400" b="1" dirty="0">
              <a:solidFill>
                <a:srgbClr val="009FE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409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4"/>
          <p:cNvSpPr txBox="1">
            <a:spLocks/>
          </p:cNvSpPr>
          <p:nvPr/>
        </p:nvSpPr>
        <p:spPr>
          <a:xfrm>
            <a:off x="838202" y="6248400"/>
            <a:ext cx="1447800" cy="3429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09FE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09/11/2017</a:t>
            </a:r>
            <a:endParaRPr lang="fr-FR" dirty="0"/>
          </a:p>
        </p:txBody>
      </p:sp>
      <p:sp>
        <p:nvSpPr>
          <p:cNvPr id="7" name="Titre 4"/>
          <p:cNvSpPr>
            <a:spLocks noGrp="1"/>
          </p:cNvSpPr>
          <p:nvPr>
            <p:ph type="title"/>
          </p:nvPr>
        </p:nvSpPr>
        <p:spPr>
          <a:xfrm>
            <a:off x="259200" y="190800"/>
            <a:ext cx="11718537" cy="1155600"/>
          </a:xfrm>
        </p:spPr>
        <p:txBody>
          <a:bodyPr>
            <a:noAutofit/>
          </a:bodyPr>
          <a:lstStyle/>
          <a:p>
            <a:pPr>
              <a:lnSpc>
                <a:spcPct val="100000"/>
              </a:lnSpc>
              <a:spcBef>
                <a:spcPts val="1800"/>
              </a:spcBef>
              <a:spcAft>
                <a:spcPts val="1200"/>
              </a:spcAft>
            </a:pPr>
            <a:r>
              <a:rPr lang="fr-FR" sz="3000" dirty="0" smtClean="0"/>
              <a:t>En Pays de la Loire…</a:t>
            </a:r>
            <a:br>
              <a:rPr lang="fr-FR" sz="3000" dirty="0" smtClean="0"/>
            </a:br>
            <a:r>
              <a:rPr lang="fr-FR" sz="2200" dirty="0">
                <a:solidFill>
                  <a:srgbClr val="F08300"/>
                </a:solidFill>
              </a:rPr>
              <a:t> </a:t>
            </a:r>
            <a:r>
              <a:rPr lang="fr-FR" sz="2200" dirty="0" smtClean="0">
                <a:solidFill>
                  <a:srgbClr val="F08300"/>
                </a:solidFill>
              </a:rPr>
              <a:t> &gt; Près de 25 % des MG assurent une activité de gynécologie complète et régulière</a:t>
            </a:r>
            <a:endParaRPr lang="fr-FR" sz="2200" dirty="0">
              <a:solidFill>
                <a:srgbClr val="F08300"/>
              </a:solidFill>
            </a:endParaRPr>
          </a:p>
        </p:txBody>
      </p:sp>
      <p:sp>
        <p:nvSpPr>
          <p:cNvPr id="4" name="ZoneTexte 3"/>
          <p:cNvSpPr txBox="1"/>
          <p:nvPr/>
        </p:nvSpPr>
        <p:spPr>
          <a:xfrm>
            <a:off x="7772401" y="3037209"/>
            <a:ext cx="4069976" cy="1877437"/>
          </a:xfrm>
          <a:prstGeom prst="rect">
            <a:avLst/>
          </a:prstGeom>
          <a:noFill/>
          <a:ln w="19050">
            <a:solidFill>
              <a:srgbClr val="F08300"/>
            </a:solidFill>
          </a:ln>
        </p:spPr>
        <p:txBody>
          <a:bodyPr wrap="square" rtlCol="0">
            <a:spAutoFit/>
          </a:bodyPr>
          <a:lstStyle/>
          <a:p>
            <a:pPr>
              <a:spcAft>
                <a:spcPts val="600"/>
              </a:spcAft>
            </a:pPr>
            <a:r>
              <a:rPr lang="fr-FR" sz="1600" dirty="0" smtClean="0">
                <a:latin typeface="Arial" panose="020B0604020202020204" pitchFamily="34" charset="0"/>
                <a:cs typeface="Arial" panose="020B0604020202020204" pitchFamily="34" charset="0"/>
              </a:rPr>
              <a:t>Proportions élevées de MG :</a:t>
            </a:r>
          </a:p>
          <a:p>
            <a:pPr marL="285750" indent="-285750">
              <a:spcAft>
                <a:spcPts val="600"/>
              </a:spcAft>
              <a:buFontTx/>
              <a:buChar char="-"/>
            </a:pPr>
            <a:r>
              <a:rPr lang="fr-FR" sz="1500" dirty="0" smtClean="0">
                <a:latin typeface="Arial" panose="020B0604020202020204" pitchFamily="34" charset="0"/>
                <a:cs typeface="Arial" panose="020B0604020202020204" pitchFamily="34" charset="0"/>
              </a:rPr>
              <a:t>Exerçant </a:t>
            </a:r>
            <a:r>
              <a:rPr lang="fr-FR" sz="1500" dirty="0">
                <a:latin typeface="Arial" panose="020B0604020202020204" pitchFamily="34" charset="0"/>
                <a:cs typeface="Arial" panose="020B0604020202020204" pitchFamily="34" charset="0"/>
              </a:rPr>
              <a:t>dans des communes </a:t>
            </a:r>
            <a:r>
              <a:rPr lang="fr-FR" sz="1500" dirty="0" smtClean="0">
                <a:latin typeface="Arial" panose="020B0604020202020204" pitchFamily="34" charset="0"/>
                <a:cs typeface="Arial" panose="020B0604020202020204" pitchFamily="34" charset="0"/>
              </a:rPr>
              <a:t>où </a:t>
            </a:r>
            <a:r>
              <a:rPr lang="fr-FR" sz="1500" dirty="0">
                <a:latin typeface="Arial" panose="020B0604020202020204" pitchFamily="34" charset="0"/>
                <a:cs typeface="Arial" panose="020B0604020202020204" pitchFamily="34" charset="0"/>
              </a:rPr>
              <a:t>l'APL aux gynécologues </a:t>
            </a:r>
            <a:r>
              <a:rPr lang="fr-FR" sz="1500" dirty="0" smtClean="0">
                <a:latin typeface="Arial" panose="020B0604020202020204" pitchFamily="34" charset="0"/>
                <a:cs typeface="Arial" panose="020B0604020202020204" pitchFamily="34" charset="0"/>
              </a:rPr>
              <a:t>libéraux n'est pas élevée</a:t>
            </a:r>
            <a:r>
              <a:rPr lang="fr-FR" sz="1500" baseline="30000" dirty="0" smtClean="0">
                <a:latin typeface="Arial" panose="020B0604020202020204" pitchFamily="34" charset="0"/>
                <a:cs typeface="Arial" panose="020B0604020202020204" pitchFamily="34" charset="0"/>
              </a:rPr>
              <a:t>1</a:t>
            </a:r>
            <a:r>
              <a:rPr lang="fr-FR" sz="1500" dirty="0" smtClean="0">
                <a:latin typeface="Arial" panose="020B0604020202020204" pitchFamily="34" charset="0"/>
                <a:cs typeface="Arial" panose="020B0604020202020204" pitchFamily="34" charset="0"/>
              </a:rPr>
              <a:t> (67 %, </a:t>
            </a:r>
            <a:r>
              <a:rPr lang="fr-FR" sz="1500" i="1" dirty="0" smtClean="0">
                <a:latin typeface="Arial" panose="020B0604020202020204" pitchFamily="34" charset="0"/>
                <a:cs typeface="Arial" panose="020B0604020202020204" pitchFamily="34" charset="0"/>
              </a:rPr>
              <a:t>vs</a:t>
            </a:r>
            <a:r>
              <a:rPr lang="fr-FR" sz="1500" dirty="0" smtClean="0">
                <a:latin typeface="Arial" panose="020B0604020202020204" pitchFamily="34" charset="0"/>
                <a:cs typeface="Arial" panose="020B0604020202020204" pitchFamily="34" charset="0"/>
              </a:rPr>
              <a:t> 55 %</a:t>
            </a:r>
            <a:r>
              <a:rPr lang="fr-FR" sz="1500" dirty="0">
                <a:latin typeface="Arial" panose="020B0604020202020204" pitchFamily="34" charset="0"/>
                <a:cs typeface="Arial" panose="020B0604020202020204" pitchFamily="34" charset="0"/>
              </a:rPr>
              <a:t> parmi l'ensemble des MG</a:t>
            </a:r>
            <a:r>
              <a:rPr lang="fr-FR" sz="1500" dirty="0" smtClean="0">
                <a:latin typeface="Arial" panose="020B0604020202020204" pitchFamily="34" charset="0"/>
                <a:cs typeface="Arial" panose="020B0604020202020204" pitchFamily="34" charset="0"/>
              </a:rPr>
              <a:t>)</a:t>
            </a:r>
            <a:endParaRPr lang="fr-FR" sz="1500" dirty="0">
              <a:latin typeface="Arial" panose="020B0604020202020204" pitchFamily="34" charset="0"/>
              <a:cs typeface="Arial" panose="020B0604020202020204" pitchFamily="34" charset="0"/>
            </a:endParaRPr>
          </a:p>
          <a:p>
            <a:pPr marL="285750" indent="-285750">
              <a:spcAft>
                <a:spcPts val="1200"/>
              </a:spcAft>
              <a:buFontTx/>
              <a:buChar char="-"/>
            </a:pPr>
            <a:r>
              <a:rPr lang="fr-FR" sz="1500" b="1" dirty="0">
                <a:latin typeface="Arial" panose="020B0604020202020204" pitchFamily="34" charset="0"/>
                <a:cs typeface="Arial" panose="020B0604020202020204" pitchFamily="34" charset="0"/>
              </a:rPr>
              <a:t>Installés en cabinets de groupe ou </a:t>
            </a:r>
            <a:r>
              <a:rPr lang="fr-FR" sz="1500" b="1" dirty="0" smtClean="0">
                <a:latin typeface="Arial" panose="020B0604020202020204" pitchFamily="34" charset="0"/>
                <a:cs typeface="Arial" panose="020B0604020202020204" pitchFamily="34" charset="0"/>
              </a:rPr>
              <a:t>MSP (87 % </a:t>
            </a:r>
            <a:r>
              <a:rPr lang="fr-FR" sz="1500" b="1" i="1" dirty="0" smtClean="0">
                <a:latin typeface="Arial" panose="020B0604020202020204" pitchFamily="34" charset="0"/>
                <a:cs typeface="Arial" panose="020B0604020202020204" pitchFamily="34" charset="0"/>
              </a:rPr>
              <a:t>vs</a:t>
            </a:r>
            <a:r>
              <a:rPr lang="fr-FR" sz="1500" b="1" dirty="0" smtClean="0">
                <a:latin typeface="Arial" panose="020B0604020202020204" pitchFamily="34" charset="0"/>
                <a:cs typeface="Arial" panose="020B0604020202020204" pitchFamily="34" charset="0"/>
              </a:rPr>
              <a:t> 68 %)</a:t>
            </a:r>
            <a:endParaRPr lang="fr-FR" sz="1500" b="1" dirty="0">
              <a:latin typeface="Arial" panose="020B0604020202020204" pitchFamily="34" charset="0"/>
              <a:cs typeface="Arial" panose="020B0604020202020204" pitchFamily="34" charset="0"/>
            </a:endParaRPr>
          </a:p>
        </p:txBody>
      </p:sp>
      <p:sp>
        <p:nvSpPr>
          <p:cNvPr id="11"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ORS Pays de la Loire   </a:t>
            </a:r>
            <a:endParaRPr lang="fr-FR" dirty="0"/>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517" y="6276398"/>
            <a:ext cx="287510" cy="286903"/>
          </a:xfrm>
          <a:prstGeom prst="rect">
            <a:avLst/>
          </a:prstGeom>
        </p:spPr>
      </p:pic>
      <p:pic>
        <p:nvPicPr>
          <p:cNvPr id="13" name="Image 12"/>
          <p:cNvPicPr>
            <a:picLocks noChangeAspect="1"/>
          </p:cNvPicPr>
          <p:nvPr/>
        </p:nvPicPr>
        <p:blipFill rotWithShape="1">
          <a:blip r:embed="rId4">
            <a:extLst>
              <a:ext uri="{28A0092B-C50C-407E-A947-70E740481C1C}">
                <a14:useLocalDpi xmlns:a14="http://schemas.microsoft.com/office/drawing/2010/main" val="0"/>
              </a:ext>
            </a:extLst>
          </a:blip>
          <a:srcRect t="3577" r="13407" b="3673"/>
          <a:stretch/>
        </p:blipFill>
        <p:spPr>
          <a:xfrm>
            <a:off x="361508" y="1531088"/>
            <a:ext cx="7168845" cy="4101227"/>
          </a:xfrm>
          <a:prstGeom prst="rect">
            <a:avLst/>
          </a:prstGeom>
        </p:spPr>
      </p:pic>
      <p:cxnSp>
        <p:nvCxnSpPr>
          <p:cNvPr id="8" name="Connecteur en angle 7"/>
          <p:cNvCxnSpPr/>
          <p:nvPr/>
        </p:nvCxnSpPr>
        <p:spPr>
          <a:xfrm>
            <a:off x="3855475" y="2676088"/>
            <a:ext cx="5958000" cy="361121"/>
          </a:xfrm>
          <a:prstGeom prst="bentConnector2">
            <a:avLst/>
          </a:prstGeom>
          <a:ln w="50800">
            <a:solidFill>
              <a:srgbClr val="F08300"/>
            </a:solidFill>
            <a:headEnd type="oval" w="lg" len="lg"/>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772401" y="5150635"/>
            <a:ext cx="4312024" cy="400110"/>
          </a:xfrm>
          <a:prstGeom prst="rect">
            <a:avLst/>
          </a:prstGeom>
          <a:noFill/>
        </p:spPr>
        <p:txBody>
          <a:bodyPr wrap="square" rtlCol="0">
            <a:spAutoFit/>
          </a:bodyPr>
          <a:lstStyle/>
          <a:p>
            <a:r>
              <a:rPr lang="fr-FR" sz="1000" dirty="0" smtClean="0">
                <a:latin typeface="Arial" panose="020B0604020202020204" pitchFamily="34" charset="0"/>
                <a:cs typeface="Arial" panose="020B0604020202020204" pitchFamily="34" charset="0"/>
              </a:rPr>
              <a:t>1</a:t>
            </a:r>
            <a:r>
              <a:rPr lang="fr-FR" sz="1000" dirty="0">
                <a:latin typeface="Arial" panose="020B0604020202020204" pitchFamily="34" charset="0"/>
                <a:cs typeface="Arial" panose="020B0604020202020204" pitchFamily="34" charset="0"/>
              </a:rPr>
              <a:t>. </a:t>
            </a:r>
            <a:r>
              <a:rPr lang="fr-FR" sz="1000" dirty="0" smtClean="0">
                <a:latin typeface="Arial" panose="020B0604020202020204" pitchFamily="34" charset="0"/>
                <a:cs typeface="Arial" panose="020B0604020202020204" pitchFamily="34" charset="0"/>
              </a:rPr>
              <a:t>Trois premiers quartiles de distribution de l'APL aux gynécologues libéraux.</a:t>
            </a:r>
            <a:endParaRPr lang="fr-FR" sz="1000" dirty="0">
              <a:latin typeface="Arial" panose="020B0604020202020204" pitchFamily="34" charset="0"/>
              <a:cs typeface="Arial" panose="020B0604020202020204" pitchFamily="34" charset="0"/>
            </a:endParaRPr>
          </a:p>
        </p:txBody>
      </p:sp>
      <p:sp>
        <p:nvSpPr>
          <p:cNvPr id="15" name="ZoneTexte 14"/>
          <p:cNvSpPr txBox="1"/>
          <p:nvPr/>
        </p:nvSpPr>
        <p:spPr>
          <a:xfrm>
            <a:off x="11669915" y="6248400"/>
            <a:ext cx="549244" cy="461665"/>
          </a:xfrm>
          <a:prstGeom prst="rect">
            <a:avLst/>
          </a:prstGeom>
          <a:noFill/>
        </p:spPr>
        <p:txBody>
          <a:bodyPr wrap="square" rtlCol="0">
            <a:spAutoFit/>
          </a:bodyPr>
          <a:lstStyle/>
          <a:p>
            <a:r>
              <a:rPr lang="fr-FR" sz="2400" b="1" dirty="0" smtClean="0">
                <a:solidFill>
                  <a:srgbClr val="009FE3"/>
                </a:solidFill>
                <a:latin typeface="Arial" panose="020B0604020202020204" pitchFamily="34" charset="0"/>
                <a:cs typeface="Arial" panose="020B0604020202020204" pitchFamily="34" charset="0"/>
              </a:rPr>
              <a:t>11</a:t>
            </a:r>
            <a:endParaRPr lang="fr-FR" sz="2400" b="1" dirty="0">
              <a:solidFill>
                <a:srgbClr val="009FE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348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4"/>
          <p:cNvSpPr txBox="1">
            <a:spLocks/>
          </p:cNvSpPr>
          <p:nvPr/>
        </p:nvSpPr>
        <p:spPr>
          <a:xfrm>
            <a:off x="838202" y="6248400"/>
            <a:ext cx="1447800" cy="3429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09FE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09/11/2017</a:t>
            </a:r>
            <a:endParaRPr lang="fr-FR" dirty="0"/>
          </a:p>
        </p:txBody>
      </p:sp>
      <p:sp>
        <p:nvSpPr>
          <p:cNvPr id="7" name="Titre 4"/>
          <p:cNvSpPr>
            <a:spLocks noGrp="1"/>
          </p:cNvSpPr>
          <p:nvPr>
            <p:ph type="title"/>
          </p:nvPr>
        </p:nvSpPr>
        <p:spPr>
          <a:xfrm>
            <a:off x="259200" y="189184"/>
            <a:ext cx="11571889" cy="1155086"/>
          </a:xfrm>
        </p:spPr>
        <p:txBody>
          <a:bodyPr>
            <a:noAutofit/>
          </a:bodyPr>
          <a:lstStyle/>
          <a:p>
            <a:pPr>
              <a:lnSpc>
                <a:spcPct val="100000"/>
              </a:lnSpc>
            </a:pPr>
            <a:r>
              <a:rPr lang="fr-FR" sz="3000" dirty="0" smtClean="0"/>
              <a:t>L'impact du travail en structure d'exercice regroupé</a:t>
            </a:r>
            <a:br>
              <a:rPr lang="fr-FR" sz="3000" dirty="0" smtClean="0"/>
            </a:br>
            <a:r>
              <a:rPr lang="fr-FR" sz="2200" dirty="0">
                <a:solidFill>
                  <a:srgbClr val="F08300"/>
                </a:solidFill>
              </a:rPr>
              <a:t> </a:t>
            </a:r>
            <a:r>
              <a:rPr lang="fr-FR" sz="2200" dirty="0" smtClean="0">
                <a:solidFill>
                  <a:srgbClr val="F08300"/>
                </a:solidFill>
              </a:rPr>
              <a:t> &gt; </a:t>
            </a:r>
            <a:r>
              <a:rPr lang="fr-FR" sz="2200" dirty="0">
                <a:solidFill>
                  <a:srgbClr val="F08300"/>
                </a:solidFill>
              </a:rPr>
              <a:t>Des </a:t>
            </a:r>
            <a:r>
              <a:rPr lang="fr-FR" sz="2200" dirty="0" smtClean="0">
                <a:solidFill>
                  <a:srgbClr val="F08300"/>
                </a:solidFill>
              </a:rPr>
              <a:t>MG qui tendent à se "spécialiser" dans le suivi gynéco-obstétrical</a:t>
            </a:r>
            <a:endParaRPr lang="fr-FR" sz="2200" dirty="0">
              <a:solidFill>
                <a:srgbClr val="F08300"/>
              </a:solidFill>
            </a:endParaRPr>
          </a:p>
        </p:txBody>
      </p:sp>
      <p:sp>
        <p:nvSpPr>
          <p:cNvPr id="6" name="Espace réservé du contenu 5"/>
          <p:cNvSpPr>
            <a:spLocks noGrp="1"/>
          </p:cNvSpPr>
          <p:nvPr>
            <p:ph idx="1"/>
          </p:nvPr>
        </p:nvSpPr>
        <p:spPr>
          <a:xfrm>
            <a:off x="550800" y="1609200"/>
            <a:ext cx="11375311" cy="3829004"/>
          </a:xfrm>
        </p:spPr>
        <p:txBody>
          <a:bodyPr>
            <a:normAutofit/>
          </a:bodyPr>
          <a:lstStyle/>
          <a:p>
            <a:pPr>
              <a:spcAft>
                <a:spcPts val="1500"/>
              </a:spcAft>
            </a:pPr>
            <a:r>
              <a:rPr lang="fr-FR" sz="2400" dirty="0" smtClean="0"/>
              <a:t>En groupe ou maison de santé, 44 % des praticiens </a:t>
            </a:r>
            <a:r>
              <a:rPr lang="fr-FR" sz="2400" dirty="0"/>
              <a:t>déclarent </a:t>
            </a:r>
            <a:r>
              <a:rPr lang="fr-FR" sz="2400" dirty="0" smtClean="0"/>
              <a:t>qu’un médecin     </a:t>
            </a:r>
            <a:r>
              <a:rPr lang="fr-FR" sz="2400" i="1" dirty="0" smtClean="0"/>
              <a:t>s’y occupe plus particulièrement </a:t>
            </a:r>
            <a:r>
              <a:rPr lang="fr-FR" sz="2400" i="1" dirty="0"/>
              <a:t>des consultations </a:t>
            </a:r>
            <a:r>
              <a:rPr lang="fr-FR" sz="2400" i="1" dirty="0" smtClean="0"/>
              <a:t>pour motif gynécologique</a:t>
            </a:r>
          </a:p>
          <a:p>
            <a:pPr>
              <a:spcAft>
                <a:spcPts val="600"/>
              </a:spcAft>
            </a:pPr>
            <a:r>
              <a:rPr lang="fr-FR" sz="2400" dirty="0" smtClean="0"/>
              <a:t>Ces </a:t>
            </a:r>
            <a:r>
              <a:rPr lang="fr-FR" sz="2400" dirty="0"/>
              <a:t>praticiens </a:t>
            </a:r>
            <a:r>
              <a:rPr lang="fr-FR" sz="2400" dirty="0" smtClean="0"/>
              <a:t>effectuent les gestes </a:t>
            </a:r>
            <a:r>
              <a:rPr lang="fr-FR" sz="2400" dirty="0"/>
              <a:t>gynécologiques à une fréquence </a:t>
            </a:r>
            <a:r>
              <a:rPr lang="fr-FR" sz="2400" dirty="0" smtClean="0"/>
              <a:t>élevée</a:t>
            </a:r>
          </a:p>
          <a:p>
            <a:pPr lvl="1">
              <a:spcAft>
                <a:spcPts val="600"/>
              </a:spcAft>
            </a:pPr>
            <a:r>
              <a:rPr lang="fr-FR" sz="1800" dirty="0"/>
              <a:t>86 % réalisent </a:t>
            </a:r>
            <a:r>
              <a:rPr lang="fr-FR" sz="1800" dirty="0" smtClean="0"/>
              <a:t>de </a:t>
            </a:r>
            <a:r>
              <a:rPr lang="fr-FR" sz="1800" dirty="0"/>
              <a:t>manière au moins </a:t>
            </a:r>
            <a:r>
              <a:rPr lang="fr-FR" sz="1800" dirty="0" smtClean="0"/>
              <a:t>hebdomadaire un </a:t>
            </a:r>
            <a:r>
              <a:rPr lang="fr-FR" sz="1800" dirty="0"/>
              <a:t>examen clinique </a:t>
            </a:r>
            <a:r>
              <a:rPr lang="fr-FR" sz="1800" dirty="0" smtClean="0"/>
              <a:t>des </a:t>
            </a:r>
            <a:r>
              <a:rPr lang="fr-FR" sz="1800" dirty="0"/>
              <a:t>seins, </a:t>
            </a:r>
            <a:r>
              <a:rPr lang="fr-FR" sz="1800" dirty="0" smtClean="0"/>
              <a:t>                                     84 </a:t>
            </a:r>
            <a:r>
              <a:rPr lang="fr-FR" sz="1800" dirty="0"/>
              <a:t>% un </a:t>
            </a:r>
            <a:r>
              <a:rPr lang="fr-FR" sz="1800" dirty="0" smtClean="0"/>
              <a:t>examen au </a:t>
            </a:r>
            <a:r>
              <a:rPr lang="fr-FR" sz="1800" dirty="0"/>
              <a:t>spéculum, 77 % un toucher vaginal, </a:t>
            </a:r>
            <a:r>
              <a:rPr lang="fr-FR" sz="1800" dirty="0" smtClean="0"/>
              <a:t>et </a:t>
            </a:r>
            <a:r>
              <a:rPr lang="fr-FR" sz="1800" dirty="0"/>
              <a:t>69 % un frottis </a:t>
            </a:r>
            <a:r>
              <a:rPr lang="fr-FR" sz="1800" dirty="0" smtClean="0"/>
              <a:t>cervico-vaginal</a:t>
            </a:r>
          </a:p>
          <a:p>
            <a:pPr lvl="1">
              <a:spcAft>
                <a:spcPts val="1500"/>
              </a:spcAft>
            </a:pPr>
            <a:r>
              <a:rPr lang="fr-FR" sz="1800" dirty="0"/>
              <a:t>80 % voient au moins une fois par semaine une patiente pour l'instauration ou le suivi </a:t>
            </a:r>
            <a:r>
              <a:rPr lang="fr-FR" sz="1800" dirty="0" smtClean="0"/>
              <a:t>                          d'une </a:t>
            </a:r>
            <a:r>
              <a:rPr lang="fr-FR" sz="1800" dirty="0"/>
              <a:t>méthode contraceptive </a:t>
            </a:r>
          </a:p>
          <a:p>
            <a:r>
              <a:rPr lang="fr-FR" sz="2400" dirty="0" smtClean="0"/>
              <a:t>Une situation similaire pour la "spécialisation" dans le suivi de la grossesse</a:t>
            </a:r>
          </a:p>
          <a:p>
            <a:pPr>
              <a:spcBef>
                <a:spcPts val="1800"/>
              </a:spcBef>
            </a:pPr>
            <a:r>
              <a:rPr lang="fr-FR" sz="2400" dirty="0" smtClean="0"/>
              <a:t>Des constats confortés par les résultats nationaux</a:t>
            </a:r>
          </a:p>
        </p:txBody>
      </p:sp>
      <p:sp>
        <p:nvSpPr>
          <p:cNvPr id="8"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ORS Pays de la Loire   </a:t>
            </a:r>
            <a:endParaRPr lang="fr-FR" dirty="0"/>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517" y="6276398"/>
            <a:ext cx="287510" cy="286903"/>
          </a:xfrm>
          <a:prstGeom prst="rect">
            <a:avLst/>
          </a:prstGeom>
        </p:spPr>
      </p:pic>
      <p:sp>
        <p:nvSpPr>
          <p:cNvPr id="10" name="ZoneTexte 9"/>
          <p:cNvSpPr txBox="1"/>
          <p:nvPr/>
        </p:nvSpPr>
        <p:spPr>
          <a:xfrm>
            <a:off x="11669915" y="6248400"/>
            <a:ext cx="549244" cy="461665"/>
          </a:xfrm>
          <a:prstGeom prst="rect">
            <a:avLst/>
          </a:prstGeom>
          <a:noFill/>
        </p:spPr>
        <p:txBody>
          <a:bodyPr wrap="square" rtlCol="0">
            <a:spAutoFit/>
          </a:bodyPr>
          <a:lstStyle/>
          <a:p>
            <a:r>
              <a:rPr lang="fr-FR" sz="2400" b="1" dirty="0" smtClean="0">
                <a:solidFill>
                  <a:srgbClr val="009FE3"/>
                </a:solidFill>
                <a:latin typeface="Arial" panose="020B0604020202020204" pitchFamily="34" charset="0"/>
                <a:cs typeface="Arial" panose="020B0604020202020204" pitchFamily="34" charset="0"/>
              </a:rPr>
              <a:t>12</a:t>
            </a:r>
            <a:endParaRPr lang="fr-FR" sz="2400" b="1" dirty="0">
              <a:solidFill>
                <a:srgbClr val="009FE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923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4"/>
          <p:cNvSpPr txBox="1">
            <a:spLocks/>
          </p:cNvSpPr>
          <p:nvPr/>
        </p:nvSpPr>
        <p:spPr>
          <a:xfrm>
            <a:off x="838202" y="6248400"/>
            <a:ext cx="1447800" cy="3429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09FE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09/11/2017</a:t>
            </a:r>
            <a:endParaRPr lang="fr-FR" dirty="0"/>
          </a:p>
        </p:txBody>
      </p:sp>
      <p:sp>
        <p:nvSpPr>
          <p:cNvPr id="12" name="Titre 4"/>
          <p:cNvSpPr>
            <a:spLocks noGrp="1"/>
          </p:cNvSpPr>
          <p:nvPr>
            <p:ph type="title"/>
          </p:nvPr>
        </p:nvSpPr>
        <p:spPr>
          <a:xfrm>
            <a:off x="259200" y="190800"/>
            <a:ext cx="11571889" cy="1155600"/>
          </a:xfrm>
        </p:spPr>
        <p:txBody>
          <a:bodyPr>
            <a:noAutofit/>
          </a:bodyPr>
          <a:lstStyle/>
          <a:p>
            <a:pPr>
              <a:lnSpc>
                <a:spcPct val="100000"/>
              </a:lnSpc>
              <a:spcBef>
                <a:spcPts val="1800"/>
              </a:spcBef>
              <a:spcAft>
                <a:spcPts val="1200"/>
              </a:spcAft>
            </a:pPr>
            <a:r>
              <a:rPr lang="fr-FR" sz="3000" dirty="0" smtClean="0"/>
              <a:t>Quels enseignements retenir ?</a:t>
            </a:r>
            <a:endParaRPr lang="fr-FR" sz="2200" dirty="0">
              <a:solidFill>
                <a:srgbClr val="F08300"/>
              </a:solidFill>
            </a:endParaRPr>
          </a:p>
        </p:txBody>
      </p:sp>
      <p:sp>
        <p:nvSpPr>
          <p:cNvPr id="13"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ORS Pays de la Loire   </a:t>
            </a:r>
            <a:endParaRPr lang="fr-FR" dirty="0"/>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517" y="6276398"/>
            <a:ext cx="287510" cy="286903"/>
          </a:xfrm>
          <a:prstGeom prst="rect">
            <a:avLst/>
          </a:prstGeom>
        </p:spPr>
      </p:pic>
      <p:sp>
        <p:nvSpPr>
          <p:cNvPr id="15" name="Espace réservé du contenu 5"/>
          <p:cNvSpPr>
            <a:spLocks noGrp="1"/>
          </p:cNvSpPr>
          <p:nvPr>
            <p:ph idx="1"/>
          </p:nvPr>
        </p:nvSpPr>
        <p:spPr>
          <a:xfrm>
            <a:off x="550800" y="2003898"/>
            <a:ext cx="11034843" cy="3263698"/>
          </a:xfrm>
        </p:spPr>
        <p:txBody>
          <a:bodyPr/>
          <a:lstStyle/>
          <a:p>
            <a:pPr>
              <a:spcAft>
                <a:spcPts val="900"/>
              </a:spcAft>
            </a:pPr>
            <a:r>
              <a:rPr lang="fr-FR" sz="2400" dirty="0" smtClean="0"/>
              <a:t>L'implication des MG dans le suivi gynécologique et obstétrical                  appréhendée à travers le Panel, une illustration…</a:t>
            </a:r>
          </a:p>
          <a:p>
            <a:pPr lvl="1">
              <a:spcBef>
                <a:spcPts val="1200"/>
              </a:spcBef>
              <a:spcAft>
                <a:spcPts val="1200"/>
              </a:spcAft>
              <a:buSzPct val="100000"/>
            </a:pPr>
            <a:r>
              <a:rPr lang="fr-FR" sz="2200" dirty="0" smtClean="0"/>
              <a:t>De </a:t>
            </a:r>
            <a:r>
              <a:rPr lang="fr-FR" sz="2200" dirty="0"/>
              <a:t>la </a:t>
            </a:r>
            <a:r>
              <a:rPr lang="fr-FR" sz="2200" b="1" dirty="0"/>
              <a:t>diversité des profils d'activité </a:t>
            </a:r>
            <a:r>
              <a:rPr lang="fr-FR" sz="2200" dirty="0"/>
              <a:t>des MG</a:t>
            </a:r>
          </a:p>
          <a:p>
            <a:pPr lvl="1">
              <a:spcBef>
                <a:spcPts val="1200"/>
              </a:spcBef>
              <a:spcAft>
                <a:spcPts val="600"/>
              </a:spcAft>
              <a:buSzPct val="100000"/>
            </a:pPr>
            <a:r>
              <a:rPr lang="fr-FR" sz="2200" dirty="0" smtClean="0"/>
              <a:t>Et de </a:t>
            </a:r>
            <a:r>
              <a:rPr lang="fr-FR" sz="2200" b="1" dirty="0" smtClean="0"/>
              <a:t>l'adaptation des pratiques </a:t>
            </a:r>
            <a:r>
              <a:rPr lang="fr-FR" sz="2200" dirty="0" smtClean="0"/>
              <a:t>des MG à leur environnement d'exercice</a:t>
            </a:r>
          </a:p>
          <a:p>
            <a:pPr lvl="2">
              <a:spcBef>
                <a:spcPts val="1200"/>
              </a:spcBef>
              <a:spcAft>
                <a:spcPts val="600"/>
              </a:spcAft>
              <a:buSzPct val="70000"/>
              <a:buFont typeface="Wingdings 3" panose="05040102010807070707" pitchFamily="18" charset="2"/>
              <a:buChar char="u"/>
            </a:pPr>
            <a:r>
              <a:rPr lang="fr-FR" sz="2200" dirty="0" smtClean="0"/>
              <a:t>Qui révèle une </a:t>
            </a:r>
            <a:r>
              <a:rPr lang="fr-FR" sz="2200" b="1" dirty="0"/>
              <a:t>forme de </a:t>
            </a:r>
            <a:r>
              <a:rPr lang="fr-FR" sz="2200" b="1" dirty="0" smtClean="0"/>
              <a:t>spécialisation informelle </a:t>
            </a:r>
            <a:r>
              <a:rPr lang="fr-FR" sz="2200" dirty="0" smtClean="0"/>
              <a:t>de certains praticiens,                          pour ces situations fréquentes dans leur patientèle</a:t>
            </a:r>
          </a:p>
        </p:txBody>
      </p:sp>
      <p:sp>
        <p:nvSpPr>
          <p:cNvPr id="8" name="ZoneTexte 7"/>
          <p:cNvSpPr txBox="1"/>
          <p:nvPr/>
        </p:nvSpPr>
        <p:spPr>
          <a:xfrm>
            <a:off x="11669915" y="6248400"/>
            <a:ext cx="549244" cy="461665"/>
          </a:xfrm>
          <a:prstGeom prst="rect">
            <a:avLst/>
          </a:prstGeom>
          <a:noFill/>
        </p:spPr>
        <p:txBody>
          <a:bodyPr wrap="square" rtlCol="0">
            <a:spAutoFit/>
          </a:bodyPr>
          <a:lstStyle/>
          <a:p>
            <a:r>
              <a:rPr lang="fr-FR" sz="2400" b="1" dirty="0" smtClean="0">
                <a:solidFill>
                  <a:srgbClr val="009FE3"/>
                </a:solidFill>
                <a:latin typeface="Arial" panose="020B0604020202020204" pitchFamily="34" charset="0"/>
                <a:cs typeface="Arial" panose="020B0604020202020204" pitchFamily="34" charset="0"/>
              </a:rPr>
              <a:t>13</a:t>
            </a:r>
            <a:endParaRPr lang="fr-FR" sz="2400" b="1" dirty="0">
              <a:solidFill>
                <a:srgbClr val="009FE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658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4"/>
          <p:cNvSpPr txBox="1">
            <a:spLocks/>
          </p:cNvSpPr>
          <p:nvPr/>
        </p:nvSpPr>
        <p:spPr>
          <a:xfrm>
            <a:off x="838202" y="6248400"/>
            <a:ext cx="1447800" cy="3429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09FE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09/11/2017</a:t>
            </a:r>
            <a:endParaRPr lang="fr-FR" dirty="0"/>
          </a:p>
        </p:txBody>
      </p:sp>
      <p:sp>
        <p:nvSpPr>
          <p:cNvPr id="12" name="Titre 4"/>
          <p:cNvSpPr>
            <a:spLocks noGrp="1"/>
          </p:cNvSpPr>
          <p:nvPr>
            <p:ph type="title"/>
          </p:nvPr>
        </p:nvSpPr>
        <p:spPr>
          <a:xfrm>
            <a:off x="259200" y="190800"/>
            <a:ext cx="11571889" cy="1155600"/>
          </a:xfrm>
        </p:spPr>
        <p:txBody>
          <a:bodyPr>
            <a:noAutofit/>
          </a:bodyPr>
          <a:lstStyle/>
          <a:p>
            <a:pPr>
              <a:lnSpc>
                <a:spcPct val="100000"/>
              </a:lnSpc>
              <a:spcBef>
                <a:spcPts val="1800"/>
              </a:spcBef>
              <a:spcAft>
                <a:spcPts val="1200"/>
              </a:spcAft>
            </a:pPr>
            <a:r>
              <a:rPr lang="fr-FR" sz="3000" dirty="0" smtClean="0"/>
              <a:t>Quels enjeux pour demain ? </a:t>
            </a:r>
            <a:endParaRPr lang="fr-FR" sz="2200" dirty="0">
              <a:solidFill>
                <a:srgbClr val="F08300"/>
              </a:solidFill>
            </a:endParaRPr>
          </a:p>
        </p:txBody>
      </p:sp>
      <p:sp>
        <p:nvSpPr>
          <p:cNvPr id="13"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ORS Pays de la Loire   </a:t>
            </a:r>
            <a:endParaRPr lang="fr-FR" dirty="0"/>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517" y="6276398"/>
            <a:ext cx="287510" cy="286903"/>
          </a:xfrm>
          <a:prstGeom prst="rect">
            <a:avLst/>
          </a:prstGeom>
        </p:spPr>
      </p:pic>
      <p:sp>
        <p:nvSpPr>
          <p:cNvPr id="15" name="Espace réservé du contenu 5"/>
          <p:cNvSpPr>
            <a:spLocks noGrp="1"/>
          </p:cNvSpPr>
          <p:nvPr>
            <p:ph idx="1"/>
          </p:nvPr>
        </p:nvSpPr>
        <p:spPr>
          <a:xfrm>
            <a:off x="350196" y="1217750"/>
            <a:ext cx="11721830" cy="4558289"/>
          </a:xfrm>
        </p:spPr>
        <p:txBody>
          <a:bodyPr/>
          <a:lstStyle/>
          <a:p>
            <a:pPr>
              <a:spcBef>
                <a:spcPts val="1800"/>
              </a:spcBef>
            </a:pPr>
            <a:r>
              <a:rPr lang="fr-FR" sz="2200" dirty="0" smtClean="0"/>
              <a:t>Une forme de spécialisation informelle des MG…</a:t>
            </a:r>
          </a:p>
          <a:p>
            <a:pPr lvl="1">
              <a:lnSpc>
                <a:spcPts val="2500"/>
              </a:lnSpc>
              <a:spcBef>
                <a:spcPts val="1200"/>
              </a:spcBef>
              <a:spcAft>
                <a:spcPts val="600"/>
              </a:spcAft>
            </a:pPr>
            <a:r>
              <a:rPr lang="fr-FR" sz="2000" b="1" dirty="0" smtClean="0"/>
              <a:t>Qui permet de répondre à l'exigence de </a:t>
            </a:r>
            <a:r>
              <a:rPr lang="fr-FR" sz="2000" b="1" dirty="0" smtClean="0">
                <a:solidFill>
                  <a:srgbClr val="009FE3"/>
                </a:solidFill>
              </a:rPr>
              <a:t>proximité</a:t>
            </a:r>
            <a:r>
              <a:rPr lang="fr-FR" sz="2000" b="1" dirty="0" smtClean="0"/>
              <a:t> des </a:t>
            </a:r>
            <a:r>
              <a:rPr lang="fr-FR" sz="2000" b="1" dirty="0"/>
              <a:t>soins </a:t>
            </a:r>
            <a:r>
              <a:rPr lang="fr-FR" sz="2000" b="1" dirty="0" smtClean="0"/>
              <a:t>de premier recours,                    et peut participer à la réduction des inégalités territoriales d'accès aux soins</a:t>
            </a:r>
          </a:p>
          <a:p>
            <a:pPr marL="719138" lvl="1" indent="-96838" defTabSz="622300">
              <a:lnSpc>
                <a:spcPts val="2000"/>
              </a:lnSpc>
              <a:spcBef>
                <a:spcPts val="0"/>
              </a:spcBef>
              <a:spcAft>
                <a:spcPts val="600"/>
              </a:spcAft>
              <a:buNone/>
            </a:pPr>
            <a:r>
              <a:rPr lang="fr-FR" sz="2000" dirty="0" smtClean="0"/>
              <a:t>	</a:t>
            </a:r>
            <a:r>
              <a:rPr lang="fr-FR" sz="1800" dirty="0">
                <a:solidFill>
                  <a:srgbClr val="F08300"/>
                </a:solidFill>
              </a:rPr>
              <a:t>	&gt; </a:t>
            </a:r>
            <a:r>
              <a:rPr lang="fr-FR" sz="1600" dirty="0" smtClean="0"/>
              <a:t>Dans un contexte marqué par le recul du maillage territorial des médecins spécialistes libéraux…                 </a:t>
            </a:r>
          </a:p>
          <a:p>
            <a:pPr marL="719138" lvl="1" indent="-96838" defTabSz="622300">
              <a:lnSpc>
                <a:spcPts val="2000"/>
              </a:lnSpc>
              <a:spcBef>
                <a:spcPts val="0"/>
              </a:spcBef>
              <a:buNone/>
            </a:pPr>
            <a:r>
              <a:rPr lang="fr-FR" sz="1600" dirty="0"/>
              <a:t>	</a:t>
            </a:r>
            <a:r>
              <a:rPr lang="fr-FR" sz="1600" dirty="0" smtClean="0"/>
              <a:t>	</a:t>
            </a:r>
            <a:r>
              <a:rPr lang="fr-FR" sz="1600" dirty="0" smtClean="0">
                <a:solidFill>
                  <a:srgbClr val="F08300"/>
                </a:solidFill>
              </a:rPr>
              <a:t>&gt; </a:t>
            </a:r>
            <a:r>
              <a:rPr lang="fr-FR" sz="1600" dirty="0" smtClean="0"/>
              <a:t>… et propice à de nouvelles organisations, par </a:t>
            </a:r>
            <a:r>
              <a:rPr lang="fr-FR" sz="1600" dirty="0"/>
              <a:t>le développement de l'exercice en </a:t>
            </a:r>
            <a:r>
              <a:rPr lang="fr-FR" sz="1600" dirty="0" smtClean="0"/>
              <a:t>cabinet </a:t>
            </a:r>
            <a:r>
              <a:rPr lang="fr-FR" sz="1600" dirty="0"/>
              <a:t>de groupe ou </a:t>
            </a:r>
            <a:r>
              <a:rPr lang="fr-FR" sz="1600" dirty="0" smtClean="0"/>
              <a:t>MSP</a:t>
            </a:r>
          </a:p>
          <a:p>
            <a:pPr lvl="1">
              <a:lnSpc>
                <a:spcPts val="2500"/>
              </a:lnSpc>
              <a:spcBef>
                <a:spcPts val="1200"/>
              </a:spcBef>
              <a:spcAft>
                <a:spcPts val="600"/>
              </a:spcAft>
            </a:pPr>
            <a:r>
              <a:rPr lang="fr-FR" sz="2000" b="1" dirty="0" smtClean="0"/>
              <a:t>Mais exige que soient considérés les impératifs de </a:t>
            </a:r>
            <a:r>
              <a:rPr lang="fr-FR" sz="2000" b="1" dirty="0" smtClean="0">
                <a:solidFill>
                  <a:srgbClr val="009FE3"/>
                </a:solidFill>
              </a:rPr>
              <a:t>qualité et sécurité </a:t>
            </a:r>
            <a:r>
              <a:rPr lang="fr-FR" sz="2000" b="1" dirty="0" smtClean="0"/>
              <a:t>des soins…</a:t>
            </a:r>
          </a:p>
          <a:p>
            <a:pPr marL="457200" lvl="2" indent="438150" defTabSz="674688">
              <a:lnSpc>
                <a:spcPts val="2000"/>
              </a:lnSpc>
              <a:spcBef>
                <a:spcPts val="0"/>
              </a:spcBef>
              <a:spcAft>
                <a:spcPts val="600"/>
              </a:spcAft>
              <a:buNone/>
              <a:tabLst>
                <a:tab pos="1166813" algn="l"/>
              </a:tabLst>
            </a:pPr>
            <a:r>
              <a:rPr lang="fr-FR" sz="1600" dirty="0">
                <a:solidFill>
                  <a:srgbClr val="F08300"/>
                </a:solidFill>
              </a:rPr>
              <a:t>	</a:t>
            </a:r>
            <a:r>
              <a:rPr lang="fr-FR" sz="1600" dirty="0" smtClean="0">
                <a:solidFill>
                  <a:srgbClr val="F08300"/>
                </a:solidFill>
              </a:rPr>
              <a:t>&gt; </a:t>
            </a:r>
            <a:r>
              <a:rPr lang="fr-FR" sz="1600" dirty="0" smtClean="0"/>
              <a:t>Cette "spécialisation" ne </a:t>
            </a:r>
            <a:r>
              <a:rPr lang="fr-FR" sz="1600" dirty="0"/>
              <a:t>peut </a:t>
            </a:r>
            <a:r>
              <a:rPr lang="fr-FR" sz="1600" dirty="0" smtClean="0"/>
              <a:t>s'envisager, et être prise </a:t>
            </a:r>
            <a:r>
              <a:rPr lang="fr-FR" sz="1600" dirty="0"/>
              <a:t>en compte dès la formation </a:t>
            </a:r>
            <a:r>
              <a:rPr lang="fr-FR" sz="1600" dirty="0" smtClean="0"/>
              <a:t>initiale des MG,  </a:t>
            </a:r>
            <a:r>
              <a:rPr lang="fr-FR" sz="1600" dirty="0"/>
              <a:t>	</a:t>
            </a:r>
            <a:r>
              <a:rPr lang="fr-FR" sz="1600" dirty="0" smtClean="0"/>
              <a:t>		</a:t>
            </a:r>
            <a:r>
              <a:rPr lang="fr-FR" sz="1600" dirty="0"/>
              <a:t> </a:t>
            </a:r>
            <a:r>
              <a:rPr lang="fr-FR" sz="1600" dirty="0" smtClean="0"/>
              <a:t>	que </a:t>
            </a:r>
            <a:r>
              <a:rPr lang="fr-FR" sz="1600" dirty="0"/>
              <a:t>pour certains </a:t>
            </a:r>
            <a:r>
              <a:rPr lang="fr-FR" sz="1600" dirty="0" smtClean="0"/>
              <a:t>domaines d'activité de spécialités</a:t>
            </a:r>
          </a:p>
          <a:p>
            <a:pPr marL="457200" lvl="2" indent="708025">
              <a:lnSpc>
                <a:spcPts val="2200"/>
              </a:lnSpc>
              <a:spcBef>
                <a:spcPts val="0"/>
              </a:spcBef>
              <a:buNone/>
              <a:tabLst>
                <a:tab pos="1349375" algn="l"/>
              </a:tabLst>
            </a:pPr>
            <a:r>
              <a:rPr lang="fr-FR" sz="1600" dirty="0" smtClean="0">
                <a:solidFill>
                  <a:srgbClr val="F08300"/>
                </a:solidFill>
              </a:rPr>
              <a:t>&gt; </a:t>
            </a:r>
            <a:r>
              <a:rPr lang="fr-FR" sz="1600" dirty="0" smtClean="0"/>
              <a:t>Et elle nécessite </a:t>
            </a:r>
            <a:r>
              <a:rPr lang="fr-FR" sz="1600" dirty="0"/>
              <a:t>que les MG aient </a:t>
            </a:r>
            <a:r>
              <a:rPr lang="fr-FR" sz="1600" dirty="0" smtClean="0"/>
              <a:t>une </a:t>
            </a:r>
            <a:r>
              <a:rPr lang="fr-FR" sz="1600" dirty="0"/>
              <a:t>disponibilité suffisante pour assurer cette </a:t>
            </a:r>
            <a:r>
              <a:rPr lang="fr-FR" sz="1600" dirty="0" smtClean="0"/>
              <a:t>activité,</a:t>
            </a:r>
          </a:p>
          <a:p>
            <a:pPr marL="457200" lvl="2" indent="708025">
              <a:lnSpc>
                <a:spcPts val="2000"/>
              </a:lnSpc>
              <a:spcBef>
                <a:spcPts val="0"/>
              </a:spcBef>
              <a:buNone/>
              <a:tabLst>
                <a:tab pos="1349375" algn="l"/>
              </a:tabLst>
            </a:pPr>
            <a:r>
              <a:rPr lang="fr-FR" sz="1600" dirty="0" smtClean="0"/>
              <a:t>	et </a:t>
            </a:r>
            <a:r>
              <a:rPr lang="fr-FR" sz="1600" dirty="0"/>
              <a:t>pour continuer </a:t>
            </a:r>
            <a:r>
              <a:rPr lang="fr-FR" sz="1600" dirty="0" smtClean="0"/>
              <a:t>de se former de façon spécifique dans les domaines concernés</a:t>
            </a:r>
          </a:p>
          <a:p>
            <a:pPr marL="719138" lvl="2" indent="-261938">
              <a:spcBef>
                <a:spcPts val="1200"/>
              </a:spcBef>
              <a:spcAft>
                <a:spcPts val="600"/>
              </a:spcAft>
              <a:tabLst>
                <a:tab pos="1166813" algn="l"/>
              </a:tabLst>
            </a:pPr>
            <a:r>
              <a:rPr lang="fr-FR" b="1" dirty="0" smtClean="0"/>
              <a:t>… et d'</a:t>
            </a:r>
            <a:r>
              <a:rPr lang="fr-FR" sz="1000" b="1" dirty="0" smtClean="0"/>
              <a:t> </a:t>
            </a:r>
            <a:r>
              <a:rPr lang="fr-FR" b="1" dirty="0" smtClean="0">
                <a:solidFill>
                  <a:srgbClr val="009FE3"/>
                </a:solidFill>
              </a:rPr>
              <a:t>information </a:t>
            </a:r>
            <a:r>
              <a:rPr lang="fr-FR" b="1" dirty="0">
                <a:solidFill>
                  <a:srgbClr val="009FE3"/>
                </a:solidFill>
              </a:rPr>
              <a:t>des </a:t>
            </a:r>
            <a:r>
              <a:rPr lang="fr-FR" b="1" dirty="0" smtClean="0">
                <a:solidFill>
                  <a:srgbClr val="009FE3"/>
                </a:solidFill>
              </a:rPr>
              <a:t>usagers</a:t>
            </a:r>
            <a:endParaRPr lang="fr-FR" dirty="0"/>
          </a:p>
        </p:txBody>
      </p:sp>
      <p:sp>
        <p:nvSpPr>
          <p:cNvPr id="8" name="ZoneTexte 7"/>
          <p:cNvSpPr txBox="1"/>
          <p:nvPr/>
        </p:nvSpPr>
        <p:spPr>
          <a:xfrm>
            <a:off x="11669915" y="6248400"/>
            <a:ext cx="549244" cy="461665"/>
          </a:xfrm>
          <a:prstGeom prst="rect">
            <a:avLst/>
          </a:prstGeom>
          <a:noFill/>
        </p:spPr>
        <p:txBody>
          <a:bodyPr wrap="square" rtlCol="0">
            <a:spAutoFit/>
          </a:bodyPr>
          <a:lstStyle/>
          <a:p>
            <a:r>
              <a:rPr lang="fr-FR" sz="2400" b="1" dirty="0" smtClean="0">
                <a:solidFill>
                  <a:srgbClr val="009FE3"/>
                </a:solidFill>
                <a:latin typeface="Arial" panose="020B0604020202020204" pitchFamily="34" charset="0"/>
                <a:cs typeface="Arial" panose="020B0604020202020204" pitchFamily="34" charset="0"/>
              </a:rPr>
              <a:t>14</a:t>
            </a:r>
            <a:endParaRPr lang="fr-FR" sz="2400" b="1" dirty="0">
              <a:solidFill>
                <a:srgbClr val="009FE3"/>
              </a:solidFill>
              <a:latin typeface="Arial" panose="020B0604020202020204" pitchFamily="34" charset="0"/>
              <a:cs typeface="Arial" panose="020B0604020202020204" pitchFamily="34" charset="0"/>
            </a:endParaRPr>
          </a:p>
        </p:txBody>
      </p:sp>
      <p:sp>
        <p:nvSpPr>
          <p:cNvPr id="10" name="ZoneTexte 9"/>
          <p:cNvSpPr txBox="1"/>
          <p:nvPr/>
        </p:nvSpPr>
        <p:spPr>
          <a:xfrm>
            <a:off x="834389" y="5267243"/>
            <a:ext cx="10665229" cy="553998"/>
          </a:xfrm>
          <a:prstGeom prst="rect">
            <a:avLst/>
          </a:prstGeom>
          <a:noFill/>
        </p:spPr>
        <p:txBody>
          <a:bodyPr wrap="square" rtlCol="0">
            <a:spAutoFit/>
          </a:bodyPr>
          <a:lstStyle/>
          <a:p>
            <a:pPr defTabSz="628650">
              <a:tabLst>
                <a:tab pos="628650" algn="l"/>
              </a:tabLst>
            </a:pPr>
            <a:r>
              <a:rPr lang="fr-FR" sz="1000" dirty="0" smtClean="0">
                <a:latin typeface="Arial" panose="020B0604020202020204" pitchFamily="34" charset="0"/>
                <a:cs typeface="Arial" panose="020B0604020202020204" pitchFamily="34" charset="0"/>
              </a:rPr>
              <a:t>Sources :	IRDES 2016, Recours aux soins ambulatoires et distances parcourues par les patients : des différences importantes selon l'accessibilité territoriale aux soins.</a:t>
            </a:r>
          </a:p>
          <a:p>
            <a:pPr indent="628650">
              <a:tabLst>
                <a:tab pos="892175" algn="l"/>
              </a:tabLst>
            </a:pPr>
            <a:r>
              <a:rPr lang="fr-FR" sz="1000" dirty="0" smtClean="0">
                <a:latin typeface="Arial" panose="020B0604020202020204" pitchFamily="34" charset="0"/>
                <a:cs typeface="Arial" panose="020B0604020202020204" pitchFamily="34" charset="0"/>
              </a:rPr>
              <a:t>DREES </a:t>
            </a:r>
            <a:r>
              <a:rPr lang="fr-FR" sz="1000" dirty="0">
                <a:latin typeface="Arial" panose="020B0604020202020204" pitchFamily="34" charset="0"/>
                <a:cs typeface="Arial" panose="020B0604020202020204" pitchFamily="34" charset="0"/>
              </a:rPr>
              <a:t>2016, Portrait des professionnels de santé</a:t>
            </a:r>
            <a:r>
              <a:rPr lang="fr-FR" sz="1000" dirty="0" smtClean="0">
                <a:latin typeface="Arial" panose="020B0604020202020204" pitchFamily="34" charset="0"/>
                <a:cs typeface="Arial" panose="020B0604020202020204" pitchFamily="34" charset="0"/>
              </a:rPr>
              <a:t>.</a:t>
            </a:r>
          </a:p>
          <a:p>
            <a:pPr indent="628650">
              <a:tabLst>
                <a:tab pos="892175" algn="l"/>
              </a:tabLst>
            </a:pPr>
            <a:r>
              <a:rPr lang="fr-FR" sz="1000" dirty="0" smtClean="0">
                <a:latin typeface="Arial" panose="020B0604020202020204" pitchFamily="34" charset="0"/>
                <a:cs typeface="Arial" panose="020B0604020202020204" pitchFamily="34" charset="0"/>
              </a:rPr>
              <a:t>HCAAM </a:t>
            </a:r>
            <a:r>
              <a:rPr lang="fr-FR" sz="1000" dirty="0">
                <a:latin typeface="Arial" panose="020B0604020202020204" pitchFamily="34" charset="0"/>
                <a:cs typeface="Arial" panose="020B0604020202020204" pitchFamily="34" charset="0"/>
              </a:rPr>
              <a:t>2017, Médecine spécialisée et organisation des soins : les spécialistes dans l’offre de soins.</a:t>
            </a:r>
          </a:p>
        </p:txBody>
      </p:sp>
    </p:spTree>
    <p:extLst>
      <p:ext uri="{BB962C8B-B14F-4D97-AF65-F5344CB8AC3E}">
        <p14:creationId xmlns:p14="http://schemas.microsoft.com/office/powerpoint/2010/main" val="3021831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2013626" y="1721797"/>
            <a:ext cx="10087583" cy="3882844"/>
          </a:xfrm>
        </p:spPr>
        <p:txBody>
          <a:bodyPr/>
          <a:lstStyle/>
          <a:p>
            <a:r>
              <a:rPr lang="fr-FR" sz="2400" dirty="0" smtClean="0"/>
              <a:t>Publication nationale issue du Panel, sur le suivi de la grossesse</a:t>
            </a:r>
          </a:p>
          <a:p>
            <a:pPr marL="0" indent="0">
              <a:buNone/>
              <a:tabLst>
                <a:tab pos="265113" algn="l"/>
              </a:tabLst>
            </a:pPr>
            <a:r>
              <a:rPr lang="fr-FR" sz="2400" dirty="0"/>
              <a:t>	</a:t>
            </a:r>
            <a:r>
              <a:rPr lang="fr-FR" sz="2400" i="1" dirty="0" smtClean="0"/>
              <a:t>Etudes et résultats n° 977</a:t>
            </a:r>
          </a:p>
          <a:p>
            <a:pPr marL="0" indent="0" defTabSz="265113">
              <a:buNone/>
            </a:pPr>
            <a:r>
              <a:rPr lang="fr-FR" dirty="0" smtClean="0"/>
              <a:t>	</a:t>
            </a:r>
            <a:r>
              <a:rPr lang="fr-FR" dirty="0">
                <a:solidFill>
                  <a:srgbClr val="F08300"/>
                </a:solidFill>
              </a:rPr>
              <a:t> </a:t>
            </a:r>
            <a:r>
              <a:rPr lang="fr-FR" sz="2000" dirty="0">
                <a:solidFill>
                  <a:srgbClr val="F08300"/>
                </a:solidFill>
              </a:rPr>
              <a:t>&gt; </a:t>
            </a:r>
            <a:r>
              <a:rPr lang="fr-FR" sz="2000" dirty="0" smtClean="0"/>
              <a:t>En ligne sur le site internet de la Drees</a:t>
            </a:r>
          </a:p>
          <a:p>
            <a:pPr marL="0" indent="0" defTabSz="265113">
              <a:buNone/>
            </a:pPr>
            <a:endParaRPr lang="fr-FR" sz="3600" dirty="0"/>
          </a:p>
          <a:p>
            <a:r>
              <a:rPr lang="fr-FR" sz="2400" dirty="0" smtClean="0"/>
              <a:t>Deux publications sur le suivi gynécologique et le suivi de la grossesse</a:t>
            </a:r>
          </a:p>
          <a:p>
            <a:pPr marL="0" indent="0">
              <a:buNone/>
              <a:tabLst>
                <a:tab pos="265113" algn="l"/>
              </a:tabLst>
            </a:pPr>
            <a:r>
              <a:rPr lang="fr-FR" sz="2400" dirty="0"/>
              <a:t>	</a:t>
            </a:r>
            <a:r>
              <a:rPr lang="fr-FR" sz="2400" dirty="0" smtClean="0"/>
              <a:t>en Pays de la Loire</a:t>
            </a:r>
          </a:p>
          <a:p>
            <a:pPr marL="0" indent="0">
              <a:buNone/>
              <a:tabLst>
                <a:tab pos="265113" algn="l"/>
              </a:tabLst>
            </a:pPr>
            <a:r>
              <a:rPr lang="fr-FR" sz="2400" dirty="0"/>
              <a:t>	</a:t>
            </a:r>
            <a:r>
              <a:rPr lang="fr-FR" sz="2400" dirty="0">
                <a:solidFill>
                  <a:srgbClr val="F08300"/>
                </a:solidFill>
              </a:rPr>
              <a:t> </a:t>
            </a:r>
            <a:r>
              <a:rPr lang="fr-FR" sz="2000" dirty="0">
                <a:solidFill>
                  <a:srgbClr val="F08300"/>
                </a:solidFill>
              </a:rPr>
              <a:t>&gt; </a:t>
            </a:r>
            <a:r>
              <a:rPr lang="fr-FR" sz="2000" dirty="0"/>
              <a:t>E</a:t>
            </a:r>
            <a:r>
              <a:rPr lang="fr-FR" sz="2000" dirty="0" smtClean="0"/>
              <a:t>n ligne sur </a:t>
            </a:r>
            <a:r>
              <a:rPr lang="fr-FR" sz="2000" b="1" dirty="0" smtClean="0">
                <a:hlinkClick r:id="rId3"/>
              </a:rPr>
              <a:t>www.santepaysdelaloire.com/ors</a:t>
            </a:r>
            <a:endParaRPr lang="fr-FR" sz="2000" b="1" dirty="0" smtClean="0"/>
          </a:p>
        </p:txBody>
      </p:sp>
      <p:sp>
        <p:nvSpPr>
          <p:cNvPr id="9" name="Espace réservé du texte 4"/>
          <p:cNvSpPr txBox="1">
            <a:spLocks/>
          </p:cNvSpPr>
          <p:nvPr/>
        </p:nvSpPr>
        <p:spPr>
          <a:xfrm>
            <a:off x="838202" y="6248400"/>
            <a:ext cx="1447800" cy="3429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09FE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0</a:t>
            </a:r>
            <a:r>
              <a:rPr lang="fr-FR" dirty="0" smtClean="0"/>
              <a:t>9/11/2017</a:t>
            </a:r>
            <a:endParaRPr lang="fr-FR" dirty="0"/>
          </a:p>
        </p:txBody>
      </p:sp>
      <p:sp>
        <p:nvSpPr>
          <p:cNvPr id="7" name="Titre 4"/>
          <p:cNvSpPr>
            <a:spLocks noGrp="1"/>
          </p:cNvSpPr>
          <p:nvPr>
            <p:ph type="title"/>
          </p:nvPr>
        </p:nvSpPr>
        <p:spPr>
          <a:xfrm>
            <a:off x="259200" y="190800"/>
            <a:ext cx="11571889" cy="1155600"/>
          </a:xfrm>
        </p:spPr>
        <p:txBody>
          <a:bodyPr>
            <a:noAutofit/>
          </a:bodyPr>
          <a:lstStyle/>
          <a:p>
            <a:pPr>
              <a:spcBef>
                <a:spcPts val="1800"/>
              </a:spcBef>
              <a:spcAft>
                <a:spcPts val="1200"/>
              </a:spcAft>
            </a:pPr>
            <a:r>
              <a:rPr lang="fr-FR" sz="4000" dirty="0" smtClean="0"/>
              <a:t>Pour en savoir plus…</a:t>
            </a:r>
            <a:endParaRPr lang="fr-FR" sz="4000" dirty="0">
              <a:solidFill>
                <a:srgbClr val="F08300"/>
              </a:solidFill>
            </a:endParaRPr>
          </a:p>
        </p:txBody>
      </p:sp>
      <p:sp>
        <p:nvSpPr>
          <p:cNvPr id="11"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ORS Pays de la Loire   </a:t>
            </a:r>
            <a:endParaRPr lang="fr-FR" dirty="0"/>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5517" y="6276398"/>
            <a:ext cx="287510" cy="286903"/>
          </a:xfrm>
          <a:prstGeom prst="rect">
            <a:avLst/>
          </a:prstGeom>
        </p:spPr>
      </p:pic>
      <p:sp>
        <p:nvSpPr>
          <p:cNvPr id="10" name="ZoneTexte 9"/>
          <p:cNvSpPr txBox="1"/>
          <p:nvPr/>
        </p:nvSpPr>
        <p:spPr>
          <a:xfrm>
            <a:off x="11669915" y="6248400"/>
            <a:ext cx="549244" cy="461665"/>
          </a:xfrm>
          <a:prstGeom prst="rect">
            <a:avLst/>
          </a:prstGeom>
          <a:noFill/>
        </p:spPr>
        <p:txBody>
          <a:bodyPr wrap="square" rtlCol="0">
            <a:spAutoFit/>
          </a:bodyPr>
          <a:lstStyle/>
          <a:p>
            <a:r>
              <a:rPr lang="fr-FR" sz="2400" b="1" dirty="0" smtClean="0">
                <a:solidFill>
                  <a:srgbClr val="009FE3"/>
                </a:solidFill>
                <a:latin typeface="Arial" panose="020B0604020202020204" pitchFamily="34" charset="0"/>
                <a:cs typeface="Arial" panose="020B0604020202020204" pitchFamily="34" charset="0"/>
              </a:rPr>
              <a:t>15</a:t>
            </a:r>
            <a:endParaRPr lang="fr-FR" sz="2400" b="1" dirty="0">
              <a:solidFill>
                <a:srgbClr val="009FE3"/>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660" y="1587536"/>
            <a:ext cx="1299665" cy="1836599"/>
          </a:xfrm>
          <a:prstGeom prst="rect">
            <a:avLst/>
          </a:prstGeom>
          <a:ln w="6350">
            <a:solidFill>
              <a:schemeClr val="tx1"/>
            </a:solidFill>
          </a:ln>
          <a:effectLst>
            <a:outerShdw blurRad="50800" dist="38100" dir="2700000" algn="tl" rotWithShape="0">
              <a:prstClr val="black">
                <a:alpha val="40000"/>
              </a:prstClr>
            </a:outerShdw>
          </a:effectLst>
        </p:spPr>
      </p:pic>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77813">
            <a:off x="593971" y="3687529"/>
            <a:ext cx="1298736" cy="1836000"/>
          </a:xfrm>
          <a:prstGeom prst="rect">
            <a:avLst/>
          </a:prstGeom>
          <a:ln w="6350">
            <a:solidFill>
              <a:schemeClr val="tx1"/>
            </a:solidFill>
          </a:ln>
          <a:effectLst>
            <a:outerShdw blurRad="50800" dist="38100" dir="2700000" algn="tl" rotWithShape="0">
              <a:prstClr val="black">
                <a:alpha val="40000"/>
              </a:prstClr>
            </a:outerShdw>
          </a:effectLst>
        </p:spPr>
      </p:pic>
      <p:pic>
        <p:nvPicPr>
          <p:cNvPr id="4" name="Imag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660" y="3687529"/>
            <a:ext cx="1298721" cy="1836000"/>
          </a:xfrm>
          <a:prstGeom prst="rect">
            <a:avLst/>
          </a:prstGeom>
          <a:ln w="63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20280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24000" y="1453020"/>
            <a:ext cx="9551276" cy="1938992"/>
          </a:xfrm>
          <a:prstGeom prst="rect">
            <a:avLst/>
          </a:prstGeom>
          <a:noFill/>
        </p:spPr>
        <p:txBody>
          <a:bodyPr wrap="square" rtlCol="0">
            <a:spAutoFit/>
          </a:bodyPr>
          <a:lstStyle/>
          <a:p>
            <a:endParaRPr lang="fr-FR" sz="3000" dirty="0" smtClean="0">
              <a:solidFill>
                <a:srgbClr val="009FE3"/>
              </a:solidFill>
            </a:endParaRPr>
          </a:p>
          <a:p>
            <a:pPr>
              <a:lnSpc>
                <a:spcPts val="3600"/>
              </a:lnSpc>
            </a:pPr>
            <a:r>
              <a:rPr lang="fr-FR" sz="3400" dirty="0">
                <a:solidFill>
                  <a:srgbClr val="009FE3"/>
                </a:solidFill>
              </a:rPr>
              <a:t>Adaptation des pratiques des médecins généralistes en situation </a:t>
            </a:r>
            <a:r>
              <a:rPr lang="fr-FR" sz="3400" dirty="0" smtClean="0">
                <a:solidFill>
                  <a:srgbClr val="009FE3"/>
                </a:solidFill>
              </a:rPr>
              <a:t>d'offre </a:t>
            </a:r>
            <a:r>
              <a:rPr lang="fr-FR" sz="3400" dirty="0">
                <a:solidFill>
                  <a:srgbClr val="009FE3"/>
                </a:solidFill>
              </a:rPr>
              <a:t>de spécialités </a:t>
            </a:r>
            <a:r>
              <a:rPr lang="fr-FR" sz="3400" dirty="0" smtClean="0">
                <a:solidFill>
                  <a:srgbClr val="009FE3"/>
                </a:solidFill>
              </a:rPr>
              <a:t>sous-dense</a:t>
            </a:r>
            <a:endParaRPr lang="fr-FR" sz="3200" dirty="0" smtClean="0">
              <a:solidFill>
                <a:srgbClr val="009FE3"/>
              </a:solidFill>
            </a:endParaRPr>
          </a:p>
          <a:p>
            <a:pPr marL="361950" indent="-361950">
              <a:lnSpc>
                <a:spcPts val="3600"/>
              </a:lnSpc>
              <a:spcAft>
                <a:spcPts val="1200"/>
              </a:spcAft>
              <a:buSzPct val="70000"/>
              <a:buFont typeface="Wingdings 3" panose="05040102010807070707" pitchFamily="18" charset="2"/>
              <a:buChar char="u"/>
            </a:pPr>
            <a:r>
              <a:rPr lang="fr-FR" sz="3200" i="1" dirty="0" smtClean="0">
                <a:solidFill>
                  <a:srgbClr val="009FE3"/>
                </a:solidFill>
              </a:rPr>
              <a:t>l'exemple du suivi gynéco-obstétrical</a:t>
            </a:r>
            <a:endParaRPr lang="fr-FR" sz="3000" i="1" dirty="0">
              <a:solidFill>
                <a:srgbClr val="009FE3"/>
              </a:solidFill>
            </a:endParaRPr>
          </a:p>
        </p:txBody>
      </p:sp>
      <p:sp>
        <p:nvSpPr>
          <p:cNvPr id="7" name="Sous-titre 2"/>
          <p:cNvSpPr>
            <a:spLocks noGrp="1"/>
          </p:cNvSpPr>
          <p:nvPr>
            <p:ph type="subTitle" idx="1" hasCustomPrompt="1"/>
          </p:nvPr>
        </p:nvSpPr>
        <p:spPr>
          <a:xfrm>
            <a:off x="1524000" y="3570090"/>
            <a:ext cx="9144000" cy="883666"/>
          </a:xfrm>
        </p:spPr>
        <p:txBody>
          <a:bodyPr anchor="ctr">
            <a:noAutofit/>
          </a:bodyPr>
          <a:lstStyle>
            <a:lvl1pPr marL="0" indent="0" algn="l">
              <a:buNone/>
              <a:defRPr sz="2400" b="0" baseline="0">
                <a:solidFill>
                  <a:srgbClr val="F083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70000"/>
              </a:lnSpc>
            </a:pPr>
            <a:r>
              <a:rPr lang="fr-FR" sz="2200" dirty="0" smtClean="0"/>
              <a:t>Dr Jean-François BUYCK, Marie-Christine BOURNOT</a:t>
            </a:r>
          </a:p>
          <a:p>
            <a:pPr>
              <a:lnSpc>
                <a:spcPct val="70000"/>
              </a:lnSpc>
            </a:pPr>
            <a:r>
              <a:rPr lang="fr-FR" sz="2200" b="1" dirty="0" smtClean="0"/>
              <a:t>ORS Pays de la Loire</a:t>
            </a:r>
          </a:p>
        </p:txBody>
      </p:sp>
      <p:sp>
        <p:nvSpPr>
          <p:cNvPr id="8" name="Espace réservé du texte 4"/>
          <p:cNvSpPr>
            <a:spLocks noGrp="1"/>
          </p:cNvSpPr>
          <p:nvPr>
            <p:ph type="body" sz="quarter" idx="10" hasCustomPrompt="1"/>
          </p:nvPr>
        </p:nvSpPr>
        <p:spPr>
          <a:xfrm>
            <a:off x="1524000" y="6108700"/>
            <a:ext cx="1447800" cy="342900"/>
          </a:xfrm>
        </p:spPr>
        <p:txBody>
          <a:bodyPr anchor="ctr">
            <a:normAutofit/>
          </a:bodyPr>
          <a:lstStyle>
            <a:lvl1pPr marL="0" indent="0">
              <a:buNone/>
              <a:defRPr sz="1400">
                <a:solidFill>
                  <a:srgbClr val="009FE3"/>
                </a:solidFill>
                <a:latin typeface="Arial" panose="020B0604020202020204" pitchFamily="34" charset="0"/>
                <a:cs typeface="Arial" panose="020B0604020202020204" pitchFamily="34" charset="0"/>
              </a:defRPr>
            </a:lvl1pPr>
          </a:lstStyle>
          <a:p>
            <a:pPr lvl="0"/>
            <a:r>
              <a:rPr lang="fr-FR" dirty="0" smtClean="0"/>
              <a:t>09/11/2017</a:t>
            </a:r>
            <a:endParaRPr lang="fr-FR"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434" y="4594676"/>
            <a:ext cx="677522" cy="671007"/>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2343" y="4501590"/>
            <a:ext cx="1312918" cy="857177"/>
          </a:xfrm>
          <a:prstGeom prst="rect">
            <a:avLst/>
          </a:prstGeom>
        </p:spPr>
      </p:pic>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5648" y="4606299"/>
            <a:ext cx="1160091" cy="667991"/>
          </a:xfrm>
          <a:prstGeom prst="rect">
            <a:avLst/>
          </a:prstGeom>
        </p:spPr>
      </p:pic>
    </p:spTree>
    <p:extLst>
      <p:ext uri="{BB962C8B-B14F-4D97-AF65-F5344CB8AC3E}">
        <p14:creationId xmlns:p14="http://schemas.microsoft.com/office/powerpoint/2010/main" val="1449001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50798" y="1695510"/>
            <a:ext cx="11562739" cy="4008016"/>
          </a:xfrm>
        </p:spPr>
        <p:txBody>
          <a:bodyPr/>
          <a:lstStyle/>
          <a:p>
            <a:pPr>
              <a:spcAft>
                <a:spcPts val="600"/>
              </a:spcAft>
            </a:pPr>
            <a:r>
              <a:rPr lang="fr-FR" sz="2400" dirty="0" smtClean="0"/>
              <a:t>Des suivis partagés entre "spécialistes du domaine"     </a:t>
            </a:r>
            <a:r>
              <a:rPr lang="fr-FR" sz="2400" dirty="0"/>
              <a:t> </a:t>
            </a:r>
            <a:r>
              <a:rPr lang="fr-FR" sz="2400" dirty="0" smtClean="0"/>
              <a:t>                      (gynécologues médicaux et obstétriciens, sages-femmes)</a:t>
            </a:r>
            <a:r>
              <a:rPr lang="fr-FR" sz="2400" dirty="0"/>
              <a:t> </a:t>
            </a:r>
            <a:r>
              <a:rPr lang="fr-FR" sz="2400" dirty="0" smtClean="0"/>
              <a:t>                                      et médecins généralistes (MG)</a:t>
            </a:r>
            <a:endParaRPr lang="fr-FR" sz="500" dirty="0" smtClean="0"/>
          </a:p>
          <a:p>
            <a:pPr>
              <a:spcBef>
                <a:spcPts val="1200"/>
              </a:spcBef>
              <a:spcAft>
                <a:spcPts val="1200"/>
              </a:spcAft>
            </a:pPr>
            <a:r>
              <a:rPr lang="fr-FR" sz="2400" dirty="0" smtClean="0"/>
              <a:t>Pour la grossesse, une évolution de la prise en charge</a:t>
            </a:r>
            <a:r>
              <a:rPr lang="fr-FR" sz="2400" baseline="30000" dirty="0"/>
              <a:t>1</a:t>
            </a:r>
            <a:r>
              <a:rPr lang="fr-FR" sz="2400" dirty="0" smtClean="0"/>
              <a:t> liée pour partie                   à celle de la démographie des professionnels de santé</a:t>
            </a:r>
          </a:p>
          <a:p>
            <a:pPr marL="622300" lvl="1" indent="-261938">
              <a:spcAft>
                <a:spcPts val="600"/>
              </a:spcAft>
            </a:pPr>
            <a:r>
              <a:rPr lang="fr-FR" sz="1700" dirty="0" smtClean="0"/>
              <a:t>En 2016, le professionnel </a:t>
            </a:r>
            <a:r>
              <a:rPr lang="fr-FR" sz="1700" i="1" dirty="0" smtClean="0"/>
              <a:t>principalement responsable du suivi pendant les 6 premiers mois de grossesse est</a:t>
            </a:r>
            <a:r>
              <a:rPr lang="fr-FR" sz="1700" dirty="0" smtClean="0"/>
              <a:t>…</a:t>
            </a:r>
          </a:p>
          <a:p>
            <a:pPr marL="457200" lvl="1" indent="0">
              <a:spcBef>
                <a:spcPts val="600"/>
              </a:spcBef>
              <a:spcAft>
                <a:spcPts val="600"/>
              </a:spcAft>
              <a:buNone/>
            </a:pPr>
            <a:r>
              <a:rPr lang="fr-FR" sz="1600" dirty="0" smtClean="0">
                <a:solidFill>
                  <a:srgbClr val="F08300"/>
                </a:solidFill>
              </a:rPr>
              <a:t>	&gt; </a:t>
            </a:r>
            <a:r>
              <a:rPr lang="fr-FR" sz="1600" dirty="0" smtClean="0"/>
              <a:t>Le plus souvent (66%) un gynécologue médical ou obstétricien</a:t>
            </a:r>
            <a:endParaRPr lang="fr-FR" sz="1600" dirty="0" smtClean="0">
              <a:solidFill>
                <a:srgbClr val="F08300"/>
              </a:solidFill>
            </a:endParaRPr>
          </a:p>
          <a:p>
            <a:pPr marL="457200" lvl="1" indent="0">
              <a:spcBef>
                <a:spcPts val="600"/>
              </a:spcBef>
              <a:spcAft>
                <a:spcPts val="600"/>
              </a:spcAft>
              <a:buNone/>
            </a:pPr>
            <a:r>
              <a:rPr lang="fr-FR" sz="1800" dirty="0" smtClean="0">
                <a:solidFill>
                  <a:srgbClr val="F08300"/>
                </a:solidFill>
              </a:rPr>
              <a:t>	</a:t>
            </a:r>
            <a:r>
              <a:rPr lang="fr-FR" sz="1600" dirty="0" smtClean="0">
                <a:solidFill>
                  <a:srgbClr val="F08300"/>
                </a:solidFill>
              </a:rPr>
              <a:t>&gt; </a:t>
            </a:r>
            <a:r>
              <a:rPr lang="fr-FR" sz="1600" dirty="0" smtClean="0"/>
              <a:t>Une sage-femme dans près de 25 % des cas</a:t>
            </a:r>
          </a:p>
          <a:p>
            <a:pPr marL="914400" lvl="2" indent="0">
              <a:spcBef>
                <a:spcPts val="600"/>
              </a:spcBef>
              <a:spcAft>
                <a:spcPts val="600"/>
              </a:spcAft>
              <a:buNone/>
            </a:pPr>
            <a:r>
              <a:rPr lang="fr-FR" sz="1600" dirty="0" smtClean="0">
                <a:solidFill>
                  <a:srgbClr val="F08300"/>
                </a:solidFill>
              </a:rPr>
              <a:t>&gt; </a:t>
            </a:r>
            <a:r>
              <a:rPr lang="fr-FR" sz="1600" dirty="0" smtClean="0"/>
              <a:t>Un médecin généraliste dans 7 % des cas</a:t>
            </a:r>
            <a:endParaRPr lang="fr-FR" sz="1600" dirty="0"/>
          </a:p>
        </p:txBody>
      </p:sp>
      <p:sp>
        <p:nvSpPr>
          <p:cNvPr id="9" name="Espace réservé du texte 4"/>
          <p:cNvSpPr txBox="1">
            <a:spLocks/>
          </p:cNvSpPr>
          <p:nvPr/>
        </p:nvSpPr>
        <p:spPr>
          <a:xfrm>
            <a:off x="838202" y="6248400"/>
            <a:ext cx="1447800" cy="3429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09FE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09/11/2017</a:t>
            </a:r>
            <a:endParaRPr lang="fr-FR" dirty="0"/>
          </a:p>
        </p:txBody>
      </p:sp>
      <p:sp>
        <p:nvSpPr>
          <p:cNvPr id="10"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ORS Pays de la Loire   </a:t>
            </a:r>
            <a:endParaRPr lang="fr-FR"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517" y="6276398"/>
            <a:ext cx="287510" cy="286903"/>
          </a:xfrm>
          <a:prstGeom prst="rect">
            <a:avLst/>
          </a:prstGeom>
        </p:spPr>
      </p:pic>
      <p:sp>
        <p:nvSpPr>
          <p:cNvPr id="11" name="Titre 4"/>
          <p:cNvSpPr txBox="1">
            <a:spLocks/>
          </p:cNvSpPr>
          <p:nvPr/>
        </p:nvSpPr>
        <p:spPr>
          <a:xfrm>
            <a:off x="258417" y="189184"/>
            <a:ext cx="11619257" cy="851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rgbClr val="009FE3"/>
                </a:solidFill>
                <a:latin typeface="Arial" panose="020B0604020202020204" pitchFamily="34" charset="0"/>
                <a:ea typeface="+mj-ea"/>
                <a:cs typeface="Arial" panose="020B0604020202020204" pitchFamily="34" charset="0"/>
              </a:defRPr>
            </a:lvl1pPr>
          </a:lstStyle>
          <a:p>
            <a:pPr>
              <a:lnSpc>
                <a:spcPct val="100000"/>
              </a:lnSpc>
            </a:pPr>
            <a:r>
              <a:rPr lang="fr-FR" sz="3000" dirty="0" smtClean="0"/>
              <a:t>Suivis gynécologiques et de la grossesse :</a:t>
            </a:r>
          </a:p>
          <a:p>
            <a:pPr>
              <a:lnSpc>
                <a:spcPct val="100000"/>
              </a:lnSpc>
            </a:pPr>
            <a:r>
              <a:rPr lang="fr-FR" sz="3000" dirty="0"/>
              <a:t>d</a:t>
            </a:r>
            <a:r>
              <a:rPr lang="fr-FR" sz="3000" dirty="0" smtClean="0"/>
              <a:t>ifférents professionnels de santé concernés</a:t>
            </a:r>
          </a:p>
        </p:txBody>
      </p:sp>
      <p:sp>
        <p:nvSpPr>
          <p:cNvPr id="2" name="ZoneTexte 1"/>
          <p:cNvSpPr txBox="1"/>
          <p:nvPr/>
        </p:nvSpPr>
        <p:spPr>
          <a:xfrm>
            <a:off x="11742346" y="6248400"/>
            <a:ext cx="371192" cy="461665"/>
          </a:xfrm>
          <a:prstGeom prst="rect">
            <a:avLst/>
          </a:prstGeom>
          <a:noFill/>
        </p:spPr>
        <p:txBody>
          <a:bodyPr wrap="square" rtlCol="0">
            <a:spAutoFit/>
          </a:bodyPr>
          <a:lstStyle/>
          <a:p>
            <a:r>
              <a:rPr lang="fr-FR" sz="2400" b="1" dirty="0" smtClean="0">
                <a:solidFill>
                  <a:srgbClr val="009FE3"/>
                </a:solidFill>
                <a:latin typeface="Arial" panose="020B0604020202020204" pitchFamily="34" charset="0"/>
                <a:cs typeface="Arial" panose="020B0604020202020204" pitchFamily="34" charset="0"/>
              </a:rPr>
              <a:t>2</a:t>
            </a:r>
            <a:endParaRPr lang="fr-FR" sz="2400" b="1" dirty="0">
              <a:solidFill>
                <a:srgbClr val="009FE3"/>
              </a:solidFill>
              <a:latin typeface="Arial" panose="020B0604020202020204" pitchFamily="34" charset="0"/>
              <a:cs typeface="Arial" panose="020B0604020202020204" pitchFamily="34" charset="0"/>
            </a:endParaRPr>
          </a:p>
        </p:txBody>
      </p:sp>
      <p:sp>
        <p:nvSpPr>
          <p:cNvPr id="12" name="ZoneTexte 11"/>
          <p:cNvSpPr txBox="1"/>
          <p:nvPr/>
        </p:nvSpPr>
        <p:spPr>
          <a:xfrm>
            <a:off x="838201" y="5575853"/>
            <a:ext cx="8441985" cy="246221"/>
          </a:xfrm>
          <a:prstGeom prst="rect">
            <a:avLst/>
          </a:prstGeom>
          <a:noFill/>
        </p:spPr>
        <p:txBody>
          <a:bodyPr wrap="square" rtlCol="0">
            <a:spAutoFit/>
          </a:bodyPr>
          <a:lstStyle/>
          <a:p>
            <a:r>
              <a:rPr lang="fr-FR" sz="1000" dirty="0" smtClean="0">
                <a:latin typeface="Arial" panose="020B0604020202020204" pitchFamily="34" charset="0"/>
                <a:cs typeface="Arial" panose="020B0604020202020204" pitchFamily="34" charset="0"/>
              </a:rPr>
              <a:t>1</a:t>
            </a:r>
            <a:r>
              <a:rPr lang="fr-FR" sz="1000" dirty="0">
                <a:latin typeface="Arial" panose="020B0604020202020204" pitchFamily="34" charset="0"/>
                <a:cs typeface="Arial" panose="020B0604020202020204" pitchFamily="34" charset="0"/>
              </a:rPr>
              <a:t>. </a:t>
            </a:r>
            <a:r>
              <a:rPr lang="fr-FR" sz="1000" dirty="0" smtClean="0">
                <a:latin typeface="Arial" panose="020B0604020202020204" pitchFamily="34" charset="0"/>
                <a:cs typeface="Arial" panose="020B0604020202020204" pitchFamily="34" charset="0"/>
              </a:rPr>
              <a:t>Sources : Enquêtes nationales périnatales 2010 et 2016 (Drees, Inserm).</a:t>
            </a:r>
            <a:endParaRPr lang="fr-F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623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50534" y="1695600"/>
            <a:ext cx="11563004" cy="3833952"/>
          </a:xfrm>
        </p:spPr>
        <p:txBody>
          <a:bodyPr/>
          <a:lstStyle/>
          <a:p>
            <a:pPr>
              <a:spcAft>
                <a:spcPts val="600"/>
              </a:spcAft>
            </a:pPr>
            <a:r>
              <a:rPr lang="fr-FR" sz="2400" dirty="0" smtClean="0"/>
              <a:t>Des contextes régionaux très différents,                                                           notamment en matière de démographie des </a:t>
            </a:r>
            <a:r>
              <a:rPr lang="fr-FR" sz="2400" dirty="0"/>
              <a:t>professionnels de santé </a:t>
            </a:r>
          </a:p>
          <a:p>
            <a:pPr marL="719138" lvl="1" indent="-274638">
              <a:spcAft>
                <a:spcPts val="600"/>
              </a:spcAft>
            </a:pPr>
            <a:r>
              <a:rPr lang="fr-FR" sz="1800" dirty="0" smtClean="0"/>
              <a:t>Des </a:t>
            </a:r>
            <a:r>
              <a:rPr lang="fr-FR" sz="1800" dirty="0"/>
              <a:t>densités qui varient </a:t>
            </a:r>
            <a:r>
              <a:rPr lang="fr-FR" sz="1800" dirty="0" smtClean="0"/>
              <a:t>selon les régions au cours des années les plus récentes…</a:t>
            </a:r>
            <a:endParaRPr lang="fr-FR" sz="1800" dirty="0"/>
          </a:p>
          <a:p>
            <a:pPr marL="914400" lvl="2" indent="0">
              <a:spcAft>
                <a:spcPts val="600"/>
              </a:spcAft>
              <a:buNone/>
            </a:pPr>
            <a:r>
              <a:rPr lang="fr-FR" sz="1600" dirty="0">
                <a:solidFill>
                  <a:srgbClr val="F08300"/>
                </a:solidFill>
              </a:rPr>
              <a:t>&gt; </a:t>
            </a:r>
            <a:r>
              <a:rPr lang="fr-FR" sz="1600" dirty="0" smtClean="0"/>
              <a:t>Du </a:t>
            </a:r>
            <a:r>
              <a:rPr lang="fr-FR" sz="1600" dirty="0"/>
              <a:t>simple au triple </a:t>
            </a:r>
            <a:r>
              <a:rPr lang="fr-FR" sz="1600" dirty="0" smtClean="0"/>
              <a:t>pour </a:t>
            </a:r>
            <a:r>
              <a:rPr lang="fr-FR" sz="1600" dirty="0"/>
              <a:t>les gynécologues libéraux (médicaux et obstétriciens)</a:t>
            </a:r>
          </a:p>
          <a:p>
            <a:pPr marL="914400" lvl="2" indent="0">
              <a:spcAft>
                <a:spcPts val="600"/>
              </a:spcAft>
              <a:buNone/>
            </a:pPr>
            <a:r>
              <a:rPr lang="fr-FR" sz="1600" dirty="0">
                <a:solidFill>
                  <a:srgbClr val="F08300"/>
                </a:solidFill>
              </a:rPr>
              <a:t>&gt; </a:t>
            </a:r>
            <a:r>
              <a:rPr lang="fr-FR" sz="1600" dirty="0" smtClean="0"/>
              <a:t>Du </a:t>
            </a:r>
            <a:r>
              <a:rPr lang="fr-FR" sz="1600" dirty="0"/>
              <a:t>simple au double pour les sages-femmes libérales </a:t>
            </a:r>
          </a:p>
          <a:p>
            <a:pPr>
              <a:spcBef>
                <a:spcPts val="1800"/>
              </a:spcBef>
              <a:spcAft>
                <a:spcPts val="600"/>
              </a:spcAft>
            </a:pPr>
            <a:r>
              <a:rPr lang="fr-FR" sz="2400" dirty="0" smtClean="0"/>
              <a:t>Parallèlement, des disparités en termes de professionnels assurant les suivis</a:t>
            </a:r>
            <a:r>
              <a:rPr lang="fr-FR" sz="2400" baseline="30000" dirty="0" smtClean="0"/>
              <a:t>1</a:t>
            </a:r>
          </a:p>
          <a:p>
            <a:pPr lvl="1">
              <a:spcBef>
                <a:spcPts val="600"/>
              </a:spcBef>
              <a:spcAft>
                <a:spcPts val="600"/>
              </a:spcAft>
            </a:pPr>
            <a:r>
              <a:rPr lang="fr-FR" sz="1700" dirty="0" smtClean="0"/>
              <a:t>Les femmes ayant consulté au moins une fois un MG </a:t>
            </a:r>
            <a:r>
              <a:rPr lang="fr-FR" sz="1700" i="1" dirty="0" smtClean="0"/>
              <a:t>pour le suivi de grossesse</a:t>
            </a:r>
            <a:r>
              <a:rPr lang="fr-FR" sz="1700" dirty="0" smtClean="0"/>
              <a:t> représentent…</a:t>
            </a:r>
            <a:endParaRPr lang="fr-FR" sz="1700" dirty="0"/>
          </a:p>
          <a:p>
            <a:pPr marL="914400" lvl="2" indent="0">
              <a:spcAft>
                <a:spcPts val="600"/>
              </a:spcAft>
              <a:buNone/>
            </a:pPr>
            <a:r>
              <a:rPr lang="fr-FR" sz="1600" dirty="0" smtClean="0">
                <a:solidFill>
                  <a:srgbClr val="F08300"/>
                </a:solidFill>
              </a:rPr>
              <a:t>&gt; </a:t>
            </a:r>
            <a:r>
              <a:rPr lang="fr-FR" sz="1600" dirty="0" smtClean="0"/>
              <a:t>53 % des femmes ayant accouché en 2010 dans les Pays de la Loire</a:t>
            </a:r>
          </a:p>
          <a:p>
            <a:pPr marL="914400" lvl="2" indent="0">
              <a:spcAft>
                <a:spcPts val="600"/>
              </a:spcAft>
              <a:buNone/>
            </a:pPr>
            <a:r>
              <a:rPr lang="fr-FR" sz="1600" dirty="0" smtClean="0">
                <a:solidFill>
                  <a:srgbClr val="F08300"/>
                </a:solidFill>
              </a:rPr>
              <a:t>&gt; </a:t>
            </a:r>
            <a:r>
              <a:rPr lang="fr-FR" sz="1600" i="1" dirty="0" smtClean="0"/>
              <a:t>vs</a:t>
            </a:r>
            <a:r>
              <a:rPr lang="fr-FR" sz="1600" dirty="0" smtClean="0"/>
              <a:t> 24 % en moyenne au plan national</a:t>
            </a:r>
            <a:endParaRPr lang="fr-FR" sz="1600" dirty="0"/>
          </a:p>
        </p:txBody>
      </p:sp>
      <p:sp>
        <p:nvSpPr>
          <p:cNvPr id="9" name="Espace réservé du texte 4"/>
          <p:cNvSpPr txBox="1">
            <a:spLocks/>
          </p:cNvSpPr>
          <p:nvPr/>
        </p:nvSpPr>
        <p:spPr>
          <a:xfrm>
            <a:off x="838202" y="6248400"/>
            <a:ext cx="1447800" cy="3429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09FE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09/11/2017</a:t>
            </a:r>
            <a:endParaRPr lang="fr-FR" dirty="0"/>
          </a:p>
        </p:txBody>
      </p:sp>
      <p:sp>
        <p:nvSpPr>
          <p:cNvPr id="10"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ORS Pays de la Loire   </a:t>
            </a:r>
            <a:endParaRPr lang="fr-FR"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517" y="6276398"/>
            <a:ext cx="287510" cy="286903"/>
          </a:xfrm>
          <a:prstGeom prst="rect">
            <a:avLst/>
          </a:prstGeom>
        </p:spPr>
      </p:pic>
      <p:sp>
        <p:nvSpPr>
          <p:cNvPr id="2" name="ZoneTexte 1"/>
          <p:cNvSpPr txBox="1"/>
          <p:nvPr/>
        </p:nvSpPr>
        <p:spPr>
          <a:xfrm>
            <a:off x="11742346" y="6248400"/>
            <a:ext cx="371192" cy="461665"/>
          </a:xfrm>
          <a:prstGeom prst="rect">
            <a:avLst/>
          </a:prstGeom>
          <a:noFill/>
        </p:spPr>
        <p:txBody>
          <a:bodyPr wrap="square" rtlCol="0">
            <a:spAutoFit/>
          </a:bodyPr>
          <a:lstStyle/>
          <a:p>
            <a:r>
              <a:rPr lang="fr-FR" sz="2400" b="1" dirty="0" smtClean="0">
                <a:solidFill>
                  <a:srgbClr val="009FE3"/>
                </a:solidFill>
                <a:latin typeface="Arial" panose="020B0604020202020204" pitchFamily="34" charset="0"/>
                <a:cs typeface="Arial" panose="020B0604020202020204" pitchFamily="34" charset="0"/>
              </a:rPr>
              <a:t>3</a:t>
            </a:r>
            <a:endParaRPr lang="fr-FR" sz="2400" b="1" dirty="0">
              <a:solidFill>
                <a:srgbClr val="009FE3"/>
              </a:solidFill>
              <a:latin typeface="Arial" panose="020B0604020202020204" pitchFamily="34" charset="0"/>
              <a:cs typeface="Arial" panose="020B0604020202020204" pitchFamily="34" charset="0"/>
            </a:endParaRPr>
          </a:p>
        </p:txBody>
      </p:sp>
      <p:sp>
        <p:nvSpPr>
          <p:cNvPr id="8" name="Titre 4"/>
          <p:cNvSpPr txBox="1">
            <a:spLocks/>
          </p:cNvSpPr>
          <p:nvPr/>
        </p:nvSpPr>
        <p:spPr>
          <a:xfrm>
            <a:off x="258417" y="189184"/>
            <a:ext cx="11619257" cy="851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rgbClr val="009FE3"/>
                </a:solidFill>
                <a:latin typeface="Arial" panose="020B0604020202020204" pitchFamily="34" charset="0"/>
                <a:ea typeface="+mj-ea"/>
                <a:cs typeface="Arial" panose="020B0604020202020204" pitchFamily="34" charset="0"/>
              </a:defRPr>
            </a:lvl1pPr>
          </a:lstStyle>
          <a:p>
            <a:pPr>
              <a:lnSpc>
                <a:spcPct val="100000"/>
              </a:lnSpc>
            </a:pPr>
            <a:r>
              <a:rPr lang="fr-FR" sz="3000" dirty="0" smtClean="0"/>
              <a:t>Suivis gynécologiques et de la grossesse :                                    des disparités territoriales importantes</a:t>
            </a:r>
          </a:p>
        </p:txBody>
      </p:sp>
      <p:sp>
        <p:nvSpPr>
          <p:cNvPr id="11" name="ZoneTexte 10"/>
          <p:cNvSpPr txBox="1"/>
          <p:nvPr/>
        </p:nvSpPr>
        <p:spPr>
          <a:xfrm>
            <a:off x="838201" y="5575853"/>
            <a:ext cx="8441985" cy="246221"/>
          </a:xfrm>
          <a:prstGeom prst="rect">
            <a:avLst/>
          </a:prstGeom>
          <a:noFill/>
        </p:spPr>
        <p:txBody>
          <a:bodyPr wrap="square" rtlCol="0">
            <a:spAutoFit/>
          </a:bodyPr>
          <a:lstStyle/>
          <a:p>
            <a:r>
              <a:rPr lang="fr-FR" sz="1000" dirty="0" smtClean="0">
                <a:latin typeface="Arial" panose="020B0604020202020204" pitchFamily="34" charset="0"/>
                <a:cs typeface="Arial" panose="020B0604020202020204" pitchFamily="34" charset="0"/>
              </a:rPr>
              <a:t>1</a:t>
            </a:r>
            <a:r>
              <a:rPr lang="fr-FR" sz="1000" dirty="0">
                <a:latin typeface="Arial" panose="020B0604020202020204" pitchFamily="34" charset="0"/>
                <a:cs typeface="Arial" panose="020B0604020202020204" pitchFamily="34" charset="0"/>
              </a:rPr>
              <a:t>. </a:t>
            </a:r>
            <a:r>
              <a:rPr lang="fr-FR" sz="1000" dirty="0" smtClean="0">
                <a:latin typeface="Arial" panose="020B0604020202020204" pitchFamily="34" charset="0"/>
                <a:cs typeface="Arial" panose="020B0604020202020204" pitchFamily="34" charset="0"/>
              </a:rPr>
              <a:t>Source : Enquête nationale périnatale 2010 (Drees, Inserm). Exploitation ORS Pays de la Loire.</a:t>
            </a:r>
            <a:endParaRPr lang="fr-F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574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50800" y="1695600"/>
            <a:ext cx="11562738" cy="3876509"/>
          </a:xfrm>
        </p:spPr>
        <p:txBody>
          <a:bodyPr/>
          <a:lstStyle/>
          <a:p>
            <a:pPr>
              <a:spcAft>
                <a:spcPts val="600"/>
              </a:spcAft>
            </a:pPr>
            <a:r>
              <a:rPr lang="fr-FR" sz="2400" dirty="0" smtClean="0"/>
              <a:t>Dans ce domaine comme dans d'autres, des pratiques diverses d'un MG à l'autre, en lien avec de multiples facteurs</a:t>
            </a:r>
          </a:p>
          <a:p>
            <a:pPr lvl="1">
              <a:spcAft>
                <a:spcPts val="600"/>
              </a:spcAft>
            </a:pPr>
            <a:r>
              <a:rPr lang="fr-FR" sz="1800" dirty="0" smtClean="0"/>
              <a:t>Contexte local </a:t>
            </a:r>
            <a:r>
              <a:rPr lang="fr-FR" sz="1800" dirty="0"/>
              <a:t>: type de patientèle, offre médicale </a:t>
            </a:r>
            <a:r>
              <a:rPr lang="fr-FR" sz="1800" dirty="0" smtClean="0"/>
              <a:t>environnante</a:t>
            </a:r>
            <a:endParaRPr lang="fr-FR" sz="1800" dirty="0"/>
          </a:p>
          <a:p>
            <a:pPr lvl="1">
              <a:spcAft>
                <a:spcPts val="600"/>
              </a:spcAft>
            </a:pPr>
            <a:r>
              <a:rPr lang="fr-FR" sz="1800" dirty="0" smtClean="0"/>
              <a:t>Facteurs propres aux MG : appétences, </a:t>
            </a:r>
            <a:r>
              <a:rPr lang="fr-FR" sz="1800" dirty="0"/>
              <a:t>compétences </a:t>
            </a:r>
            <a:r>
              <a:rPr lang="fr-FR" sz="1800" dirty="0" smtClean="0"/>
              <a:t>acquises en formation initiale et continue…</a:t>
            </a:r>
          </a:p>
          <a:p>
            <a:pPr>
              <a:spcBef>
                <a:spcPts val="1800"/>
              </a:spcBef>
              <a:spcAft>
                <a:spcPts val="600"/>
              </a:spcAft>
            </a:pPr>
            <a:r>
              <a:rPr lang="fr-FR" sz="2400" dirty="0" smtClean="0"/>
              <a:t>Une enquête du Panel pour mieux objectiver cette diversité,                                   tant en termes d'activité que d'opinions des MG</a:t>
            </a:r>
            <a:endParaRPr lang="fr-FR" sz="2400" dirty="0"/>
          </a:p>
          <a:p>
            <a:pPr lvl="1">
              <a:spcBef>
                <a:spcPts val="600"/>
              </a:spcBef>
              <a:spcAft>
                <a:spcPts val="600"/>
              </a:spcAft>
            </a:pPr>
            <a:r>
              <a:rPr lang="fr-FR" sz="1800" dirty="0" smtClean="0"/>
              <a:t>Des questions </a:t>
            </a:r>
            <a:r>
              <a:rPr lang="fr-FR" sz="1800" dirty="0"/>
              <a:t>abordant la fréquence des actes/consultations en lien avec </a:t>
            </a:r>
            <a:r>
              <a:rPr lang="fr-FR" sz="1800" dirty="0" smtClean="0"/>
              <a:t>le suivi gynéco-obstétrical,     </a:t>
            </a:r>
            <a:r>
              <a:rPr lang="fr-FR" sz="1800" dirty="0"/>
              <a:t>les </a:t>
            </a:r>
            <a:r>
              <a:rPr lang="fr-FR" sz="1800" dirty="0" smtClean="0"/>
              <a:t>formations, les </a:t>
            </a:r>
            <a:r>
              <a:rPr lang="fr-FR" sz="1800" dirty="0"/>
              <a:t>relations avec les autres </a:t>
            </a:r>
            <a:r>
              <a:rPr lang="fr-FR" sz="1800" dirty="0" smtClean="0"/>
              <a:t>professionnels de santé, le dépistage et la prise en charge des conduites addictives… </a:t>
            </a:r>
            <a:endParaRPr lang="fr-FR" sz="1800" dirty="0"/>
          </a:p>
          <a:p>
            <a:pPr>
              <a:spcBef>
                <a:spcPts val="1800"/>
              </a:spcBef>
              <a:spcAft>
                <a:spcPts val="600"/>
              </a:spcAft>
            </a:pPr>
            <a:endParaRPr lang="fr-FR" sz="1500" dirty="0" smtClean="0">
              <a:solidFill>
                <a:srgbClr val="FF0000"/>
              </a:solidFill>
            </a:endParaRPr>
          </a:p>
        </p:txBody>
      </p:sp>
      <p:sp>
        <p:nvSpPr>
          <p:cNvPr id="9" name="Espace réservé du texte 4"/>
          <p:cNvSpPr txBox="1">
            <a:spLocks/>
          </p:cNvSpPr>
          <p:nvPr/>
        </p:nvSpPr>
        <p:spPr>
          <a:xfrm>
            <a:off x="838202" y="6248400"/>
            <a:ext cx="1447800" cy="3429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09FE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09/11/2017</a:t>
            </a:r>
            <a:endParaRPr lang="fr-FR" dirty="0"/>
          </a:p>
        </p:txBody>
      </p:sp>
      <p:sp>
        <p:nvSpPr>
          <p:cNvPr id="7"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ORS Pays de la Loire   </a:t>
            </a:r>
            <a:endParaRPr lang="fr-FR"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517" y="6276398"/>
            <a:ext cx="287510" cy="286903"/>
          </a:xfrm>
          <a:prstGeom prst="rect">
            <a:avLst/>
          </a:prstGeom>
        </p:spPr>
      </p:pic>
      <p:sp>
        <p:nvSpPr>
          <p:cNvPr id="10" name="ZoneTexte 9"/>
          <p:cNvSpPr txBox="1"/>
          <p:nvPr/>
        </p:nvSpPr>
        <p:spPr>
          <a:xfrm>
            <a:off x="11742346" y="6248400"/>
            <a:ext cx="371192" cy="461665"/>
          </a:xfrm>
          <a:prstGeom prst="rect">
            <a:avLst/>
          </a:prstGeom>
          <a:noFill/>
        </p:spPr>
        <p:txBody>
          <a:bodyPr wrap="square" rtlCol="0">
            <a:spAutoFit/>
          </a:bodyPr>
          <a:lstStyle/>
          <a:p>
            <a:r>
              <a:rPr lang="fr-FR" sz="2400" b="1" dirty="0" smtClean="0">
                <a:solidFill>
                  <a:srgbClr val="009FE3"/>
                </a:solidFill>
                <a:latin typeface="Arial" panose="020B0604020202020204" pitchFamily="34" charset="0"/>
                <a:cs typeface="Arial" panose="020B0604020202020204" pitchFamily="34" charset="0"/>
              </a:rPr>
              <a:t>4</a:t>
            </a:r>
            <a:endParaRPr lang="fr-FR" sz="2400" b="1" dirty="0">
              <a:solidFill>
                <a:srgbClr val="009FE3"/>
              </a:solidFill>
              <a:latin typeface="Arial" panose="020B0604020202020204" pitchFamily="34" charset="0"/>
              <a:cs typeface="Arial" panose="020B0604020202020204" pitchFamily="34" charset="0"/>
            </a:endParaRPr>
          </a:p>
        </p:txBody>
      </p:sp>
      <p:sp>
        <p:nvSpPr>
          <p:cNvPr id="12" name="Titre 4"/>
          <p:cNvSpPr txBox="1">
            <a:spLocks/>
          </p:cNvSpPr>
          <p:nvPr/>
        </p:nvSpPr>
        <p:spPr>
          <a:xfrm>
            <a:off x="258417" y="189184"/>
            <a:ext cx="11703211" cy="851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rgbClr val="009FE3"/>
                </a:solidFill>
                <a:latin typeface="Arial" panose="020B0604020202020204" pitchFamily="34" charset="0"/>
                <a:ea typeface="+mj-ea"/>
                <a:cs typeface="Arial" panose="020B0604020202020204" pitchFamily="34" charset="0"/>
              </a:defRPr>
            </a:lvl1pPr>
          </a:lstStyle>
          <a:p>
            <a:pPr>
              <a:lnSpc>
                <a:spcPct val="100000"/>
              </a:lnSpc>
            </a:pPr>
            <a:r>
              <a:rPr lang="fr-FR" sz="3000" dirty="0" smtClean="0"/>
              <a:t>L'enquête du Panel centrée sur les attitudes et pratiques des MG  en matière de suivi gynéco-obstétrical</a:t>
            </a:r>
            <a:endParaRPr lang="fr-FR" sz="3000" dirty="0">
              <a:solidFill>
                <a:srgbClr val="F08300"/>
              </a:solidFill>
            </a:endParaRPr>
          </a:p>
        </p:txBody>
      </p:sp>
    </p:spTree>
    <p:extLst>
      <p:ext uri="{BB962C8B-B14F-4D97-AF65-F5344CB8AC3E}">
        <p14:creationId xmlns:p14="http://schemas.microsoft.com/office/powerpoint/2010/main" val="4093642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50800" y="1695600"/>
            <a:ext cx="11532778" cy="4200808"/>
          </a:xfrm>
        </p:spPr>
        <p:txBody>
          <a:bodyPr/>
          <a:lstStyle/>
          <a:p>
            <a:pPr>
              <a:spcAft>
                <a:spcPts val="1200"/>
              </a:spcAft>
            </a:pPr>
            <a:r>
              <a:rPr lang="fr-FR" sz="2400" dirty="0" smtClean="0"/>
              <a:t>Deuxième vague d'enquête du Panel 3 : décembre 2014 - avril 2015</a:t>
            </a:r>
          </a:p>
          <a:p>
            <a:pPr lvl="1">
              <a:spcAft>
                <a:spcPts val="600"/>
              </a:spcAft>
            </a:pPr>
            <a:r>
              <a:rPr lang="fr-FR" sz="1800" dirty="0" smtClean="0"/>
              <a:t>1 </a:t>
            </a:r>
            <a:r>
              <a:rPr lang="fr-FR" sz="1800" dirty="0"/>
              <a:t>400 </a:t>
            </a:r>
            <a:r>
              <a:rPr lang="fr-FR" sz="1800" dirty="0" smtClean="0"/>
              <a:t>MG libéraux interrogés au plan national                                                                                                + 1 200 </a:t>
            </a:r>
            <a:r>
              <a:rPr lang="fr-FR" sz="1800" dirty="0"/>
              <a:t>praticiens </a:t>
            </a:r>
            <a:r>
              <a:rPr lang="fr-FR" sz="1800" dirty="0" smtClean="0"/>
              <a:t>de PACA, Poitou-Charentes et Pays de la Loire</a:t>
            </a:r>
          </a:p>
          <a:p>
            <a:pPr lvl="1"/>
            <a:r>
              <a:rPr lang="fr-FR" sz="1800" dirty="0" smtClean="0"/>
              <a:t>Financements nationaux (Drees, Santé publique France) et régionaux (PDL : ARS, URML)</a:t>
            </a:r>
            <a:endParaRPr lang="fr-FR" sz="1600" dirty="0" smtClean="0"/>
          </a:p>
          <a:p>
            <a:pPr>
              <a:spcBef>
                <a:spcPts val="2400"/>
              </a:spcBef>
              <a:spcAft>
                <a:spcPts val="1200"/>
              </a:spcAft>
            </a:pPr>
            <a:r>
              <a:rPr lang="fr-FR" sz="2400" dirty="0" smtClean="0"/>
              <a:t>Éléments de méthode</a:t>
            </a:r>
          </a:p>
          <a:p>
            <a:pPr lvl="1">
              <a:spcAft>
                <a:spcPts val="600"/>
              </a:spcAft>
            </a:pPr>
            <a:r>
              <a:rPr lang="fr-FR" sz="1800" dirty="0" smtClean="0"/>
              <a:t>Des analyses centrées sur les 440 MG des Pays de la Loire</a:t>
            </a:r>
          </a:p>
          <a:p>
            <a:pPr lvl="2">
              <a:spcBef>
                <a:spcPts val="600"/>
              </a:spcBef>
              <a:spcAft>
                <a:spcPts val="600"/>
              </a:spcAft>
            </a:pPr>
            <a:r>
              <a:rPr lang="fr-FR" sz="1700" dirty="0" smtClean="0"/>
              <a:t>Comparaisons à la moyenne nationale et aux autres régions</a:t>
            </a:r>
          </a:p>
          <a:p>
            <a:pPr lvl="2">
              <a:spcBef>
                <a:spcPts val="600"/>
              </a:spcBef>
              <a:spcAft>
                <a:spcPts val="600"/>
              </a:spcAft>
            </a:pPr>
            <a:r>
              <a:rPr lang="fr-FR" sz="1700" dirty="0" smtClean="0"/>
              <a:t>Typologie des praticiens : analyse en composantes principales et classification ascendante hiérarchique</a:t>
            </a:r>
            <a:endParaRPr lang="fr-FR" sz="1700" dirty="0"/>
          </a:p>
        </p:txBody>
      </p:sp>
      <p:sp>
        <p:nvSpPr>
          <p:cNvPr id="9" name="Espace réservé du texte 4"/>
          <p:cNvSpPr txBox="1">
            <a:spLocks/>
          </p:cNvSpPr>
          <p:nvPr/>
        </p:nvSpPr>
        <p:spPr>
          <a:xfrm>
            <a:off x="838202" y="6248400"/>
            <a:ext cx="1447800" cy="3429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09FE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09/11/2017</a:t>
            </a:r>
            <a:endParaRPr lang="fr-FR" dirty="0"/>
          </a:p>
        </p:txBody>
      </p:sp>
      <p:sp>
        <p:nvSpPr>
          <p:cNvPr id="7"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ORS Pays de la Loire   </a:t>
            </a:r>
            <a:endParaRPr lang="fr-FR"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517" y="6276398"/>
            <a:ext cx="287510" cy="286903"/>
          </a:xfrm>
          <a:prstGeom prst="rect">
            <a:avLst/>
          </a:prstGeom>
        </p:spPr>
      </p:pic>
      <p:sp>
        <p:nvSpPr>
          <p:cNvPr id="11" name="Titre 4"/>
          <p:cNvSpPr txBox="1">
            <a:spLocks/>
          </p:cNvSpPr>
          <p:nvPr/>
        </p:nvSpPr>
        <p:spPr>
          <a:xfrm>
            <a:off x="258417" y="189184"/>
            <a:ext cx="11703211" cy="851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rgbClr val="009FE3"/>
                </a:solidFill>
                <a:latin typeface="Arial" panose="020B0604020202020204" pitchFamily="34" charset="0"/>
                <a:ea typeface="+mj-ea"/>
                <a:cs typeface="Arial" panose="020B0604020202020204" pitchFamily="34" charset="0"/>
              </a:defRPr>
            </a:lvl1pPr>
          </a:lstStyle>
          <a:p>
            <a:pPr>
              <a:lnSpc>
                <a:spcPct val="100000"/>
              </a:lnSpc>
            </a:pPr>
            <a:r>
              <a:rPr lang="fr-FR" sz="3000" dirty="0" smtClean="0"/>
              <a:t>L'enquête du Panel centrée sur les attitudes et pratiques des MG   en matière de suivi gynéco-obstétrical</a:t>
            </a:r>
            <a:endParaRPr lang="fr-FR" sz="3000" dirty="0">
              <a:solidFill>
                <a:srgbClr val="F08300"/>
              </a:solidFill>
            </a:endParaRPr>
          </a:p>
        </p:txBody>
      </p:sp>
      <p:sp>
        <p:nvSpPr>
          <p:cNvPr id="10" name="ZoneTexte 9"/>
          <p:cNvSpPr txBox="1"/>
          <p:nvPr/>
        </p:nvSpPr>
        <p:spPr>
          <a:xfrm>
            <a:off x="11742346" y="6248400"/>
            <a:ext cx="371192" cy="461665"/>
          </a:xfrm>
          <a:prstGeom prst="rect">
            <a:avLst/>
          </a:prstGeom>
          <a:noFill/>
        </p:spPr>
        <p:txBody>
          <a:bodyPr wrap="square" rtlCol="0">
            <a:spAutoFit/>
          </a:bodyPr>
          <a:lstStyle/>
          <a:p>
            <a:r>
              <a:rPr lang="fr-FR" sz="2400" b="1" dirty="0" smtClean="0">
                <a:solidFill>
                  <a:srgbClr val="009FE3"/>
                </a:solidFill>
                <a:latin typeface="Arial" panose="020B0604020202020204" pitchFamily="34" charset="0"/>
                <a:cs typeface="Arial" panose="020B0604020202020204" pitchFamily="34" charset="0"/>
              </a:rPr>
              <a:t>5</a:t>
            </a:r>
            <a:endParaRPr lang="fr-FR" sz="2400" b="1" dirty="0">
              <a:solidFill>
                <a:srgbClr val="009FE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038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9200" y="189184"/>
            <a:ext cx="11571889" cy="1155086"/>
          </a:xfrm>
        </p:spPr>
        <p:txBody>
          <a:bodyPr>
            <a:noAutofit/>
          </a:bodyPr>
          <a:lstStyle/>
          <a:p>
            <a:pPr>
              <a:lnSpc>
                <a:spcPct val="100000"/>
              </a:lnSpc>
              <a:spcAft>
                <a:spcPts val="600"/>
              </a:spcAft>
            </a:pPr>
            <a:r>
              <a:rPr lang="fr-FR" sz="3000" dirty="0" smtClean="0"/>
              <a:t>En Pays de la Loire…</a:t>
            </a:r>
            <a:br>
              <a:rPr lang="fr-FR" sz="3000" dirty="0" smtClean="0"/>
            </a:br>
            <a:r>
              <a:rPr lang="fr-FR" sz="2200" dirty="0" smtClean="0">
                <a:solidFill>
                  <a:srgbClr val="F08300"/>
                </a:solidFill>
              </a:rPr>
              <a:t>  &gt; Des MG particulièrement sensibilisés au suivi gynéco-obstétrical</a:t>
            </a:r>
            <a:endParaRPr lang="fr-FR" sz="2200" dirty="0">
              <a:solidFill>
                <a:srgbClr val="F08300"/>
              </a:solidFill>
            </a:endParaRPr>
          </a:p>
        </p:txBody>
      </p:sp>
      <p:sp>
        <p:nvSpPr>
          <p:cNvPr id="9" name="Espace réservé du texte 4"/>
          <p:cNvSpPr txBox="1">
            <a:spLocks/>
          </p:cNvSpPr>
          <p:nvPr/>
        </p:nvSpPr>
        <p:spPr>
          <a:xfrm>
            <a:off x="838202" y="6248400"/>
            <a:ext cx="1447800" cy="3429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09FE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09/11/2017</a:t>
            </a:r>
            <a:endParaRPr lang="fr-FR" dirty="0"/>
          </a:p>
        </p:txBody>
      </p:sp>
      <p:sp>
        <p:nvSpPr>
          <p:cNvPr id="6" name="Espace réservé du contenu 5"/>
          <p:cNvSpPr>
            <a:spLocks noGrp="1"/>
          </p:cNvSpPr>
          <p:nvPr>
            <p:ph idx="1"/>
          </p:nvPr>
        </p:nvSpPr>
        <p:spPr>
          <a:xfrm>
            <a:off x="550800" y="1609200"/>
            <a:ext cx="11443580" cy="3784894"/>
          </a:xfrm>
        </p:spPr>
        <p:txBody>
          <a:bodyPr/>
          <a:lstStyle/>
          <a:p>
            <a:r>
              <a:rPr lang="fr-FR" sz="2400" dirty="0" smtClean="0"/>
              <a:t>97 % considèrent que </a:t>
            </a:r>
            <a:r>
              <a:rPr lang="fr-FR" sz="2400" i="1" dirty="0" smtClean="0"/>
              <a:t>le suivi de la grossesse fait partie des missions du MG</a:t>
            </a:r>
          </a:p>
          <a:p>
            <a:pPr lvl="1">
              <a:spcAft>
                <a:spcPts val="900"/>
              </a:spcAft>
            </a:pPr>
            <a:r>
              <a:rPr lang="fr-FR" sz="1800" i="1" dirty="0" smtClean="0"/>
              <a:t>vs</a:t>
            </a:r>
            <a:r>
              <a:rPr lang="fr-FR" sz="1800" dirty="0" smtClean="0"/>
              <a:t> 84 % au plan national</a:t>
            </a:r>
          </a:p>
          <a:p>
            <a:r>
              <a:rPr lang="fr-FR" sz="2400" dirty="0" smtClean="0"/>
              <a:t>Une proportion similaire pour le </a:t>
            </a:r>
            <a:r>
              <a:rPr lang="fr-FR" sz="2400" i="1" dirty="0" smtClean="0"/>
              <a:t>suivi gynécologique (hors grossesse)</a:t>
            </a:r>
          </a:p>
          <a:p>
            <a:pPr lvl="1">
              <a:spcAft>
                <a:spcPts val="900"/>
              </a:spcAft>
            </a:pPr>
            <a:r>
              <a:rPr lang="fr-FR" sz="1800" i="1" dirty="0" smtClean="0"/>
              <a:t>vs</a:t>
            </a:r>
            <a:r>
              <a:rPr lang="fr-FR" sz="1800" dirty="0" smtClean="0"/>
              <a:t> 89 %</a:t>
            </a:r>
          </a:p>
          <a:p>
            <a:r>
              <a:rPr lang="fr-FR" sz="2400" dirty="0" smtClean="0"/>
              <a:t> 34 % ont suivi une formation en gynécologie-obstétrique (DU, FMC)                      à la suite de leur cursus initial</a:t>
            </a:r>
          </a:p>
          <a:p>
            <a:pPr lvl="1">
              <a:spcAft>
                <a:spcPts val="900"/>
              </a:spcAft>
            </a:pPr>
            <a:r>
              <a:rPr lang="fr-FR" sz="1800" i="1" dirty="0" smtClean="0"/>
              <a:t>vs</a:t>
            </a:r>
            <a:r>
              <a:rPr lang="fr-FR" sz="1800" dirty="0" smtClean="0"/>
              <a:t> 25%</a:t>
            </a:r>
          </a:p>
          <a:p>
            <a:r>
              <a:rPr lang="fr-FR" sz="2400" dirty="0" smtClean="0"/>
              <a:t>84-86 % ont le sentiment d'être suffisamment formés pour ces suivis</a:t>
            </a:r>
          </a:p>
          <a:p>
            <a:pPr lvl="1"/>
            <a:r>
              <a:rPr lang="fr-FR" sz="1800" i="1" dirty="0" smtClean="0"/>
              <a:t>vs 58-68 %</a:t>
            </a:r>
            <a:r>
              <a:rPr lang="fr-FR" sz="2000" dirty="0" smtClean="0"/>
              <a:t> </a:t>
            </a:r>
            <a:endParaRPr lang="fr-FR" sz="2000" dirty="0"/>
          </a:p>
        </p:txBody>
      </p:sp>
      <p:sp>
        <p:nvSpPr>
          <p:cNvPr id="7"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ORS Pays de la Loire   </a:t>
            </a:r>
            <a:endParaRPr lang="fr-FR"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517" y="6276398"/>
            <a:ext cx="287510" cy="286903"/>
          </a:xfrm>
          <a:prstGeom prst="rect">
            <a:avLst/>
          </a:prstGeom>
        </p:spPr>
      </p:pic>
      <p:sp>
        <p:nvSpPr>
          <p:cNvPr id="10" name="ZoneTexte 9"/>
          <p:cNvSpPr txBox="1"/>
          <p:nvPr/>
        </p:nvSpPr>
        <p:spPr>
          <a:xfrm>
            <a:off x="11742346" y="6248400"/>
            <a:ext cx="371192" cy="461665"/>
          </a:xfrm>
          <a:prstGeom prst="rect">
            <a:avLst/>
          </a:prstGeom>
          <a:noFill/>
        </p:spPr>
        <p:txBody>
          <a:bodyPr wrap="square" rtlCol="0">
            <a:spAutoFit/>
          </a:bodyPr>
          <a:lstStyle/>
          <a:p>
            <a:r>
              <a:rPr lang="fr-FR" sz="2400" b="1" dirty="0" smtClean="0">
                <a:solidFill>
                  <a:srgbClr val="009FE3"/>
                </a:solidFill>
                <a:latin typeface="Arial" panose="020B0604020202020204" pitchFamily="34" charset="0"/>
                <a:cs typeface="Arial" panose="020B0604020202020204" pitchFamily="34" charset="0"/>
              </a:rPr>
              <a:t>6</a:t>
            </a:r>
            <a:endParaRPr lang="fr-FR" sz="2400" b="1" dirty="0">
              <a:solidFill>
                <a:srgbClr val="009FE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217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b="1824"/>
          <a:stretch/>
        </p:blipFill>
        <p:spPr>
          <a:xfrm>
            <a:off x="1622645" y="1344270"/>
            <a:ext cx="7767634" cy="4440055"/>
          </a:xfrm>
          <a:prstGeom prst="rect">
            <a:avLst/>
          </a:prstGeom>
        </p:spPr>
      </p:pic>
      <p:sp>
        <p:nvSpPr>
          <p:cNvPr id="5" name="Titre 4"/>
          <p:cNvSpPr>
            <a:spLocks noGrp="1"/>
          </p:cNvSpPr>
          <p:nvPr>
            <p:ph type="title"/>
          </p:nvPr>
        </p:nvSpPr>
        <p:spPr>
          <a:xfrm>
            <a:off x="259200" y="189184"/>
            <a:ext cx="11571889" cy="1155086"/>
          </a:xfrm>
        </p:spPr>
        <p:txBody>
          <a:bodyPr>
            <a:noAutofit/>
          </a:bodyPr>
          <a:lstStyle/>
          <a:p>
            <a:pPr>
              <a:lnSpc>
                <a:spcPct val="100000"/>
              </a:lnSpc>
            </a:pPr>
            <a:r>
              <a:rPr lang="fr-FR" sz="3000" dirty="0" smtClean="0"/>
              <a:t>En Pays de la Loire…</a:t>
            </a:r>
            <a:br>
              <a:rPr lang="fr-FR" sz="3000" dirty="0" smtClean="0"/>
            </a:br>
            <a:r>
              <a:rPr lang="fr-FR" sz="2200" dirty="0" smtClean="0">
                <a:solidFill>
                  <a:srgbClr val="F08300"/>
                </a:solidFill>
              </a:rPr>
              <a:t>  &gt; Une proportion élevée des MG déclarent suivre des grossesses</a:t>
            </a:r>
            <a:endParaRPr lang="fr-FR" sz="2200" dirty="0">
              <a:solidFill>
                <a:srgbClr val="F08300"/>
              </a:solidFill>
            </a:endParaRPr>
          </a:p>
        </p:txBody>
      </p:sp>
      <p:sp>
        <p:nvSpPr>
          <p:cNvPr id="9" name="Espace réservé du texte 4"/>
          <p:cNvSpPr txBox="1">
            <a:spLocks/>
          </p:cNvSpPr>
          <p:nvPr/>
        </p:nvSpPr>
        <p:spPr>
          <a:xfrm>
            <a:off x="838202" y="6248400"/>
            <a:ext cx="1447800" cy="3429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09FE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09/11/2017</a:t>
            </a:r>
            <a:endParaRPr lang="fr-FR" dirty="0"/>
          </a:p>
        </p:txBody>
      </p:sp>
      <p:sp>
        <p:nvSpPr>
          <p:cNvPr id="7"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ORS Pays de la Loire   </a:t>
            </a:r>
            <a:endParaRPr lang="fr-FR" dirty="0"/>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5517" y="6276398"/>
            <a:ext cx="287510" cy="286903"/>
          </a:xfrm>
          <a:prstGeom prst="rect">
            <a:avLst/>
          </a:prstGeom>
        </p:spPr>
      </p:pic>
      <p:sp>
        <p:nvSpPr>
          <p:cNvPr id="10" name="ZoneTexte 9"/>
          <p:cNvSpPr txBox="1"/>
          <p:nvPr/>
        </p:nvSpPr>
        <p:spPr>
          <a:xfrm>
            <a:off x="11742346" y="6248400"/>
            <a:ext cx="371192" cy="461665"/>
          </a:xfrm>
          <a:prstGeom prst="rect">
            <a:avLst/>
          </a:prstGeom>
          <a:noFill/>
        </p:spPr>
        <p:txBody>
          <a:bodyPr wrap="square" rtlCol="0">
            <a:spAutoFit/>
          </a:bodyPr>
          <a:lstStyle/>
          <a:p>
            <a:r>
              <a:rPr lang="fr-FR" sz="2400" b="1" dirty="0" smtClean="0">
                <a:solidFill>
                  <a:srgbClr val="009FE3"/>
                </a:solidFill>
                <a:latin typeface="Arial" panose="020B0604020202020204" pitchFamily="34" charset="0"/>
                <a:cs typeface="Arial" panose="020B0604020202020204" pitchFamily="34" charset="0"/>
              </a:rPr>
              <a:t>7</a:t>
            </a:r>
            <a:endParaRPr lang="fr-FR" sz="2400" b="1" dirty="0">
              <a:solidFill>
                <a:srgbClr val="009FE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828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9200" y="189184"/>
            <a:ext cx="11571889" cy="1155086"/>
          </a:xfrm>
        </p:spPr>
        <p:txBody>
          <a:bodyPr>
            <a:noAutofit/>
          </a:bodyPr>
          <a:lstStyle/>
          <a:p>
            <a:pPr>
              <a:lnSpc>
                <a:spcPct val="100000"/>
              </a:lnSpc>
              <a:spcBef>
                <a:spcPts val="600"/>
              </a:spcBef>
              <a:spcAft>
                <a:spcPts val="300"/>
              </a:spcAft>
            </a:pPr>
            <a:r>
              <a:rPr lang="fr-FR" sz="3000" dirty="0" smtClean="0"/>
              <a:t>En Pays de la Loire…</a:t>
            </a:r>
            <a:br>
              <a:rPr lang="fr-FR" sz="3000" dirty="0" smtClean="0"/>
            </a:br>
            <a:r>
              <a:rPr lang="fr-FR" sz="2200" dirty="0">
                <a:solidFill>
                  <a:srgbClr val="F08300"/>
                </a:solidFill>
              </a:rPr>
              <a:t> </a:t>
            </a:r>
            <a:r>
              <a:rPr lang="fr-FR" sz="2200" dirty="0" smtClean="0">
                <a:solidFill>
                  <a:srgbClr val="F08300"/>
                </a:solidFill>
              </a:rPr>
              <a:t> &gt; </a:t>
            </a:r>
            <a:r>
              <a:rPr lang="fr-FR" sz="2200" dirty="0">
                <a:solidFill>
                  <a:srgbClr val="F08300"/>
                </a:solidFill>
              </a:rPr>
              <a:t>C</a:t>
            </a:r>
            <a:r>
              <a:rPr lang="fr-FR" sz="2200" dirty="0" smtClean="0">
                <a:solidFill>
                  <a:srgbClr val="F08300"/>
                </a:solidFill>
              </a:rPr>
              <a:t>ertains gestes et suivis gynécologiques sont plus fréquemment pratiqués par les MG</a:t>
            </a:r>
            <a:endParaRPr lang="fr-FR" sz="2200" dirty="0">
              <a:solidFill>
                <a:srgbClr val="F08300"/>
              </a:solidFill>
            </a:endParaRPr>
          </a:p>
        </p:txBody>
      </p:sp>
      <p:sp>
        <p:nvSpPr>
          <p:cNvPr id="9" name="Espace réservé du texte 4"/>
          <p:cNvSpPr txBox="1">
            <a:spLocks/>
          </p:cNvSpPr>
          <p:nvPr/>
        </p:nvSpPr>
        <p:spPr>
          <a:xfrm>
            <a:off x="838202" y="6248400"/>
            <a:ext cx="1447800" cy="3429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09FE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09/11/2017</a:t>
            </a:r>
            <a:endParaRPr lang="fr-FR" dirty="0"/>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b="1027"/>
          <a:stretch/>
        </p:blipFill>
        <p:spPr>
          <a:xfrm>
            <a:off x="2482337" y="1564431"/>
            <a:ext cx="6487509" cy="4252712"/>
          </a:xfrm>
          <a:prstGeom prst="rect">
            <a:avLst/>
          </a:prstGeom>
        </p:spPr>
      </p:pic>
      <p:sp>
        <p:nvSpPr>
          <p:cNvPr id="7"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ORS Pays de la Loire   </a:t>
            </a:r>
            <a:endParaRPr lang="fr-FR" dirty="0"/>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5517" y="6276398"/>
            <a:ext cx="287510" cy="286903"/>
          </a:xfrm>
          <a:prstGeom prst="rect">
            <a:avLst/>
          </a:prstGeom>
        </p:spPr>
      </p:pic>
      <p:sp>
        <p:nvSpPr>
          <p:cNvPr id="10" name="ZoneTexte 9"/>
          <p:cNvSpPr txBox="1"/>
          <p:nvPr/>
        </p:nvSpPr>
        <p:spPr>
          <a:xfrm>
            <a:off x="11742346" y="6248400"/>
            <a:ext cx="371192" cy="461665"/>
          </a:xfrm>
          <a:prstGeom prst="rect">
            <a:avLst/>
          </a:prstGeom>
          <a:noFill/>
        </p:spPr>
        <p:txBody>
          <a:bodyPr wrap="square" rtlCol="0">
            <a:spAutoFit/>
          </a:bodyPr>
          <a:lstStyle/>
          <a:p>
            <a:r>
              <a:rPr lang="fr-FR" sz="2400" b="1" dirty="0" smtClean="0">
                <a:solidFill>
                  <a:srgbClr val="009FE3"/>
                </a:solidFill>
                <a:latin typeface="Arial" panose="020B0604020202020204" pitchFamily="34" charset="0"/>
                <a:cs typeface="Arial" panose="020B0604020202020204" pitchFamily="34" charset="0"/>
              </a:rPr>
              <a:t>8</a:t>
            </a:r>
            <a:endParaRPr lang="fr-FR" sz="2400" b="1" dirty="0">
              <a:solidFill>
                <a:srgbClr val="009FE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71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3752</TotalTime>
  <Words>2966</Words>
  <Application>Microsoft Office PowerPoint</Application>
  <PresentationFormat>Grand écran</PresentationFormat>
  <Paragraphs>239</Paragraphs>
  <Slides>16</Slides>
  <Notes>16</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16</vt:i4>
      </vt:variant>
    </vt:vector>
  </HeadingPairs>
  <TitlesOfParts>
    <vt:vector size="23" baseType="lpstr">
      <vt:lpstr>Arial</vt:lpstr>
      <vt:lpstr>Calibri</vt:lpstr>
      <vt:lpstr>Calibri Light</vt:lpstr>
      <vt:lpstr>Wingdings 3</vt:lpstr>
      <vt:lpstr>Thème Office</vt:lpstr>
      <vt:lpstr>Conception personnalisée</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En Pays de la Loire…   &gt; Des MG particulièrement sensibilisés au suivi gynéco-obstétrical</vt:lpstr>
      <vt:lpstr>En Pays de la Loire…   &gt; Une proportion élevée des MG déclarent suivre des grossesses</vt:lpstr>
      <vt:lpstr>En Pays de la Loire…   &gt; Certains gestes et suivis gynécologiques sont plus fréquemment pratiqués par les MG</vt:lpstr>
      <vt:lpstr>En Pays de la Loire…   &gt; Une typologie qui permet de distinguer 3 profils de MG en matière d'activité de gynécologie</vt:lpstr>
      <vt:lpstr>En Pays de la Loire…   &gt; Un peu plus d'un tiers des MG ont une faible activité de gynécologie</vt:lpstr>
      <vt:lpstr>En Pays de la Loire…   &gt; Près de 25 % des MG assurent une activité de gynécologie complète et régulière</vt:lpstr>
      <vt:lpstr>L'impact du travail en structure d'exercice regroupé   &gt; Des MG qui tendent à se "spécialiser" dans le suivi gynéco-obstétrical</vt:lpstr>
      <vt:lpstr>Quels enseignements retenir ?</vt:lpstr>
      <vt:lpstr>Quels enjeux pour demain ? </vt:lpstr>
      <vt:lpstr>Pour en savoir plus…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jean-francois.buyck@orspaysdelaloire.com</dc:creator>
  <cp:lastModifiedBy>Jean-François Buyck</cp:lastModifiedBy>
  <cp:revision>326</cp:revision>
  <cp:lastPrinted>2017-11-08T11:59:43Z</cp:lastPrinted>
  <dcterms:created xsi:type="dcterms:W3CDTF">2017-09-20T10:48:35Z</dcterms:created>
  <dcterms:modified xsi:type="dcterms:W3CDTF">2017-11-08T12:21:09Z</dcterms:modified>
</cp:coreProperties>
</file>