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95" r:id="rId12"/>
    <p:sldId id="286" r:id="rId13"/>
    <p:sldId id="287" r:id="rId14"/>
    <p:sldId id="288" r:id="rId15"/>
    <p:sldId id="289" r:id="rId16"/>
    <p:sldId id="290" r:id="rId17"/>
    <p:sldId id="291" r:id="rId18"/>
    <p:sldId id="277" r:id="rId1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ET-MASTAIN, Lucile (DREES/OS/LCE)" initials="RL(" lastIdx="11" clrIdx="0"/>
  <p:cmAuthor id="1" name="CABANNES, Pierre-Yves (DREES/OS/LCE)" initials="PY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0" autoAdjust="0"/>
    <p:restoredTop sz="90651" autoAdjust="0"/>
  </p:normalViewPr>
  <p:slideViewPr>
    <p:cSldViewPr>
      <p:cViewPr varScale="1">
        <p:scale>
          <a:sx n="67" d="100"/>
          <a:sy n="67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8E4056-5173-4033-9265-1E3F883099E7}" type="datetimeFigureOut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32EAB5-8773-4943-8C02-4189F5CF02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481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AA8A461-DBEC-4E1E-9A4A-956E560B0028}" type="slidenum">
              <a:rPr lang="fr-FR" altLang="fr-FR" smtClean="0"/>
              <a:pPr/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07185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s’agit de la fonction principale.</a:t>
            </a:r>
            <a:r>
              <a:rPr lang="fr-FR" baseline="0" dirty="0" smtClean="0"/>
              <a:t> On affecte toute la quotité de travail à la fonction principale.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32EAB5-8773-4943-8C02-4189F5CF02C4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970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81% de l’ensemble des</a:t>
            </a:r>
            <a:r>
              <a:rPr lang="fr-FR" baseline="0" dirty="0" smtClean="0"/>
              <a:t> personnes en emploi sont à temps complet (source : enquête Emploi).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32EAB5-8773-4943-8C02-4189F5CF02C4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94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BC656-9A94-4E36-A2CA-25F5FD1CDE1D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1BAB-4118-495E-9FC4-A592FB2640D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337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E3AF-ED0C-472B-8D0C-E877346431F8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E12A-FEF7-4C81-9977-016758247C9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9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FC25-0B6B-4428-B494-D9EB846A1548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08B7-7CD9-4F46-B9C1-22EA5530E0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866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3419-F081-4C32-8C47-C0802212B7E1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496D-7E00-4BEE-A80D-6CD019BEA2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632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7721-8BBE-45CE-929F-149F31B94D02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7393-E54C-4242-A316-C5C3917895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19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3704-6985-4E2C-837F-77B2605FB6AD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4FC5-3DD6-4F22-9CB2-1B546B562C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609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C5C4B-72F7-437D-8DC5-8EBFBB725E4D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4CBB-FF2F-4DA2-BD79-A1BC88DE91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513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3C5A-74B5-489A-8D61-3D66D5EB4B3C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B5157-2333-4E24-844E-6771EAB71B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087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E7B7-DDEB-4C0A-85F1-D9B4F44012DB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811D-0666-4FC5-AE20-01AB4B19E5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778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0FB9-D0D8-4858-B7FB-E7602F9DC6C0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4530-0B6E-4BDA-94DD-3F458858C9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81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42BB0-A587-40D8-8EAE-5AA32B2865C2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710D-1EE6-477C-BD87-81BEB15CFC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224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BBD24B-29FE-487D-9B93-BB13C90D8386}" type="datetime1">
              <a:rPr lang="fr-FR"/>
              <a:pPr>
                <a:defRPr/>
              </a:pPr>
              <a:t>27/02/2020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COPIL ES-DS - 25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903EA24-B3AE-4F74-951E-019BC74E75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7772400" cy="4965700"/>
          </a:xfrm>
        </p:spPr>
        <p:txBody>
          <a:bodyPr/>
          <a:lstStyle/>
          <a:p>
            <a:r>
              <a:rPr lang="fr-FR" altLang="fr-FR" dirty="0" smtClean="0"/>
              <a:t>Le personnel des centres d’hébergement pour adultes et familles en difficulté sociale</a:t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sz="2400" dirty="0" smtClean="0"/>
              <a:t>28/02/2020</a:t>
            </a: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sz="3600" dirty="0"/>
              <a:t>Plus de 90 % des éducateurs spécialisés </a:t>
            </a:r>
            <a:r>
              <a:rPr lang="fr-FR" sz="3600" dirty="0" smtClean="0"/>
              <a:t>ont </a:t>
            </a:r>
            <a:r>
              <a:rPr lang="fr-FR" sz="3600" dirty="0"/>
              <a:t>un diplôme relatif à l’intervention sociale </a:t>
            </a:r>
            <a:endParaRPr lang="fr-FR" altLang="fr-FR" sz="3600" dirty="0" smtClean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2453" t="24802" r="23634" b="37182"/>
          <a:stretch/>
        </p:blipFill>
        <p:spPr bwMode="auto">
          <a:xfrm>
            <a:off x="179512" y="2060848"/>
            <a:ext cx="8640960" cy="3744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sz="3600" dirty="0"/>
              <a:t>Plus de 90 % des </a:t>
            </a:r>
            <a:r>
              <a:rPr lang="fr-FR" sz="3600" dirty="0" smtClean="0"/>
              <a:t>moniteurs éducateurs </a:t>
            </a:r>
            <a:r>
              <a:rPr lang="fr-FR" sz="3600" dirty="0"/>
              <a:t>o</a:t>
            </a:r>
            <a:r>
              <a:rPr lang="fr-FR" sz="3600" dirty="0" smtClean="0"/>
              <a:t>nt </a:t>
            </a:r>
            <a:r>
              <a:rPr lang="fr-FR" sz="3600" dirty="0"/>
              <a:t>un diplôme relatif à l’intervention sociale </a:t>
            </a:r>
            <a:endParaRPr lang="fr-FR" altLang="fr-FR" sz="3600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12198" t="31511" r="23126" b="30880"/>
          <a:stretch/>
        </p:blipFill>
        <p:spPr bwMode="auto">
          <a:xfrm>
            <a:off x="611560" y="2420888"/>
            <a:ext cx="7992887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09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sz="3200" dirty="0"/>
              <a:t>Deux tiers des animateurs sociaux n’ont pas de diplôme ou de brevet relatif à l’animation </a:t>
            </a:r>
            <a:endParaRPr lang="fr-FR" altLang="fr-FR" sz="3200" dirty="0" smtClean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2452" t="25209" r="22744" b="39011"/>
          <a:stretch/>
        </p:blipFill>
        <p:spPr bwMode="auto">
          <a:xfrm>
            <a:off x="179512" y="2060848"/>
            <a:ext cx="8712968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sz="3600" dirty="0"/>
              <a:t>Huit personnes sur dix ont un </a:t>
            </a:r>
            <a:r>
              <a:rPr lang="fr-FR" sz="3600" dirty="0" smtClean="0"/>
              <a:t>CDI </a:t>
            </a:r>
            <a:endParaRPr lang="fr-FR" altLang="fr-FR" sz="3600" dirty="0" smtClean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2834" t="14840" r="19695" b="5468"/>
          <a:stretch/>
        </p:blipFill>
        <p:spPr bwMode="auto">
          <a:xfrm>
            <a:off x="683568" y="1700808"/>
            <a:ext cx="756084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 smtClean="0"/>
              <a:t>La ½ du personnel à temps complet dans l’établissement</a:t>
            </a: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3"/>
          <a:srcRect l="7496" t="26021" r="20584" b="19088"/>
          <a:stretch/>
        </p:blipFill>
        <p:spPr bwMode="auto">
          <a:xfrm>
            <a:off x="323528" y="1900363"/>
            <a:ext cx="8568952" cy="4408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 smtClean="0"/>
              <a:t>Plus de temps complet pour le personnel éducatif, pédagogique et social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2071" t="14638" r="24142" b="34335"/>
          <a:stretch/>
        </p:blipFill>
        <p:spPr bwMode="auto">
          <a:xfrm>
            <a:off x="179512" y="1846263"/>
            <a:ext cx="8640960" cy="4319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sz="3600" dirty="0"/>
              <a:t>Des bénévoles interviennent régulièrement dans 30 % des </a:t>
            </a:r>
            <a:r>
              <a:rPr lang="fr-FR" sz="3600" dirty="0" smtClean="0"/>
              <a:t>établissements </a:t>
            </a:r>
            <a:endParaRPr lang="fr-FR" altLang="fr-FR" sz="3600" dirty="0" smtClean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1435" t="25005" r="23253" b="17259"/>
          <a:stretch/>
        </p:blipFill>
        <p:spPr bwMode="auto">
          <a:xfrm>
            <a:off x="395536" y="1846263"/>
            <a:ext cx="8136904" cy="4607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 smtClean="0"/>
              <a:t>surtout dans les domaines de l’éducation et l’animation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4993" t="12198" r="30877" b="8721"/>
          <a:stretch/>
        </p:blipFill>
        <p:spPr bwMode="auto">
          <a:xfrm>
            <a:off x="971600" y="1846263"/>
            <a:ext cx="7128791" cy="4895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539750" y="2852738"/>
            <a:ext cx="8229600" cy="719137"/>
          </a:xfrm>
        </p:spPr>
        <p:txBody>
          <a:bodyPr anchor="ctr"/>
          <a:lstStyle/>
          <a:p>
            <a:pPr algn="ctr">
              <a:buFont typeface="Arial" charset="0"/>
              <a:buNone/>
            </a:pPr>
            <a:endParaRPr lang="fr-FR" altLang="fr-FR" dirty="0" smtClean="0"/>
          </a:p>
          <a:p>
            <a:pPr algn="ctr">
              <a:buFont typeface="Arial" charset="0"/>
              <a:buNone/>
            </a:pPr>
            <a:endParaRPr lang="fr-FR" altLang="fr-FR" dirty="0"/>
          </a:p>
          <a:p>
            <a:pPr algn="ctr">
              <a:buFont typeface="Arial" charset="0"/>
              <a:buNone/>
            </a:pPr>
            <a:endParaRPr lang="fr-FR" altLang="fr-FR" dirty="0" smtClean="0"/>
          </a:p>
          <a:p>
            <a:pPr algn="ctr">
              <a:buFont typeface="Arial" charset="0"/>
              <a:buNone/>
            </a:pPr>
            <a:endParaRPr lang="fr-FR" altLang="fr-FR" dirty="0" smtClean="0"/>
          </a:p>
          <a:p>
            <a:pPr algn="ctr">
              <a:buFont typeface="Arial" charset="0"/>
              <a:buNone/>
            </a:pPr>
            <a:r>
              <a:rPr lang="fr-FR" altLang="fr-FR" dirty="0" smtClean="0"/>
              <a:t>Merci de votre attention !</a:t>
            </a:r>
          </a:p>
          <a:p>
            <a:pPr algn="ctr">
              <a:buFont typeface="Arial" charset="0"/>
              <a:buNone/>
            </a:pPr>
            <a:endParaRPr lang="fr-FR" altLang="fr-FR" dirty="0" smtClean="0"/>
          </a:p>
          <a:p>
            <a:pPr algn="ctr">
              <a:buFont typeface="Arial" charset="0"/>
              <a:buNone/>
            </a:pPr>
            <a:endParaRPr lang="fr-FR" altLang="fr-FR" dirty="0"/>
          </a:p>
          <a:p>
            <a:pPr>
              <a:buNone/>
            </a:pPr>
            <a:r>
              <a:rPr lang="fr-FR" altLang="fr-FR" dirty="0"/>
              <a:t> </a:t>
            </a:r>
            <a:r>
              <a:rPr lang="fr-FR" altLang="fr-FR" sz="2400" dirty="0" smtClean="0"/>
              <a:t>CABANNES P.-Y. et SIGAL M. (2019). </a:t>
            </a:r>
            <a:r>
              <a:rPr lang="fr-FR" sz="2400" dirty="0" smtClean="0">
                <a:hlinkClick r:id="rId2"/>
              </a:rPr>
              <a:t>Le </a:t>
            </a:r>
            <a:r>
              <a:rPr lang="fr-FR" sz="2400" dirty="0">
                <a:hlinkClick r:id="rId2"/>
              </a:rPr>
              <a:t>personnel des centres d’hébergement pour adultes et familles en difficulté </a:t>
            </a:r>
            <a:r>
              <a:rPr lang="fr-FR" sz="2400" dirty="0" smtClean="0">
                <a:hlinkClick r:id="rId2"/>
              </a:rPr>
              <a:t>sociale</a:t>
            </a:r>
            <a:r>
              <a:rPr lang="fr-FR" sz="2400" dirty="0"/>
              <a:t>.</a:t>
            </a:r>
            <a:r>
              <a:rPr lang="fr-FR" altLang="fr-FR" sz="2400" dirty="0" smtClean="0"/>
              <a:t> DREES, </a:t>
            </a:r>
            <a:r>
              <a:rPr lang="fr-FR" sz="2400" i="1" dirty="0" smtClean="0"/>
              <a:t>Dossiers </a:t>
            </a:r>
            <a:r>
              <a:rPr lang="fr-FR" sz="2400" i="1" dirty="0"/>
              <a:t>de la DREES</a:t>
            </a:r>
            <a:r>
              <a:rPr lang="fr-FR" sz="2400" dirty="0"/>
              <a:t>, </a:t>
            </a:r>
            <a:r>
              <a:rPr lang="fr-FR" sz="2400" dirty="0" smtClean="0"/>
              <a:t>n°46.</a:t>
            </a:r>
            <a:endParaRPr lang="fr-FR" sz="2400" dirty="0"/>
          </a:p>
          <a:p>
            <a:pPr algn="ctr">
              <a:buFont typeface="Arial" charset="0"/>
              <a:buNone/>
            </a:pPr>
            <a:endParaRPr lang="fr-FR" altLang="fr-FR" dirty="0" smtClean="0"/>
          </a:p>
          <a:p>
            <a:pPr algn="ctr">
              <a:buFont typeface="Arial" charset="0"/>
              <a:buNone/>
            </a:pPr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42E49-BEAF-4791-B443-157417EE05F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388" y="6492875"/>
            <a:ext cx="8713787" cy="365125"/>
          </a:xfrm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6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dirty="0" smtClean="0"/>
              <a:t>Champ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20688" y="1846263"/>
            <a:ext cx="8229600" cy="4060825"/>
          </a:xfrm>
        </p:spPr>
        <p:txBody>
          <a:bodyPr/>
          <a:lstStyle/>
          <a:p>
            <a:r>
              <a:rPr lang="fr-FR" altLang="fr-FR" sz="2400" dirty="0" smtClean="0"/>
              <a:t>7 catégories d’établissements : CHRS, CHU, EAME, maisons-relais, CADA, ATSA, CPH</a:t>
            </a:r>
          </a:p>
          <a:p>
            <a:endParaRPr lang="fr-FR" altLang="fr-FR" sz="2400" dirty="0" smtClean="0"/>
          </a:p>
          <a:p>
            <a:r>
              <a:rPr lang="fr-FR" altLang="fr-FR" sz="2400" dirty="0" smtClean="0"/>
              <a:t>Fin 2016 :</a:t>
            </a:r>
          </a:p>
          <a:p>
            <a:pPr lvl="1"/>
            <a:r>
              <a:rPr lang="fr-FR" altLang="fr-FR" sz="2400" dirty="0" smtClean="0"/>
              <a:t>3000 établissements</a:t>
            </a:r>
          </a:p>
          <a:p>
            <a:pPr lvl="1"/>
            <a:r>
              <a:rPr lang="fr-FR" altLang="fr-FR" sz="2400" dirty="0" smtClean="0"/>
              <a:t>140 000 places permanentes d’hébergement</a:t>
            </a:r>
          </a:p>
          <a:p>
            <a:pPr lvl="1"/>
            <a:r>
              <a:rPr lang="fr-FR" altLang="fr-FR" sz="2400" dirty="0" smtClean="0"/>
              <a:t>132 000 personnes hébergées</a:t>
            </a:r>
          </a:p>
          <a:p>
            <a:endParaRPr lang="fr-FR" altLang="fr-FR" dirty="0" smtClean="0"/>
          </a:p>
          <a:p>
            <a:r>
              <a:rPr lang="fr-FR" altLang="fr-FR" sz="2400" dirty="0" smtClean="0"/>
              <a:t>Personnel en fonction au 31/12/2016</a:t>
            </a:r>
          </a:p>
          <a:p>
            <a:r>
              <a:rPr lang="fr-FR" altLang="fr-FR" sz="2400" dirty="0" smtClean="0"/>
              <a:t>Source : enquête ES-DS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dirty="0" smtClean="0"/>
              <a:t>Champ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20688" y="1846263"/>
            <a:ext cx="8229600" cy="4060825"/>
          </a:xfrm>
        </p:spPr>
        <p:txBody>
          <a:bodyPr/>
          <a:lstStyle/>
          <a:p>
            <a:pPr lvl="1"/>
            <a:endParaRPr lang="fr-FR" altLang="fr-FR" sz="1600" dirty="0" smtClean="0"/>
          </a:p>
          <a:p>
            <a:r>
              <a:rPr lang="fr-FR" altLang="fr-FR" sz="2000" dirty="0"/>
              <a:t>Ne sont pas recensés </a:t>
            </a:r>
            <a:r>
              <a:rPr lang="fr-FR" altLang="fr-FR" sz="2000" dirty="0" smtClean="0"/>
              <a:t>les </a:t>
            </a:r>
            <a:r>
              <a:rPr lang="fr-FR" altLang="fr-FR" sz="2000" dirty="0"/>
              <a:t>professionnels : </a:t>
            </a:r>
            <a:endParaRPr lang="fr-FR" altLang="fr-FR" sz="2000" dirty="0" smtClean="0"/>
          </a:p>
          <a:p>
            <a:pPr lvl="1"/>
            <a:r>
              <a:rPr lang="fr-FR" altLang="fr-FR" sz="1600" dirty="0" smtClean="0"/>
              <a:t>en </a:t>
            </a:r>
            <a:r>
              <a:rPr lang="fr-FR" altLang="fr-FR" sz="1600" dirty="0"/>
              <a:t>congé ou en disponibilité depuis 6 mois ou </a:t>
            </a:r>
            <a:r>
              <a:rPr lang="fr-FR" altLang="fr-FR" sz="1600" dirty="0" smtClean="0"/>
              <a:t>plus (leurs remplaçants sont, eux, inclus) </a:t>
            </a:r>
            <a:r>
              <a:rPr lang="fr-FR" altLang="fr-FR" sz="1600" dirty="0"/>
              <a:t>; </a:t>
            </a:r>
            <a:endParaRPr lang="fr-FR" altLang="fr-FR" sz="1600" dirty="0" smtClean="0"/>
          </a:p>
          <a:p>
            <a:pPr lvl="1"/>
            <a:r>
              <a:rPr lang="fr-FR" altLang="fr-FR" sz="1600" dirty="0" smtClean="0"/>
              <a:t>remplaçant </a:t>
            </a:r>
            <a:r>
              <a:rPr lang="fr-FR" altLang="fr-FR" sz="1600" dirty="0"/>
              <a:t>les titulaires en congé ou en disponibilité depuis moins de 6 </a:t>
            </a:r>
            <a:r>
              <a:rPr lang="fr-FR" altLang="fr-FR" sz="1600" dirty="0" smtClean="0"/>
              <a:t>mois (ceux qu’ils remplacent sont, eux, inclus) </a:t>
            </a:r>
            <a:r>
              <a:rPr lang="fr-FR" altLang="fr-FR" sz="1600" dirty="0"/>
              <a:t>; </a:t>
            </a:r>
            <a:endParaRPr lang="fr-FR" altLang="fr-FR" sz="1600" dirty="0" smtClean="0"/>
          </a:p>
          <a:p>
            <a:pPr lvl="1"/>
            <a:r>
              <a:rPr lang="fr-FR" altLang="fr-FR" sz="1600" dirty="0" smtClean="0"/>
              <a:t>le </a:t>
            </a:r>
            <a:r>
              <a:rPr lang="fr-FR" altLang="fr-FR" sz="1600" dirty="0"/>
              <a:t>personnel des sociétés de sous-traitance ; </a:t>
            </a:r>
            <a:endParaRPr lang="fr-FR" altLang="fr-FR" sz="1600" dirty="0" smtClean="0"/>
          </a:p>
          <a:p>
            <a:pPr lvl="1"/>
            <a:r>
              <a:rPr lang="fr-FR" altLang="fr-FR" sz="1600" dirty="0" smtClean="0"/>
              <a:t>les </a:t>
            </a:r>
            <a:r>
              <a:rPr lang="fr-FR" altLang="fr-FR" sz="1600" u="sng" dirty="0"/>
              <a:t>bénévoles</a:t>
            </a:r>
            <a:r>
              <a:rPr lang="fr-FR" altLang="fr-FR" sz="1600" dirty="0"/>
              <a:t> et les stagiaires (sauf stagiaires fonctionnaires).</a:t>
            </a:r>
            <a:endParaRPr lang="fr-FR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4961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 smtClean="0"/>
              <a:t>Le taux d’encadrement baisse depuis 2008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104673"/>
              </p:ext>
            </p:extLst>
          </p:nvPr>
        </p:nvGraphicFramePr>
        <p:xfrm>
          <a:off x="420688" y="1700806"/>
          <a:ext cx="8229601" cy="4687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794"/>
                <a:gridCol w="1476543"/>
                <a:gridCol w="659908"/>
                <a:gridCol w="659908"/>
                <a:gridCol w="659908"/>
                <a:gridCol w="659908"/>
                <a:gridCol w="659908"/>
                <a:gridCol w="659908"/>
                <a:gridCol w="659908"/>
                <a:gridCol w="659908"/>
              </a:tblGrid>
              <a:tr h="763406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EAME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CHRS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Autres centres d'accueil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Maisons relais - résidences accueil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CPH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CADA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AT-SA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Ensemble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1908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2016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Effectifs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3 490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13 050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6 590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3 140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3 200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390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30 190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1908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Effectifs en ETP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2 780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9 970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4 540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1 620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2 390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21 800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5793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Nombre de places permanentes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6 200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45 000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32 100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14 400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1 800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35 100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5 700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140 400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4580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Taux d'encadrement (en %)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44,5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22,1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14,1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11,3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10,5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6,8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5,3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15,5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1908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2012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Effectifs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3 690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13 310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4 540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2 570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300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2 470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27 000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1908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Effectifs en ETP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2 910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10 180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3 140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1 310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1 840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19 680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4580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Nombre de places permanentes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6 300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41 000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18 400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10 600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1 500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21 500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2 000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101 300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4393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Taux d'encadrement (en %)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46,0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24,8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17,1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12,4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13,5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8,6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5,0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19,4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19085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2008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Effectifs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3 270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13 710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3 010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1 100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290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2 620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nd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24 000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19085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Effectifs en ETP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2 670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10 910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2 320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610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180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2 090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nd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18 780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4393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Nombre de places permanentes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5 100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41 200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12 000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4 600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1 400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21 100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nd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85 400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  <a:tr h="397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>
                          <a:effectLst/>
                        </a:rPr>
                        <a:t>Taux d'encadrement (en %) </a:t>
                      </a:r>
                      <a:endParaRPr lang="fr-FR" sz="12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52,3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26,5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19,3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13,2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12,9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>
                          <a:effectLst/>
                        </a:rPr>
                        <a:t>9,9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nd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u="none" strike="noStrike" dirty="0">
                          <a:effectLst/>
                        </a:rPr>
                        <a:t>22,0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58" marR="9158" marT="915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sz="2800" dirty="0"/>
              <a:t>En ETP, la moitié du personnel exerce une fonction éducative, </a:t>
            </a:r>
            <a:r>
              <a:rPr lang="fr-FR" sz="2800" dirty="0" smtClean="0"/>
              <a:t>pédagogique </a:t>
            </a:r>
            <a:r>
              <a:rPr lang="fr-FR" sz="2800" dirty="0"/>
              <a:t>ou sociale </a:t>
            </a:r>
            <a:endParaRPr lang="fr-FR" altLang="fr-FR" sz="2800" dirty="0" smtClean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3"/>
          <a:srcRect l="22639" t="19184" r="39580" b="16530"/>
          <a:stretch/>
        </p:blipFill>
        <p:spPr bwMode="auto">
          <a:xfrm>
            <a:off x="1979712" y="1700809"/>
            <a:ext cx="4896544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 smtClean="0"/>
              <a:t>Près des 2/3 du personnel est féminin (1/2)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1994" t="31415" r="24138" b="38361"/>
          <a:stretch/>
        </p:blipFill>
        <p:spPr bwMode="auto">
          <a:xfrm>
            <a:off x="323528" y="2132856"/>
            <a:ext cx="8424936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/>
              <a:t>Près des 2/3 du personnel est </a:t>
            </a:r>
            <a:r>
              <a:rPr lang="fr-FR" altLang="fr-FR" sz="3600" dirty="0" smtClean="0"/>
              <a:t>féminin (2/2)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1844" t="12470" r="24737" b="15329"/>
          <a:stretch/>
        </p:blipFill>
        <p:spPr bwMode="auto">
          <a:xfrm>
            <a:off x="971600" y="1700809"/>
            <a:ext cx="7344815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altLang="fr-FR" sz="3600" dirty="0" smtClean="0"/>
              <a:t>43 ans de moyenne d’âge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8696" t="21343" r="20240" b="30443"/>
          <a:stretch/>
        </p:blipFill>
        <p:spPr bwMode="auto">
          <a:xfrm>
            <a:off x="179512" y="1844824"/>
            <a:ext cx="8712968" cy="4248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36625"/>
          </a:xfrm>
        </p:spPr>
        <p:txBody>
          <a:bodyPr/>
          <a:lstStyle/>
          <a:p>
            <a:r>
              <a:rPr lang="fr-FR" sz="3200" dirty="0"/>
              <a:t>17 % du personnel a moins d’un an d’ancienneté dans son établissement actuel </a:t>
            </a:r>
            <a:endParaRPr lang="fr-FR" altLang="fr-FR" sz="3200" dirty="0" smtClean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7751" t="18906" r="19822" b="29660"/>
          <a:stretch/>
        </p:blipFill>
        <p:spPr bwMode="auto">
          <a:xfrm>
            <a:off x="179512" y="1772816"/>
            <a:ext cx="8712968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9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9361</TotalTime>
  <Words>526</Words>
  <Application>Microsoft Office PowerPoint</Application>
  <PresentationFormat>Affichage à l'écran (4:3)</PresentationFormat>
  <Paragraphs>167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Thème Office</vt:lpstr>
      <vt:lpstr>Le personnel des centres d’hébergement pour adultes et familles en difficulté sociale  28/02/2020</vt:lpstr>
      <vt:lpstr>Champ</vt:lpstr>
      <vt:lpstr>Champ</vt:lpstr>
      <vt:lpstr>Le taux d’encadrement baisse depuis 2008</vt:lpstr>
      <vt:lpstr>En ETP, la moitié du personnel exerce une fonction éducative, pédagogique ou sociale </vt:lpstr>
      <vt:lpstr>Près des 2/3 du personnel est féminin (1/2)</vt:lpstr>
      <vt:lpstr>Près des 2/3 du personnel est féminin (2/2)</vt:lpstr>
      <vt:lpstr>43 ans de moyenne d’âge</vt:lpstr>
      <vt:lpstr>17 % du personnel a moins d’un an d’ancienneté dans son établissement actuel </vt:lpstr>
      <vt:lpstr>Plus de 90 % des éducateurs spécialisés ont un diplôme relatif à l’intervention sociale </vt:lpstr>
      <vt:lpstr>Plus de 90 % des moniteurs éducateurs ont un diplôme relatif à l’intervention sociale </vt:lpstr>
      <vt:lpstr>Deux tiers des animateurs sociaux n’ont pas de diplôme ou de brevet relatif à l’animation </vt:lpstr>
      <vt:lpstr>Huit personnes sur dix ont un CDI </vt:lpstr>
      <vt:lpstr>La ½ du personnel à temps complet dans l’établissement</vt:lpstr>
      <vt:lpstr>Plus de temps complet pour le personnel éducatif, pédagogique et social</vt:lpstr>
      <vt:lpstr>Des bénévoles interviennent régulièrement dans 30 % des établissements </vt:lpstr>
      <vt:lpstr>surtout dans les domaines de l’éducation et l’animation</vt:lpstr>
      <vt:lpstr>Présentation PowerPoint</vt:lpstr>
    </vt:vector>
  </TitlesOfParts>
  <Company>MAS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ctitouhi</dc:creator>
  <cp:lastModifiedBy>Pierre-Yves Cabannes</cp:lastModifiedBy>
  <cp:revision>391</cp:revision>
  <dcterms:created xsi:type="dcterms:W3CDTF">2015-12-15T14:00:18Z</dcterms:created>
  <dcterms:modified xsi:type="dcterms:W3CDTF">2020-02-27T22:50:11Z</dcterms:modified>
</cp:coreProperties>
</file>