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74" r:id="rId13"/>
    <p:sldId id="272" r:id="rId14"/>
    <p:sldId id="273" r:id="rId15"/>
    <p:sldId id="270" r:id="rId16"/>
    <p:sldId id="278" r:id="rId17"/>
    <p:sldId id="275" r:id="rId18"/>
    <p:sldId id="277" r:id="rId19"/>
    <p:sldId id="279" r:id="rId20"/>
    <p:sldId id="276" r:id="rId21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ET-MASTAIN, Lucile (DREES/OS/LCE)" initials="RL(" lastIdx="11" clrIdx="0"/>
  <p:cmAuthor id="1" name="CABANNES, Pierre-Yves (DREES/OS/LCE)" initials="PY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90" autoAdjust="0"/>
    <p:restoredTop sz="90651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lasseur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76093541112635E-2"/>
          <c:y val="2.657694718142279E-2"/>
          <c:w val="0.57993353141088388"/>
          <c:h val="0.913455001248721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Établissements d’accueil mère-enfant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Feuil1!$B$2:$C$2</c:f>
              <c:numCache>
                <c:formatCode>#,##0</c:formatCode>
                <c:ptCount val="2"/>
                <c:pt idx="0">
                  <c:v>6300</c:v>
                </c:pt>
                <c:pt idx="1">
                  <c:v>6200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Centres d’hébergement et de réinsertion sociale (CHRS)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Feuil1!$B$3:$C$3</c:f>
              <c:numCache>
                <c:formatCode>#,##0</c:formatCode>
                <c:ptCount val="2"/>
                <c:pt idx="0">
                  <c:v>41000</c:v>
                </c:pt>
                <c:pt idx="1">
                  <c:v>45000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Autres centres d’accueil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Feuil1!$B$4:$C$4</c:f>
              <c:numCache>
                <c:formatCode>#,##0</c:formatCode>
                <c:ptCount val="2"/>
                <c:pt idx="0">
                  <c:v>18400</c:v>
                </c:pt>
                <c:pt idx="1">
                  <c:v>32100</c:v>
                </c:pt>
              </c:numCache>
            </c:numRef>
          </c:val>
        </c:ser>
        <c:ser>
          <c:idx val="3"/>
          <c:order val="3"/>
          <c:tx>
            <c:strRef>
              <c:f>Feuil1!$A$5</c:f>
              <c:strCache>
                <c:ptCount val="1"/>
                <c:pt idx="0">
                  <c:v>Maisons relais - Résidences accueil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Feuil1!$B$5:$C$5</c:f>
              <c:numCache>
                <c:formatCode>#,##0</c:formatCode>
                <c:ptCount val="2"/>
                <c:pt idx="0">
                  <c:v>10500</c:v>
                </c:pt>
                <c:pt idx="1">
                  <c:v>14400</c:v>
                </c:pt>
              </c:numCache>
            </c:numRef>
          </c:val>
        </c:ser>
        <c:ser>
          <c:idx val="4"/>
          <c:order val="4"/>
          <c:tx>
            <c:strRef>
              <c:f>Feuil1!$A$6</c:f>
              <c:strCache>
                <c:ptCount val="1"/>
                <c:pt idx="0">
                  <c:v>Centres provisoires d’hébergement (CPH)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Feuil1!$B$6:$C$6</c:f>
              <c:numCache>
                <c:formatCode>#,##0</c:formatCode>
                <c:ptCount val="2"/>
                <c:pt idx="0">
                  <c:v>1500</c:v>
                </c:pt>
                <c:pt idx="1">
                  <c:v>1800</c:v>
                </c:pt>
              </c:numCache>
            </c:numRef>
          </c:val>
        </c:ser>
        <c:ser>
          <c:idx val="5"/>
          <c:order val="5"/>
          <c:tx>
            <c:strRef>
              <c:f>Feuil1!$A$7</c:f>
              <c:strCache>
                <c:ptCount val="1"/>
                <c:pt idx="0">
                  <c:v>Centres d’accueil pour demandeurs d’asile (CADA)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Feuil1!$B$7:$C$7</c:f>
              <c:numCache>
                <c:formatCode>#,##0</c:formatCode>
                <c:ptCount val="2"/>
                <c:pt idx="0">
                  <c:v>21500</c:v>
                </c:pt>
                <c:pt idx="1">
                  <c:v>35100</c:v>
                </c:pt>
              </c:numCache>
            </c:numRef>
          </c:val>
        </c:ser>
        <c:ser>
          <c:idx val="6"/>
          <c:order val="6"/>
          <c:tx>
            <c:strRef>
              <c:f>Feuil1!$A$8</c:f>
              <c:strCache>
                <c:ptCount val="1"/>
                <c:pt idx="0">
                  <c:v>Accueil temporaire Service de l’asile (AT-SA)</c:v>
                </c:pt>
              </c:strCache>
            </c:strRef>
          </c:tx>
          <c:invertIfNegative val="0"/>
          <c:cat>
            <c:numRef>
              <c:f>Feuil1!$B$1:$C$1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Feuil1!$B$8:$C$8</c:f>
              <c:numCache>
                <c:formatCode>#,##0</c:formatCode>
                <c:ptCount val="2"/>
                <c:pt idx="0">
                  <c:v>2000</c:v>
                </c:pt>
                <c:pt idx="1">
                  <c:v>5700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518784"/>
        <c:axId val="82520320"/>
      </c:barChart>
      <c:catAx>
        <c:axId val="8251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520320"/>
        <c:crosses val="autoZero"/>
        <c:auto val="1"/>
        <c:lblAlgn val="ctr"/>
        <c:lblOffset val="100"/>
        <c:noMultiLvlLbl val="0"/>
      </c:catAx>
      <c:valAx>
        <c:axId val="825203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2518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B031E-B154-48C7-918B-0CA6C707F4AF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DA60F-C780-4F7A-9C7B-D0B719DEE0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02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8E4056-5173-4033-9265-1E3F883099E7}" type="datetimeFigureOut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932EAB5-8773-4943-8C02-4189F5CF02C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6481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A8A461-DBEC-4E1E-9A4A-956E560B0028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C29F0C-12ED-43E7-9109-48A6BBE9F7C3}" type="slidenum">
              <a:rPr lang="fr-FR" altLang="fr-FR" smtClean="0"/>
              <a:pPr/>
              <a:t>14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C29F0C-12ED-43E7-9109-48A6BBE9F7C3}" type="slidenum">
              <a:rPr lang="fr-FR" altLang="fr-FR" smtClean="0"/>
              <a:pPr/>
              <a:t>16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BC656-9A94-4E36-A2CA-25F5FD1CDE1D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21BAB-4118-495E-9FC4-A592FB2640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337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9E3AF-ED0C-472B-8D0C-E877346431F8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E12A-FEF7-4C81-9977-016758247C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9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FC25-0B6B-4428-B494-D9EB846A1548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D08B7-7CD9-4F46-B9C1-22EA5530E0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866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3419-F081-4C32-8C47-C0802212B7E1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8496D-7E00-4BEE-A80D-6CD019BEA2D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632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57721-8BBE-45CE-929F-149F31B94D02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7393-E54C-4242-A316-C5C39178956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19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43704-6985-4E2C-837F-77B2605FB6AD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4FC5-3DD6-4F22-9CB2-1B546B562C5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7609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5C4B-72F7-437D-8DC5-8EBFBB725E4D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A4CBB-FF2F-4DA2-BD79-A1BC88DE91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513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3C5A-74B5-489A-8D61-3D66D5EB4B3C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B5157-2333-4E24-844E-6771EAB71B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087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CE7B7-DDEB-4C0A-85F1-D9B4F44012DB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811D-0666-4FC5-AE20-01AB4B19E5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778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0FB9-D0D8-4858-B7FB-E7602F9DC6C0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D4530-0B6E-4BDA-94DD-3F458858C96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818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2BB0-A587-40D8-8EAE-5AA32B2865C2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B710D-1EE6-477C-BD87-81BEB15CFC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22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BBD24B-29FE-487D-9B93-BB13C90D8386}" type="datetime1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COPIL ES-DS - 25 février 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903EA24-B3AE-4F74-951E-019BC74E753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4965700"/>
          </a:xfrm>
        </p:spPr>
        <p:txBody>
          <a:bodyPr/>
          <a:lstStyle/>
          <a:p>
            <a:r>
              <a:rPr lang="fr-FR" altLang="fr-FR" dirty="0" smtClean="0"/>
              <a:t>L’enquête auprès des établissements et services en faveur des adultes et familles en difficulté sociale (ES-DS)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07950" y="1557338"/>
            <a:ext cx="8928100" cy="4967287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Fiche 5A : Personnes sorties au cours de l’année 2016 hors urgence - données individuelles :</a:t>
            </a:r>
          </a:p>
          <a:p>
            <a:pPr marL="0" indent="0">
              <a:buFont typeface="Arial" charset="0"/>
              <a:buNone/>
              <a:defRPr/>
            </a:pPr>
            <a:endParaRPr lang="fr-FR" altLang="fr-FR" dirty="0" smtClean="0"/>
          </a:p>
          <a:p>
            <a:pPr lvl="1">
              <a:defRPr/>
            </a:pPr>
            <a:r>
              <a:rPr lang="fr-FR" dirty="0" smtClean="0"/>
              <a:t>Les mêmes informations que pour les personnes présentes</a:t>
            </a:r>
          </a:p>
          <a:p>
            <a:pPr lvl="1">
              <a:defRPr/>
            </a:pPr>
            <a:r>
              <a:rPr lang="fr-FR" dirty="0" smtClean="0"/>
              <a:t>Date de sortie, durée de séjour</a:t>
            </a:r>
          </a:p>
          <a:p>
            <a:pPr lvl="1">
              <a:defRPr/>
            </a:pPr>
            <a:r>
              <a:rPr lang="fr-FR" dirty="0"/>
              <a:t>Type de l’hébergement </a:t>
            </a:r>
            <a:r>
              <a:rPr lang="fr-FR" dirty="0" smtClean="0"/>
              <a:t>de sortie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546" cy="5183857"/>
          </a:xfrm>
        </p:spPr>
        <p:txBody>
          <a:bodyPr/>
          <a:lstStyle/>
          <a:p>
            <a:r>
              <a:rPr lang="fr-FR" altLang="fr-FR" dirty="0" smtClean="0"/>
              <a:t>Fiche 6A : Personnes hébergées sur les places d’urgence :</a:t>
            </a:r>
          </a:p>
          <a:p>
            <a:pPr lvl="1"/>
            <a:r>
              <a:rPr lang="fr-FR" altLang="fr-FR" dirty="0" smtClean="0"/>
              <a:t>Nombre de personnes hébergées en urgence dans la nuit du 21 au 22/02/2017</a:t>
            </a:r>
          </a:p>
          <a:p>
            <a:pPr lvl="1"/>
            <a:r>
              <a:rPr lang="fr-FR" altLang="fr-FR" dirty="0" smtClean="0"/>
              <a:t>Caractéristiques individuelles (sexe, tranche d’âge, situation familiale, nationalité), existence d’un revenu</a:t>
            </a:r>
          </a:p>
          <a:p>
            <a:pPr lvl="1"/>
            <a:r>
              <a:rPr lang="fr-FR" altLang="fr-FR" dirty="0" smtClean="0"/>
              <a:t>Service ayant orienté la personne, entrée via le SIAO</a:t>
            </a:r>
          </a:p>
          <a:p>
            <a:pPr lvl="1"/>
            <a:r>
              <a:rPr lang="fr-FR" altLang="fr-FR" dirty="0" smtClean="0"/>
              <a:t>Nombre de nuits consécutives passées sur place</a:t>
            </a:r>
          </a:p>
          <a:p>
            <a:pPr lvl="1"/>
            <a:r>
              <a:rPr lang="fr-FR" altLang="fr-FR" dirty="0" smtClean="0"/>
              <a:t>Lieu de résidence le plus fréquent du dernier mois</a:t>
            </a:r>
          </a:p>
          <a:p>
            <a:pPr lvl="1"/>
            <a:r>
              <a:rPr lang="fr-FR" altLang="fr-FR" dirty="0" smtClean="0"/>
              <a:t>Durée sans logement personnel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dirty="0" smtClean="0"/>
              <a:t>Résultats ES-DS 2016</a:t>
            </a: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681565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67544" y="148478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dirty="0" smtClean="0"/>
              <a:t>Hébergement : + 40 000 places entre 2012 et 2016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Résultats ES-DS 2016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4895850"/>
          </a:xfrm>
        </p:spPr>
        <p:txBody>
          <a:bodyPr/>
          <a:lstStyle/>
          <a:p>
            <a:r>
              <a:rPr lang="fr-FR" altLang="fr-FR" dirty="0" smtClean="0"/>
              <a:t>Activité d’hébergement par catégorie d’établissements fin 2016</a:t>
            </a:r>
          </a:p>
          <a:p>
            <a:endParaRPr lang="fr-FR" altLang="fr-FR" dirty="0" smtClean="0"/>
          </a:p>
          <a:p>
            <a:endParaRPr lang="fr-FR" altLang="fr-FR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664883"/>
              </p:ext>
            </p:extLst>
          </p:nvPr>
        </p:nvGraphicFramePr>
        <p:xfrm>
          <a:off x="323850" y="2781300"/>
          <a:ext cx="8640764" cy="3600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397"/>
                <a:gridCol w="677984"/>
                <a:gridCol w="1060948"/>
                <a:gridCol w="828332"/>
                <a:gridCol w="1043927"/>
                <a:gridCol w="811124"/>
                <a:gridCol w="576052"/>
              </a:tblGrid>
              <a:tr h="12834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Nombre d’établissements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Nombre moyen de places par établissement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Nombre de places permanentes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Taux de croissance du nombre de places par rapport à fin 2012 (en %)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Nombre de personnes accueillies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Taux d’occupation (en %)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Ensemble des établissements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2 994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47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140 400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39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132 200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Établissements d’accueil mère-enfant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6 200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-1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5 400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87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Centres d’hébergement et de réinsertion sociale (CHRS)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847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45 000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43 900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Autres centres d’accueil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32 100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75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30 200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Maisons relais - Résidences accueil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726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14 400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36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13 500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Centres provisoires d’hébergement (CPH)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1 800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1 700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Centres d’accueil pour demandeurs d’asile (CADA)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35 100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32 400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  <a:tr h="2896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Accueil temporaire Service de l’asile (AT-SA)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5 700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182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5 200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91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11" marR="8111" marT="8111" marB="0" anchor="ctr"/>
                </a:tc>
              </a:tr>
            </a:tbl>
          </a:graphicData>
        </a:graphic>
      </p:graphicFrame>
      <p:sp>
        <p:nvSpPr>
          <p:cNvPr id="2" name="Ellipse 1"/>
          <p:cNvSpPr/>
          <p:nvPr/>
        </p:nvSpPr>
        <p:spPr>
          <a:xfrm>
            <a:off x="5796136" y="4077072"/>
            <a:ext cx="648072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804248" y="4077072"/>
            <a:ext cx="495672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804248" y="5805264"/>
            <a:ext cx="495672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804248" y="4941168"/>
            <a:ext cx="495672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107950" y="764705"/>
            <a:ext cx="8928100" cy="5184576"/>
          </a:xfrm>
        </p:spPr>
        <p:txBody>
          <a:bodyPr/>
          <a:lstStyle/>
          <a:p>
            <a:r>
              <a:rPr lang="fr-FR" altLang="fr-FR" dirty="0" smtClean="0"/>
              <a:t>Répartition des personnes hébergés selon caractéristiques , par type d’établissements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145964"/>
              </p:ext>
            </p:extLst>
          </p:nvPr>
        </p:nvGraphicFramePr>
        <p:xfrm>
          <a:off x="107504" y="1988840"/>
          <a:ext cx="8928099" cy="4483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354"/>
                <a:gridCol w="853904"/>
                <a:gridCol w="635263"/>
                <a:gridCol w="635263"/>
                <a:gridCol w="635263"/>
                <a:gridCol w="635263"/>
                <a:gridCol w="635263"/>
                <a:gridCol w="635263"/>
                <a:gridCol w="635263"/>
              </a:tblGrid>
              <a:tr h="486289"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Établissements d’accueil mère-enfant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Autres centres d’accueil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Maisons relais - Résidences accueil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CPH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AT-SA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Ensemble des établissements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Sexe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Homme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Femme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Âge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58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Moins de 18 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18 à 34 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35 à 49 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ans ou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Situation </a:t>
                      </a:r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familiale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Homme seul sans enfant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Femme seule sans enfant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Homme seul avec enfant(s)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258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Femme seule avec enfant(s)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Couple sans enfant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361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Couple avec enfant(s)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Groupe d’adultes avec ou sans enfant(s)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Nationalité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Français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Étrangers ressortissant de l’Union européenne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Étrangers non ressortissant de l’Union européenne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dont demandeurs d’asile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1271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Inconnue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8532440" y="3284984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995936" y="3284984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012160" y="378904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532440" y="270892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532440" y="594928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716016" y="594928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364088" y="594928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8532440" y="4581128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107950" y="836712"/>
            <a:ext cx="8928100" cy="5687913"/>
          </a:xfrm>
        </p:spPr>
        <p:txBody>
          <a:bodyPr/>
          <a:lstStyle/>
          <a:p>
            <a:r>
              <a:rPr lang="fr-FR" altLang="fr-FR" dirty="0" smtClean="0"/>
              <a:t>Répartition des adultes hébergés selon leur statut d’activité, par type d’établissements</a:t>
            </a:r>
          </a:p>
          <a:p>
            <a:endParaRPr lang="fr-FR" altLang="fr-FR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34393"/>
              </p:ext>
            </p:extLst>
          </p:nvPr>
        </p:nvGraphicFramePr>
        <p:xfrm>
          <a:off x="107950" y="1916834"/>
          <a:ext cx="8785226" cy="4563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9033"/>
                <a:gridCol w="950388"/>
                <a:gridCol w="673191"/>
                <a:gridCol w="910789"/>
                <a:gridCol w="809590"/>
                <a:gridCol w="692258"/>
                <a:gridCol w="695192"/>
                <a:gridCol w="554393"/>
                <a:gridCol w="730392"/>
              </a:tblGrid>
              <a:tr h="77679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Établissements d’accueil mère-enfant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CHRS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Autres centres d’accueil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Maisons relais - Résidences accueil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CPH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CADA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AT-SA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Ensemble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Ayant une activité professionnelle, dont :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 Salarié en CDI (y compris intermittent)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3931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 Salarié en CDD, intérimaire, saisonnier, emplois occasionnels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 Salarié en contrat aidé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3931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   Activité d’insertion par l’activité économique (IAE)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 Activité d’adaptation à la vie active (AVA)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3931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 Autre activité professionnelle (à son compte, alternance, etc.)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En stage de formation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Chômeur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Retraité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3931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Dans l’impossibilité administrative ou médicale d’exercer une activité professionnelle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Autre inactif de 16 ans ou plus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7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Étudiant ou jeune de moins de 16 ans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Inconnue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  <a:tr h="2012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Ensemble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52" marR="8252" marT="8253" marB="0" anchor="ctr"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>
          <a:xfrm>
            <a:off x="3995936" y="270892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8316416" y="486916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7092280" y="5373216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668344" y="5384440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652120" y="5357868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107950" y="764704"/>
            <a:ext cx="8928100" cy="5759921"/>
          </a:xfrm>
        </p:spPr>
        <p:txBody>
          <a:bodyPr/>
          <a:lstStyle/>
          <a:p>
            <a:r>
              <a:rPr lang="fr-FR" altLang="fr-FR" dirty="0" smtClean="0"/>
              <a:t>Répartition des adultes hébergés selon leurs ressources financières, par type d’établissements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62416"/>
              </p:ext>
            </p:extLst>
          </p:nvPr>
        </p:nvGraphicFramePr>
        <p:xfrm>
          <a:off x="107950" y="1844814"/>
          <a:ext cx="8928099" cy="46210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354"/>
                <a:gridCol w="853904"/>
                <a:gridCol w="635263"/>
                <a:gridCol w="635263"/>
                <a:gridCol w="635263"/>
                <a:gridCol w="635263"/>
                <a:gridCol w="635263"/>
                <a:gridCol w="635263"/>
                <a:gridCol w="635263"/>
              </a:tblGrid>
              <a:tr h="313814"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EAME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CHRS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Autres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smtClean="0">
                          <a:effectLst/>
                        </a:rPr>
                        <a:t>centres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Maisons relais 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CPH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CADA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>
                          <a:effectLst/>
                        </a:rPr>
                        <a:t>AT-SA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dirty="0">
                          <a:effectLst/>
                        </a:rPr>
                        <a:t>Ensemble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u="none" strike="noStrike" dirty="0">
                          <a:effectLst/>
                        </a:rPr>
                        <a:t>Perception de revenu du travail ou de stage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Oui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Non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Inconnue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9438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u="none" strike="noStrike" dirty="0">
                          <a:effectLst/>
                        </a:rPr>
                        <a:t>Perception du revenu de solidarité active (RSA) et de la prime d’activité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982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Ne perçoit ni le RSA, ni la prime d’activité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59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69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Perçoit le RSA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67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25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Perçoit la prime d’activité mais pas le RSA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Demande en cours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Inconnue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1" u="none" strike="noStrike" dirty="0">
                          <a:effectLst/>
                        </a:rPr>
                        <a:t>Principale autre ressource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Sans autre ressource personnelle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24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28753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Allocation versée par Pôle emploi ou allocation pour demandeur </a:t>
                      </a:r>
                      <a:r>
                        <a:rPr lang="fr-FR" sz="1000" u="none" strike="noStrike" dirty="0" smtClean="0">
                          <a:effectLst/>
                        </a:rPr>
                        <a:t>d’asile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2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5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69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71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Retraite, minimum vieillesse ou allocation veuvage (AV)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4279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Allocation aux adultes handicapés (AAH), rente accident du travail (rente AT), pension d’invalidité ou allocation supplémentaire d’invalidité (ASI)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Prestations familiales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Autres allocations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Demande en cours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Inconnue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000" b="1" u="none" strike="noStrike" dirty="0">
                          <a:effectLst/>
                        </a:rPr>
                        <a:t>Absence de </a:t>
                      </a:r>
                      <a:r>
                        <a:rPr lang="fr-FR" sz="1000" b="1" u="none" strike="noStrike" dirty="0" smtClean="0">
                          <a:effectLst/>
                        </a:rPr>
                        <a:t>revenus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Oui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Non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74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74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92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  <a:tr h="1609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Inconnue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21" marR="7321" marT="7320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8532440" y="2450604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8532440" y="5949280"/>
            <a:ext cx="360040" cy="182353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012160" y="4797152"/>
            <a:ext cx="360040" cy="254361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0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107950" y="764704"/>
            <a:ext cx="8928100" cy="5759921"/>
          </a:xfrm>
        </p:spPr>
        <p:txBody>
          <a:bodyPr/>
          <a:lstStyle/>
          <a:p>
            <a:r>
              <a:rPr lang="fr-FR" altLang="fr-FR" dirty="0" smtClean="0"/>
              <a:t>Répartition des adultes hébergés selon leur principal motif d’admission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734277"/>
              </p:ext>
            </p:extLst>
          </p:nvPr>
        </p:nvGraphicFramePr>
        <p:xfrm>
          <a:off x="395288" y="1988840"/>
          <a:ext cx="8229600" cy="4442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480"/>
                <a:gridCol w="864096"/>
                <a:gridCol w="684040"/>
                <a:gridCol w="871626"/>
                <a:gridCol w="964614"/>
                <a:gridCol w="720080"/>
                <a:gridCol w="571849"/>
                <a:gridCol w="748145"/>
                <a:gridCol w="716670"/>
              </a:tblGrid>
              <a:tr h="575411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 smtClean="0">
                          <a:effectLst/>
                        </a:rPr>
                        <a:t>EAME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CHRS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Autres centres d’accueil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Maisons relais - Résidences accueil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CPH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CADA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effectLst/>
                        </a:rPr>
                        <a:t>AT-SA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Ensemble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Sortir de la rue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3635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Sortie de structure d’hébergement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23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Sortie de service psychiatrique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Sortie de prison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Sortie d’autres institutions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3863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Perte de logement (expulsion, vente, rupture de bail, etc.)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Logement en surpeuplement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Logement insalubre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Violence conjugale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Rupture conjugale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Rupture familiale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3635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Travail, études, formation, emploi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Arrivée sur le territoire français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3863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Autre (hébergement de fortune,etc.)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effectLst/>
                        </a:rPr>
                        <a:t>Inconnu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  <a:tr h="1972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effectLst/>
                        </a:rPr>
                        <a:t>Ensemble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70" marR="7270" marT="7269" marB="0" anchor="ctr"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>
          <a:xfrm>
            <a:off x="6732240" y="5445224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7380312" y="5445224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8028384" y="2852125"/>
            <a:ext cx="360040" cy="216024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107950" y="764704"/>
            <a:ext cx="8928100" cy="5759921"/>
          </a:xfrm>
        </p:spPr>
        <p:txBody>
          <a:bodyPr/>
          <a:lstStyle/>
          <a:p>
            <a:r>
              <a:rPr lang="fr-FR" altLang="fr-FR" dirty="0" smtClean="0"/>
              <a:t>Répartition des adultes hébergés selon leur destination à la sortie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28317"/>
              </p:ext>
            </p:extLst>
          </p:nvPr>
        </p:nvGraphicFramePr>
        <p:xfrm>
          <a:off x="107503" y="1988838"/>
          <a:ext cx="8928992" cy="421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1616"/>
                <a:gridCol w="604672"/>
                <a:gridCol w="604672"/>
                <a:gridCol w="604672"/>
                <a:gridCol w="604672"/>
                <a:gridCol w="604672"/>
                <a:gridCol w="604672"/>
                <a:gridCol w="561273"/>
                <a:gridCol w="648071"/>
              </a:tblGrid>
              <a:tr h="1395599"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CHRS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Autres centres d'accueil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Maisons relais - résidences accueil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 smtClean="0">
                          <a:effectLst/>
                        </a:rPr>
                        <a:t>Établissements </a:t>
                      </a:r>
                      <a:r>
                        <a:rPr lang="fr-FR" sz="1200" b="1" u="none" strike="noStrike" dirty="0">
                          <a:effectLst/>
                        </a:rPr>
                        <a:t>d'accueil mère-enfant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CADA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AT-SA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 smtClean="0">
                          <a:effectLst/>
                        </a:rPr>
                        <a:t>CPH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 smtClean="0">
                          <a:effectLst/>
                        </a:rPr>
                        <a:t>Ensemble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4404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Locataire, accédant à la propriété ou propriétaire d'un logement non HLM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2243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Locataire d'un logement HLM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77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4404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Locataire en intermédiation locative, allocation de logement temporaire (ALT), foyer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37809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Logé gratuitement ou hébergé dans la famille, chez des amis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2243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Établissement médical, pour personnes âgées, pénitencier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&lt;1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&lt;1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2243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Hébergement à caractère social hors urgence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&lt;1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2243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Hébergement d’urgence (y compris par nuitées d’hôtel)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&lt;1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&lt;1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4404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>
                          <a:effectLst/>
                        </a:rPr>
                        <a:t>Hébergement de fortune, mobile, sans abri, destination inconnue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  <a:tr h="2243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Ensemble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100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6" marR="6966" marT="6966" marB="0" anchor="ctr"/>
                </a:tc>
              </a:tr>
            </a:tbl>
          </a:graphicData>
        </a:graphic>
      </p:graphicFrame>
      <p:sp>
        <p:nvSpPr>
          <p:cNvPr id="6" name="Ellipse 5"/>
          <p:cNvSpPr/>
          <p:nvPr/>
        </p:nvSpPr>
        <p:spPr>
          <a:xfrm>
            <a:off x="7956376" y="3789040"/>
            <a:ext cx="360040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156176" y="4509120"/>
            <a:ext cx="360040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532440" y="5589240"/>
            <a:ext cx="360040" cy="288032"/>
          </a:xfrm>
          <a:prstGeom prst="ellipse">
            <a:avLst/>
          </a:prstGeom>
          <a:noFill/>
          <a:ln>
            <a:solidFill>
              <a:srgbClr val="923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20688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Résultats ES-DS 2016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2276872"/>
            <a:ext cx="8470900" cy="4031853"/>
          </a:xfrm>
        </p:spPr>
        <p:txBody>
          <a:bodyPr/>
          <a:lstStyle/>
          <a:p>
            <a:r>
              <a:rPr lang="fr-FR" altLang="fr-FR" dirty="0" smtClean="0"/>
              <a:t>Logement adapté : 160 000 places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680186"/>
              </p:ext>
            </p:extLst>
          </p:nvPr>
        </p:nvGraphicFramePr>
        <p:xfrm>
          <a:off x="251520" y="3356992"/>
          <a:ext cx="8569200" cy="1901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3793"/>
                <a:gridCol w="2036780"/>
                <a:gridCol w="2388627"/>
              </a:tblGrid>
              <a:tr h="4663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Nombre d’établissements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Nombre de places permanentes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</a:tr>
              <a:tr h="3588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Ensemble des établissements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 </a:t>
                      </a:r>
                      <a:r>
                        <a:rPr lang="fr-FR" sz="1400" u="none" strike="noStrike" dirty="0" smtClean="0">
                          <a:effectLst/>
                        </a:rPr>
                        <a:t>726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159 100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</a:tr>
              <a:tr h="3588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Foyer de travailleurs migrants (FTM)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247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37 700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</a:tr>
              <a:tr h="3588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Foyers de jeunes travailleurs (FJT)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434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34 600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</a:tr>
              <a:tr h="3588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Résidences sociales (hors maison relais)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 </a:t>
                      </a:r>
                      <a:r>
                        <a:rPr lang="fr-FR" sz="1400" u="none" strike="noStrike" dirty="0" smtClean="0">
                          <a:effectLst/>
                        </a:rPr>
                        <a:t>045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86 800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9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20688" y="1846263"/>
            <a:ext cx="8229600" cy="4607073"/>
          </a:xfrm>
        </p:spPr>
        <p:txBody>
          <a:bodyPr/>
          <a:lstStyle/>
          <a:p>
            <a:r>
              <a:rPr lang="fr-FR" altLang="fr-FR" dirty="0" smtClean="0"/>
              <a:t>L’enquête ES-DS:</a:t>
            </a:r>
          </a:p>
          <a:p>
            <a:pPr lvl="1"/>
            <a:r>
              <a:rPr lang="fr-FR" altLang="fr-FR" dirty="0" smtClean="0"/>
              <a:t>Quadriennale, existe depuis 1982</a:t>
            </a:r>
          </a:p>
          <a:p>
            <a:pPr lvl="1"/>
            <a:r>
              <a:rPr lang="fr-FR" altLang="fr-FR" dirty="0" smtClean="0"/>
              <a:t>Exhaustive</a:t>
            </a:r>
          </a:p>
          <a:p>
            <a:pPr lvl="1"/>
            <a:r>
              <a:rPr lang="fr-FR" altLang="fr-FR" dirty="0" smtClean="0"/>
              <a:t>Dématérialisée depuis 2016</a:t>
            </a:r>
          </a:p>
          <a:p>
            <a:pPr lvl="1"/>
            <a:r>
              <a:rPr lang="fr-FR" altLang="fr-FR" dirty="0" smtClean="0"/>
              <a:t>Interroge les établissements et non les personnes hébergées</a:t>
            </a:r>
          </a:p>
          <a:p>
            <a:pPr lvl="1"/>
            <a:r>
              <a:rPr lang="fr-FR" altLang="fr-FR" dirty="0" smtClean="0"/>
              <a:t>Prochaine édition en 2020-2021 (avec changement de statut : passage en enquête statistique </a:t>
            </a:r>
            <a:r>
              <a:rPr lang="fr-FR" altLang="fr-FR" dirty="0" smtClean="0">
                <a:sym typeface="Wingdings" panose="05000000000000000000" pitchFamily="2" charset="2"/>
              </a:rPr>
              <a:t>CNIS</a:t>
            </a:r>
            <a:r>
              <a:rPr lang="fr-FR" alt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936625"/>
          </a:xfrm>
        </p:spPr>
        <p:txBody>
          <a:bodyPr/>
          <a:lstStyle/>
          <a:p>
            <a:r>
              <a:rPr lang="fr-FR" altLang="fr-FR" smtClean="0"/>
              <a:t>Les données ES-DS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107950" y="1557338"/>
            <a:ext cx="8928100" cy="4967287"/>
          </a:xfrm>
        </p:spPr>
        <p:txBody>
          <a:bodyPr/>
          <a:lstStyle/>
          <a:p>
            <a:r>
              <a:rPr lang="fr-FR" altLang="fr-FR" dirty="0" smtClean="0"/>
              <a:t>Données agrégées : plus de 400 tableaux détaillés disponibles sur le site data.drees </a:t>
            </a:r>
          </a:p>
          <a:p>
            <a:endParaRPr lang="fr-FR" altLang="fr-FR" dirty="0" smtClean="0"/>
          </a:p>
          <a:p>
            <a:r>
              <a:rPr lang="fr-FR" altLang="fr-FR" dirty="0" smtClean="0"/>
              <a:t>Données individuelles :</a:t>
            </a:r>
          </a:p>
          <a:p>
            <a:pPr lvl="1"/>
            <a:r>
              <a:rPr lang="fr-FR" altLang="fr-FR" dirty="0" smtClean="0"/>
              <a:t>Via Quételet</a:t>
            </a:r>
          </a:p>
          <a:p>
            <a:pPr lvl="1"/>
            <a:r>
              <a:rPr lang="fr-FR" altLang="fr-FR" dirty="0" smtClean="0"/>
              <a:t>Via le Centre d'accès sécurisé aux données (CASD)</a:t>
            </a:r>
          </a:p>
          <a:p>
            <a:pPr lvl="1"/>
            <a:r>
              <a:rPr lang="fr-FR" altLang="fr-FR" dirty="0" smtClean="0"/>
              <a:t>Via licence d’usage</a:t>
            </a:r>
          </a:p>
          <a:p>
            <a:r>
              <a:rPr lang="fr-FR" altLang="fr-FR" dirty="0" smtClean="0"/>
              <a:t>Données directement utilisables au niveau régional pour une partie du champ</a:t>
            </a:r>
          </a:p>
          <a:p>
            <a:endParaRPr lang="fr-FR" altLang="fr-FR" dirty="0" smtClean="0"/>
          </a:p>
          <a:p>
            <a:pPr lvl="1"/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608512"/>
          </a:xfrm>
        </p:spPr>
        <p:txBody>
          <a:bodyPr/>
          <a:lstStyle/>
          <a:p>
            <a:r>
              <a:rPr lang="fr-FR" altLang="fr-FR" dirty="0" smtClean="0"/>
              <a:t>6 grands volets de questions :</a:t>
            </a:r>
          </a:p>
          <a:p>
            <a:pPr lvl="1"/>
            <a:r>
              <a:rPr lang="fr-FR" altLang="fr-FR" sz="2400" dirty="0" smtClean="0"/>
              <a:t>L’identité de l’établissement</a:t>
            </a:r>
          </a:p>
          <a:p>
            <a:pPr lvl="1"/>
            <a:r>
              <a:rPr lang="fr-FR" altLang="fr-FR" sz="2400" dirty="0" smtClean="0"/>
              <a:t>L’activité de l’établissement</a:t>
            </a:r>
          </a:p>
          <a:p>
            <a:pPr lvl="1"/>
            <a:r>
              <a:rPr lang="fr-FR" altLang="fr-FR" sz="2400" dirty="0" smtClean="0"/>
              <a:t>Le personnel employé (données par individu – sauf pour les FTM, FJT et résidences sociales)</a:t>
            </a:r>
          </a:p>
          <a:p>
            <a:pPr lvl="1"/>
            <a:r>
              <a:rPr lang="fr-FR" altLang="fr-FR" sz="2400" dirty="0" smtClean="0"/>
              <a:t>Le public hébergé une nuit donnée (données par individu)</a:t>
            </a:r>
          </a:p>
          <a:p>
            <a:pPr lvl="1"/>
            <a:r>
              <a:rPr lang="fr-FR" altLang="fr-FR" sz="2400" dirty="0" smtClean="0"/>
              <a:t>Le public sorti au cours de l’année écoulée (données par individu)</a:t>
            </a:r>
          </a:p>
          <a:p>
            <a:pPr lvl="1"/>
            <a:r>
              <a:rPr lang="fr-FR" altLang="fr-FR" sz="2400" dirty="0" smtClean="0"/>
              <a:t>Le public accueilli en place d’urgence au cours d’une nuit donnée (données par individu)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935038"/>
          </a:xfrm>
        </p:spPr>
        <p:txBody>
          <a:bodyPr/>
          <a:lstStyle/>
          <a:p>
            <a:r>
              <a:rPr lang="fr-FR" altLang="fr-FR" dirty="0" smtClean="0"/>
              <a:t>Le champ de l’enquête ES-DS 2016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751679"/>
              </p:ext>
            </p:extLst>
          </p:nvPr>
        </p:nvGraphicFramePr>
        <p:xfrm>
          <a:off x="684213" y="1844823"/>
          <a:ext cx="7559676" cy="4612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99"/>
                <a:gridCol w="1656184"/>
                <a:gridCol w="1007593"/>
              </a:tblGrid>
              <a:tr h="79852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 marL="91428" marR="91428" marT="45715" marB="45715" anchor="ctr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Nombre</a:t>
                      </a:r>
                      <a:r>
                        <a:rPr lang="fr-FR" sz="1600" baseline="0" dirty="0" smtClean="0"/>
                        <a:t> d’établissements</a:t>
                      </a:r>
                      <a:endParaRPr lang="fr-FR" sz="1600" dirty="0"/>
                    </a:p>
                  </a:txBody>
                  <a:tcPr marL="91428" marR="91428" marT="45715" marB="45715" anchor="ctr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Taux de réponse</a:t>
                      </a:r>
                      <a:endParaRPr lang="fr-FR" sz="1600" dirty="0"/>
                    </a:p>
                  </a:txBody>
                  <a:tcPr marL="91428" marR="91428" marT="45715" marB="45715" anchor="ctr"/>
                </a:tc>
              </a:tr>
              <a:tr h="462296">
                <a:tc>
                  <a:txBody>
                    <a:bodyPr/>
                    <a:lstStyle/>
                    <a:p>
                      <a:r>
                        <a:rPr lang="fr-FR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Etablissements d'accueil mère-enfant</a:t>
                      </a:r>
                    </a:p>
                  </a:txBody>
                  <a:tcPr marL="91428" marR="91428" marT="45715" marB="45715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166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9524" marR="9524" marT="9524" marB="0" anchor="ctr"/>
                </a:tc>
              </a:tr>
              <a:tr h="40882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Centres d'hébergement et de réinsertion sociale (CHRS)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847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Autres centres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d'accueil (insertion, stabilisation et urgence hors CHRS)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811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Maisons relais - Résidences accueil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726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Centres d'accueil pour demandeurs d'asile (CADA)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332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Centres provisoires d'hébergement (CPH)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Accueil temporaire Service de l'asile (ATSA)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Foyer de travailleurs migrants (FTM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Foyers de jeunes travailleurs (FJT)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434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9524" marR="9524" marT="9524" marB="0" anchor="ctr"/>
                </a:tc>
              </a:tr>
              <a:tr h="34935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Résidences sociales (hors maison relais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1045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9524" marR="9524" marT="9524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395288" y="1989138"/>
            <a:ext cx="8229600" cy="4248150"/>
          </a:xfrm>
        </p:spPr>
        <p:txBody>
          <a:bodyPr/>
          <a:lstStyle/>
          <a:p>
            <a:r>
              <a:rPr lang="fr-FR" altLang="fr-FR" dirty="0" smtClean="0"/>
              <a:t>Fiche 1A : Identification</a:t>
            </a:r>
          </a:p>
          <a:p>
            <a:pPr lvl="1"/>
            <a:r>
              <a:rPr lang="fr-FR" altLang="fr-FR" dirty="0" smtClean="0"/>
              <a:t>Identification de la structure (FINESS, Siret, Adresse, contacts,…)</a:t>
            </a:r>
          </a:p>
          <a:p>
            <a:pPr lvl="1"/>
            <a:r>
              <a:rPr lang="fr-FR" altLang="fr-FR" dirty="0" smtClean="0"/>
              <a:t>Détails identification (Origine des RS, Conventionnement RS des FJT)</a:t>
            </a:r>
          </a:p>
          <a:p>
            <a:pPr lvl="1"/>
            <a:r>
              <a:rPr lang="fr-FR" altLang="fr-FR" dirty="0" smtClean="0"/>
              <a:t>Identification de l’entité juridique</a:t>
            </a:r>
          </a:p>
          <a:p>
            <a:pPr lvl="1"/>
            <a:r>
              <a:rPr lang="fr-FR" altLang="fr-FR" dirty="0" smtClean="0"/>
              <a:t>Identification du répondant à l'enquête</a:t>
            </a:r>
          </a:p>
          <a:p>
            <a:pPr lvl="1"/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608512"/>
          </a:xfrm>
        </p:spPr>
        <p:txBody>
          <a:bodyPr/>
          <a:lstStyle/>
          <a:p>
            <a:r>
              <a:rPr lang="fr-FR" altLang="fr-FR" smtClean="0"/>
              <a:t>Fiche 2A : Activité</a:t>
            </a:r>
          </a:p>
          <a:p>
            <a:pPr lvl="1"/>
            <a:r>
              <a:rPr lang="fr-FR" altLang="fr-FR" smtClean="0"/>
              <a:t>Description des places (capacité installée, effectif présent, entrées et sorties, etc)</a:t>
            </a:r>
          </a:p>
          <a:p>
            <a:pPr lvl="1"/>
            <a:r>
              <a:rPr lang="fr-FR" altLang="fr-FR" smtClean="0"/>
              <a:t>Modalités d'hébergement ou de logement (chambre, appartement...)</a:t>
            </a:r>
          </a:p>
          <a:p>
            <a:pPr lvl="1"/>
            <a:r>
              <a:rPr lang="fr-FR" altLang="fr-FR" smtClean="0"/>
              <a:t>Services et prestations proposés par l'établissement</a:t>
            </a:r>
          </a:p>
          <a:p>
            <a:pPr lvl="1"/>
            <a:r>
              <a:rPr lang="fr-FR" altLang="fr-FR" smtClean="0"/>
              <a:t>Projet d'établissement</a:t>
            </a:r>
          </a:p>
          <a:p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936625"/>
          </a:xfrm>
        </p:spPr>
        <p:txBody>
          <a:bodyPr/>
          <a:lstStyle/>
          <a:p>
            <a:r>
              <a:rPr lang="fr-FR" altLang="fr-FR" dirty="0" smtClean="0"/>
              <a:t>L’enquête ES-DS 2016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539750" y="2060848"/>
            <a:ext cx="8229600" cy="4797152"/>
          </a:xfrm>
        </p:spPr>
        <p:txBody>
          <a:bodyPr/>
          <a:lstStyle/>
          <a:p>
            <a:r>
              <a:rPr lang="fr-FR" altLang="fr-FR" dirty="0" smtClean="0"/>
              <a:t>Fiche 3A : Personnel</a:t>
            </a:r>
          </a:p>
          <a:p>
            <a:pPr lvl="1"/>
            <a:r>
              <a:rPr lang="fr-FR" altLang="fr-FR" dirty="0" smtClean="0"/>
              <a:t>Pour chaque salarié : sexe, âge, statut, fonction principale, année de prise de fonction, diplôme, ETP</a:t>
            </a:r>
          </a:p>
          <a:p>
            <a:pPr lvl="1"/>
            <a:r>
              <a:rPr lang="fr-FR" altLang="fr-FR" dirty="0" smtClean="0"/>
              <a:t>Nombre de bénévoles et leur type d’activité dans l’établissement</a:t>
            </a:r>
          </a:p>
          <a:p>
            <a:pPr lvl="1"/>
            <a:endParaRPr lang="fr-FR" altLang="fr-FR" dirty="0" smtClean="0"/>
          </a:p>
          <a:p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107950" y="1557338"/>
            <a:ext cx="8928100" cy="4967287"/>
          </a:xfrm>
        </p:spPr>
        <p:txBody>
          <a:bodyPr/>
          <a:lstStyle/>
          <a:p>
            <a:r>
              <a:rPr lang="fr-FR" altLang="fr-FR" dirty="0" smtClean="0"/>
              <a:t>Fiche 4A : Personnes hébergées au 15/12/2016, places permanentes hors urgence - données individuelles (1/2)  :</a:t>
            </a:r>
          </a:p>
          <a:p>
            <a:pPr lvl="1"/>
            <a:r>
              <a:rPr lang="fr-FR" altLang="fr-FR" dirty="0" smtClean="0"/>
              <a:t>Caractéristiques (sexe, âge, situation familiale, nationalité)</a:t>
            </a:r>
          </a:p>
          <a:p>
            <a:pPr lvl="1"/>
            <a:r>
              <a:rPr lang="fr-FR" altLang="fr-FR" dirty="0" smtClean="0"/>
              <a:t>Statut d’activité</a:t>
            </a:r>
          </a:p>
          <a:p>
            <a:pPr lvl="1"/>
            <a:r>
              <a:rPr lang="fr-FR" altLang="fr-FR" dirty="0" smtClean="0"/>
              <a:t>Ressources financières (Perception de revenu du travail, du RSA et de la prime d’activité, autres ressources, …)</a:t>
            </a:r>
          </a:p>
          <a:p>
            <a:pPr lvl="1"/>
            <a:r>
              <a:rPr lang="fr-FR" altLang="fr-FR" dirty="0" smtClean="0"/>
              <a:t>Couverture santé </a:t>
            </a:r>
          </a:p>
          <a:p>
            <a:pPr lvl="1"/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936625"/>
          </a:xfrm>
        </p:spPr>
        <p:txBody>
          <a:bodyPr/>
          <a:lstStyle/>
          <a:p>
            <a:r>
              <a:rPr lang="fr-FR" altLang="fr-FR" smtClean="0"/>
              <a:t>L’enquête ES-DS 2016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07950" y="1700213"/>
            <a:ext cx="8928100" cy="4824412"/>
          </a:xfrm>
        </p:spPr>
        <p:txBody>
          <a:bodyPr/>
          <a:lstStyle/>
          <a:p>
            <a:r>
              <a:rPr lang="fr-FR" altLang="fr-FR" dirty="0" smtClean="0"/>
              <a:t>Fiche 4A : Personnes hébergées au 15/12/2016, places permanentes hors urgence - données individuelles (2/2)  :</a:t>
            </a:r>
          </a:p>
          <a:p>
            <a:pPr lvl="1"/>
            <a:r>
              <a:rPr lang="fr-FR" altLang="fr-FR" dirty="0" smtClean="0"/>
              <a:t>Date d’entrée dans l’établissement</a:t>
            </a:r>
          </a:p>
          <a:p>
            <a:pPr lvl="1"/>
            <a:r>
              <a:rPr lang="fr-FR" altLang="fr-FR" dirty="0" smtClean="0"/>
              <a:t>Type d’hébergement ou de logement</a:t>
            </a:r>
          </a:p>
          <a:p>
            <a:pPr lvl="1"/>
            <a:r>
              <a:rPr lang="fr-FR" altLang="fr-FR" dirty="0" smtClean="0"/>
              <a:t>Type de l’hébergement antérieur</a:t>
            </a:r>
          </a:p>
          <a:p>
            <a:pPr lvl="1"/>
            <a:r>
              <a:rPr lang="fr-FR" altLang="fr-FR" dirty="0" smtClean="0"/>
              <a:t>Motif d’admission</a:t>
            </a:r>
          </a:p>
          <a:p>
            <a:pPr lvl="1"/>
            <a:r>
              <a:rPr lang="fr-FR" altLang="fr-FR" dirty="0" smtClean="0"/>
              <a:t>Entrée via le SIAO</a:t>
            </a:r>
          </a:p>
          <a:p>
            <a:pPr lvl="1"/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9296</TotalTime>
  <Words>1921</Words>
  <Application>Microsoft Office PowerPoint</Application>
  <PresentationFormat>Affichage à l'écran (4:3)</PresentationFormat>
  <Paragraphs>996</Paragraphs>
  <Slides>20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L’enquête auprès des établissements et services en faveur des adultes et familles en difficulté sociale (ES-DS)</vt:lpstr>
      <vt:lpstr>L’enquête ES-DS</vt:lpstr>
      <vt:lpstr>L’enquête ES-DS</vt:lpstr>
      <vt:lpstr>Le champ de l’enquête ES-DS 2016</vt:lpstr>
      <vt:lpstr>L’enquête ES-DS 2016</vt:lpstr>
      <vt:lpstr>L’enquête ES-DS 2016</vt:lpstr>
      <vt:lpstr>L’enquête ES-DS 2016</vt:lpstr>
      <vt:lpstr>L’enquête ES-DS 2016</vt:lpstr>
      <vt:lpstr>L’enquête ES-DS 2016</vt:lpstr>
      <vt:lpstr>L’enquête ES-DS 2016</vt:lpstr>
      <vt:lpstr>L’enquête ES-DS 2016</vt:lpstr>
      <vt:lpstr>Résultats ES-DS 2016</vt:lpstr>
      <vt:lpstr>Résultats ES-DS 2016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Résultats ES-DS 2016</vt:lpstr>
      <vt:lpstr>Les données ES-DS</vt:lpstr>
    </vt:vector>
  </TitlesOfParts>
  <Company>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ctitouhi</dc:creator>
  <cp:lastModifiedBy>CARUSO, Anthony (DREES/OS/LCE)</cp:lastModifiedBy>
  <cp:revision>394</cp:revision>
  <cp:lastPrinted>2020-02-27T18:20:11Z</cp:lastPrinted>
  <dcterms:created xsi:type="dcterms:W3CDTF">2015-12-15T14:00:18Z</dcterms:created>
  <dcterms:modified xsi:type="dcterms:W3CDTF">2020-02-27T18:38:45Z</dcterms:modified>
</cp:coreProperties>
</file>