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8"/>
  </p:notesMasterIdLst>
  <p:sldIdLst>
    <p:sldId id="358" r:id="rId2"/>
    <p:sldId id="332" r:id="rId3"/>
    <p:sldId id="375" r:id="rId4"/>
    <p:sldId id="359" r:id="rId5"/>
    <p:sldId id="344" r:id="rId6"/>
    <p:sldId id="361" r:id="rId7"/>
    <p:sldId id="372" r:id="rId8"/>
    <p:sldId id="365" r:id="rId9"/>
    <p:sldId id="367" r:id="rId10"/>
    <p:sldId id="364" r:id="rId11"/>
    <p:sldId id="368" r:id="rId12"/>
    <p:sldId id="377" r:id="rId13"/>
    <p:sldId id="374" r:id="rId14"/>
    <p:sldId id="370" r:id="rId15"/>
    <p:sldId id="371" r:id="rId16"/>
    <p:sldId id="333" r:id="rId1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BANNES, Pierre-Yves (DREES/OS/LCE)" initials="CP(" lastIdx="2" clrIdx="0"/>
  <p:cmAuthor id="2" name="ABASSI, Elisa (DREES/OS)" initials="AE(" lastIdx="8" clrIdx="1"/>
  <p:cmAuthor id="3" name="CHEVALIER, Martin (DREES/OS)" initials="CM(" lastIdx="4" clrIdx="2"/>
  <p:cmAuthor id="4" name="CABANNES, Pierre-Yves (DREES/OS/LCE)" initials="PYC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5250" autoAdjust="0"/>
  </p:normalViewPr>
  <p:slideViewPr>
    <p:cSldViewPr showGuides="1">
      <p:cViewPr varScale="1">
        <p:scale>
          <a:sx n="91" d="100"/>
          <a:sy n="91" d="100"/>
        </p:scale>
        <p:origin x="564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9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18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42F50B87-E56F-4472-A664-D7D5B0729CE6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747B9B6-FE5B-4EDD-A6B9-2332E515C3C3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AB77729F-CEB9-4508-97F1-3412D3F2AD24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B65A053-580B-4237-AFD1-41411636EDAD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161F7E1-A5E9-4CB3-8CB4-31B935A84866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390E5A9C-B2EC-4680-AF7C-DE846CE4FEE6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2631" y="328486"/>
            <a:ext cx="1320064" cy="11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EB4DC6AE-FE7C-4595-94CE-B6B53B3E8B9B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D3EE727-D603-404F-959E-280EFF8FCC46}" type="datetime1">
              <a:rPr lang="fr-FR" smtClean="0"/>
              <a:t>25/03/2022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453866" y="555526"/>
            <a:ext cx="1744453" cy="15761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38FE35D-353B-465A-8765-A257E4CBC6FB}" type="datetime1">
              <a:rPr lang="fr-FR" cap="all" smtClean="0"/>
              <a:t>25/03/2022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7084" y="180000"/>
            <a:ext cx="398441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2000"/>
              </a:lnSpc>
              <a:spcBef>
                <a:spcPts val="13200"/>
              </a:spcBef>
              <a:spcAft>
                <a:spcPts val="400"/>
              </a:spcAft>
            </a:pPr>
            <a:r>
              <a:rPr lang="fr-FR" sz="2400" spc="50" dirty="0">
                <a:solidFill>
                  <a:srgbClr val="E83D54"/>
                </a:solidFill>
                <a:ea typeface="Times New Roman"/>
                <a:cs typeface="Arial"/>
              </a:rPr>
              <a:t>Le logement adapté, </a:t>
            </a:r>
            <a:br>
              <a:rPr lang="fr-FR" sz="2400" spc="50" dirty="0">
                <a:solidFill>
                  <a:srgbClr val="E83D54"/>
                </a:solidFill>
                <a:ea typeface="Times New Roman"/>
                <a:cs typeface="Arial"/>
              </a:rPr>
            </a:br>
            <a:r>
              <a:rPr lang="fr-FR" sz="2400" spc="50" dirty="0">
                <a:solidFill>
                  <a:srgbClr val="E83D54"/>
                </a:solidFill>
                <a:ea typeface="Times New Roman"/>
                <a:cs typeface="Arial"/>
              </a:rPr>
              <a:t>un tremplin vers le logement ordinaire</a:t>
            </a:r>
            <a:endParaRPr lang="fr-FR" sz="2400" spc="50" dirty="0">
              <a:solidFill>
                <a:srgbClr val="E83D54"/>
              </a:solidFill>
              <a:ea typeface="Times New Roman"/>
              <a:cs typeface="Times New Roman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</a:pPr>
            <a:r>
              <a:rPr lang="fr-FR" sz="1400" spc="50" dirty="0">
                <a:solidFill>
                  <a:srgbClr val="E83D54"/>
                </a:solidFill>
                <a:ea typeface="Times New Roman"/>
                <a:cs typeface="Arial"/>
              </a:rPr>
              <a:t>Caractéristiques et parcours résidentiels des personnes logées dans les foyers de jeunes travailleurs, les foyers de travailleurs migrants </a:t>
            </a:r>
            <a:br>
              <a:rPr lang="fr-FR" sz="1400" spc="50" dirty="0">
                <a:solidFill>
                  <a:srgbClr val="E83D54"/>
                </a:solidFill>
                <a:ea typeface="Times New Roman"/>
                <a:cs typeface="Arial"/>
              </a:rPr>
            </a:br>
            <a:r>
              <a:rPr lang="fr-FR" sz="1400" spc="50" dirty="0">
                <a:solidFill>
                  <a:srgbClr val="E83D54"/>
                </a:solidFill>
                <a:ea typeface="Times New Roman"/>
                <a:cs typeface="Arial"/>
              </a:rPr>
              <a:t>et les résidences sociales</a:t>
            </a:r>
          </a:p>
          <a:p>
            <a:pPr>
              <a:spcBef>
                <a:spcPts val="1200"/>
              </a:spcBef>
              <a:spcAft>
                <a:spcPts val="1500"/>
              </a:spcAft>
            </a:pPr>
            <a:r>
              <a:rPr lang="fr-FR" sz="1100" cap="none" spc="50" dirty="0">
                <a:solidFill>
                  <a:srgbClr val="5B504B"/>
                </a:solidFill>
                <a:ea typeface="Times New Roman"/>
                <a:cs typeface="Times New Roman"/>
              </a:rPr>
              <a:t>Pierre-Yves </a:t>
            </a:r>
            <a:r>
              <a:rPr lang="fr-FR" sz="1100" cap="none" spc="50" dirty="0" err="1">
                <a:solidFill>
                  <a:srgbClr val="5B504B"/>
                </a:solidFill>
                <a:ea typeface="Times New Roman"/>
                <a:cs typeface="Times New Roman"/>
              </a:rPr>
              <a:t>Cabannes</a:t>
            </a:r>
            <a:r>
              <a:rPr lang="fr-FR" sz="1100" cap="none" spc="50" dirty="0">
                <a:solidFill>
                  <a:srgbClr val="5B504B"/>
                </a:solidFill>
                <a:ea typeface="Times New Roman"/>
                <a:cs typeface="Times New Roman"/>
              </a:rPr>
              <a:t> (Drees), Pierre-Antoine Chauvin (Drees/Université Paris Nanterre)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</a:pPr>
            <a:endParaRPr lang="fr-FR" sz="1600" spc="50" dirty="0">
              <a:solidFill>
                <a:srgbClr val="E83D54"/>
              </a:solidFill>
              <a:latin typeface="Franklin Gothic Medium"/>
              <a:ea typeface="Times New Roman"/>
              <a:cs typeface="Times New Roman"/>
            </a:endParaRP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598064-081C-4AC2-97FB-AC851F04FF4A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</p:spTree>
    <p:extLst>
      <p:ext uri="{BB962C8B-B14F-4D97-AF65-F5344CB8AC3E}">
        <p14:creationId xmlns:p14="http://schemas.microsoft.com/office/powerpoint/2010/main" val="91434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9EBAC11C-4A73-4FED-93E1-1E7365B518B7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376741" y="2283718"/>
            <a:ext cx="6390518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algn="ctr">
              <a:spcBef>
                <a:spcPts val="600"/>
              </a:spcBef>
              <a:spcAft>
                <a:spcPts val="1500"/>
              </a:spcAft>
              <a:buFont typeface="+mj-lt"/>
              <a:buAutoNum type="romanUcPeriod" startAt="2"/>
            </a:pPr>
            <a:r>
              <a:rPr lang="fr-FR" sz="2400" kern="1600" cap="all" dirty="0">
                <a:solidFill>
                  <a:srgbClr val="E83D54"/>
                </a:solidFill>
              </a:rPr>
              <a:t>LES PARCOURS DE SORTIE DU LOGEMENT ADAPTÉ EN 2016</a:t>
            </a:r>
          </a:p>
        </p:txBody>
      </p:sp>
    </p:spTree>
    <p:extLst>
      <p:ext uri="{BB962C8B-B14F-4D97-AF65-F5344CB8AC3E}">
        <p14:creationId xmlns:p14="http://schemas.microsoft.com/office/powerpoint/2010/main" val="236051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36" y="915566"/>
            <a:ext cx="8352928" cy="3744416"/>
          </a:xfrm>
        </p:spPr>
        <p:txBody>
          <a:bodyPr/>
          <a:lstStyle/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E83D54"/>
                </a:solidFill>
                <a:effectLst/>
                <a:latin typeface="Arial" panose="020B0604020202020204" pitchFamily="34" charset="0"/>
              </a:rPr>
              <a:t>Environ un tiers des occupants présents au 1er janvier 2016 ont quitté leur logement durant l’année 2016</a:t>
            </a:r>
          </a:p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45B9A5F1-A255-41A9-96BB-5B704D8F98CC}" type="datetime1">
              <a:rPr lang="fr-FR" cap="all" smtClean="0"/>
              <a:t>25/03/2022</a:t>
            </a:fld>
            <a:endParaRPr lang="fr-FR" cap="all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33BCED-9ABE-4E6E-A466-1A2AF3A3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10281"/>
            <a:ext cx="5688632" cy="33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2211710"/>
            <a:ext cx="1296144" cy="1584176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r>
              <a:rPr lang="fr-FR" sz="1200" b="1" dirty="0">
                <a:solidFill>
                  <a:srgbClr val="E83D54"/>
                </a:solidFill>
                <a:effectLst/>
                <a:latin typeface="Arial" panose="020B0604020202020204" pitchFamily="34" charset="0"/>
              </a:rPr>
              <a:t>Plus de la moitié des sortants accèdent au logement ordinaire autonome</a:t>
            </a:r>
          </a:p>
          <a:p>
            <a:pPr marL="377825" indent="-285750" algn="ctr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E77F0F6E-7C6C-43ED-8685-83FDA948EB8E}" type="datetime1">
              <a:rPr lang="fr-FR" cap="all" smtClean="0"/>
              <a:t>25/03/2022</a:t>
            </a:fld>
            <a:endParaRPr lang="fr-FR" cap="all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5EA8B0-B7AE-4135-942C-60C26D9E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26" y="911982"/>
            <a:ext cx="6892741" cy="38100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7CDDA1-6493-431E-BE1C-E330F37E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26" y="606318"/>
            <a:ext cx="6752484" cy="2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36" y="771550"/>
            <a:ext cx="8352928" cy="3888432"/>
          </a:xfrm>
        </p:spPr>
        <p:txBody>
          <a:bodyPr/>
          <a:lstStyle/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E83D54"/>
                </a:solidFill>
                <a:effectLst/>
                <a:latin typeface="Arial" panose="020B0604020202020204" pitchFamily="34" charset="0"/>
              </a:rPr>
              <a:t>Une inertie des statuts d’occupation et un accès différentiel au logement social</a:t>
            </a:r>
          </a:p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D98EBB44-AEC9-440D-BEEB-6308678ACCA7}" type="datetime1">
              <a:rPr lang="fr-FR" cap="all" smtClean="0"/>
              <a:t>25/03/2022</a:t>
            </a:fld>
            <a:endParaRPr lang="fr-FR" cap="all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534D6B-BB22-4741-9467-82BCFDCB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5894"/>
            <a:ext cx="9004254" cy="35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36" y="915566"/>
            <a:ext cx="8352928" cy="3744416"/>
          </a:xfrm>
        </p:spPr>
        <p:txBody>
          <a:bodyPr/>
          <a:lstStyle/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E83D54"/>
                </a:solidFill>
                <a:effectLst/>
                <a:latin typeface="Arial" panose="020B0604020202020204" pitchFamily="34" charset="0"/>
              </a:rPr>
              <a:t>Une inertie des statuts d’occupation et un accès différentiel au logement social</a:t>
            </a:r>
          </a:p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5D61AEC3-35CD-440B-BA06-752E50A6411A}" type="datetime1">
              <a:rPr lang="fr-FR" cap="all" smtClean="0"/>
              <a:t>25/03/2022</a:t>
            </a:fld>
            <a:endParaRPr lang="fr-FR" cap="all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07CB4C-5B1F-451B-8376-C18B2B3B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25" y="1347614"/>
            <a:ext cx="5809749" cy="31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36" y="915566"/>
            <a:ext cx="8352928" cy="3744416"/>
          </a:xfrm>
        </p:spPr>
        <p:txBody>
          <a:bodyPr/>
          <a:lstStyle/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E83D54"/>
                </a:solidFill>
                <a:effectLst/>
                <a:latin typeface="Arial" panose="020B0604020202020204" pitchFamily="34" charset="0"/>
              </a:rPr>
              <a:t>Des devenirs résidentiels contrastés selon le statut d’activité des résidents</a:t>
            </a:r>
          </a:p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D8F41288-D289-4BE3-98C7-9A6FA3A6965C}" type="datetime1">
              <a:rPr lang="fr-FR" cap="all" smtClean="0"/>
              <a:t>25/03/2022</a:t>
            </a:fld>
            <a:endParaRPr lang="fr-FR" cap="all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673F63-0A1D-407E-95FB-88614D19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9" y="1333443"/>
            <a:ext cx="8739562" cy="33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41DB9-CBE0-D942-AF40-638D19B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B9019C9-E629-4B6C-84CD-1CB671D3A408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6A6FF08-5240-EA4A-99F7-790E26E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C574B-C106-A742-A6F7-1B7EBDA4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55776" y="2787774"/>
            <a:ext cx="4896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altLang="fr-FR" sz="2000" dirty="0">
                <a:solidFill>
                  <a:srgbClr val="E83D54"/>
                </a:solidFill>
                <a:latin typeface="Arial" panose="020B0604020202020204" pitchFamily="34" charset="0"/>
              </a:rPr>
              <a:t>Merci de votre attention !</a:t>
            </a:r>
            <a:endParaRPr lang="fr-FR" sz="2000" dirty="0">
              <a:solidFill>
                <a:srgbClr val="E83D5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9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6" y="1635646"/>
            <a:ext cx="6895166" cy="3024336"/>
          </a:xfrm>
        </p:spPr>
        <p:txBody>
          <a:bodyPr/>
          <a:lstStyle/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sz="1600" dirty="0"/>
              <a:t>Existe depuis 1982 (enquête ES)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sz="1600" dirty="0"/>
              <a:t>Périodicité 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fr-FR" sz="1600" dirty="0"/>
              <a:t> Quadriennale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Pas d’échantillonnage 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fr-FR" sz="1600" dirty="0"/>
              <a:t> 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enquête à visée exhaustive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Critères d’inclusion : établissements </a:t>
            </a:r>
            <a:r>
              <a:rPr lang="fr-FR" sz="1600" dirty="0"/>
              <a:t>présents dans le fichier national des établissements sanitaires et sociaux (FINESS)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altLang="fr-FR" sz="1600" dirty="0"/>
              <a:t>Les questionnaires sont remplis par les établissements </a:t>
            </a:r>
            <a:r>
              <a:rPr lang="fr-FR" sz="1600" dirty="0"/>
              <a:t>et services </a:t>
            </a:r>
            <a:br>
              <a:rPr lang="fr-FR" sz="1600" dirty="0"/>
            </a:br>
            <a:r>
              <a:rPr lang="fr-FR" sz="1400" dirty="0"/>
              <a:t>(et non directement par les personnes accueillies ou sorties)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altLang="fr-FR" sz="1600" dirty="0"/>
              <a:t>Une nouvelle vague de l’enquête ES-DS (ES-DS 2020-2021) a été collectée au cours du 1er semestre 2021 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fr-FR" altLang="fr-FR" sz="1600" dirty="0"/>
              <a:t> les premiers résultats seront disponibles à la mi-2022.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0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Présentation de l’enquête ES-DS 2016</a:t>
            </a:r>
            <a:endParaRPr lang="fr-FR" sz="2000" spc="50" dirty="0">
              <a:solidFill>
                <a:srgbClr val="E83D5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3F9DB520-EEDC-4B3E-8145-ABCEE9AA87EE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03952D2-3403-3743-8665-FE29451B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248679"/>
            <a:ext cx="8568951" cy="242951"/>
          </a:xfrm>
        </p:spPr>
        <p:txBody>
          <a:bodyPr/>
          <a:lstStyle/>
          <a:p>
            <a:pPr indent="0"/>
            <a:r>
              <a:rPr lang="fr-FR" sz="1400" dirty="0"/>
              <a:t>Enquête auprès des établissements et services en faveur des adultes et familles en difficulté sociale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17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275606"/>
            <a:ext cx="8352928" cy="3384376"/>
          </a:xfrm>
        </p:spPr>
        <p:txBody>
          <a:bodyPr/>
          <a:lstStyle/>
          <a:p>
            <a:pPr marL="263525" indent="-171450">
              <a:buFontTx/>
              <a:buChar char="-"/>
            </a:pPr>
            <a:r>
              <a:rPr lang="fr-FR" sz="1200" dirty="0"/>
              <a:t>les </a:t>
            </a:r>
            <a:r>
              <a:rPr lang="fr-FR" sz="1200" b="1" dirty="0"/>
              <a:t>foyers de jeunes travailleurs (FJT)</a:t>
            </a:r>
          </a:p>
          <a:p>
            <a:pPr marL="630238" indent="-171450">
              <a:spcAft>
                <a:spcPts val="0"/>
              </a:spcAft>
              <a:buFontTx/>
              <a:buChar char="-"/>
              <a:tabLst>
                <a:tab pos="720725" algn="l"/>
              </a:tabLst>
            </a:pPr>
            <a:r>
              <a:rPr lang="fr-FR" sz="1200" dirty="0"/>
              <a:t>à la fois des </a:t>
            </a:r>
            <a:r>
              <a:rPr lang="fr-FR" sz="1200" b="1" dirty="0"/>
              <a:t>établissements sociaux et médico-sociaux </a:t>
            </a:r>
            <a:r>
              <a:rPr lang="fr-FR" sz="1200" dirty="0"/>
              <a:t>et des </a:t>
            </a:r>
            <a:r>
              <a:rPr lang="fr-FR" sz="1200" b="1" dirty="0"/>
              <a:t>logements-foyers,</a:t>
            </a:r>
          </a:p>
          <a:p>
            <a:pPr marL="630238" indent="-171450">
              <a:spcAft>
                <a:spcPts val="0"/>
              </a:spcAft>
              <a:buFontTx/>
              <a:buChar char="-"/>
              <a:tabLst>
                <a:tab pos="720725" algn="l"/>
              </a:tabLst>
            </a:pPr>
            <a:r>
              <a:rPr lang="fr-FR" sz="1200" dirty="0"/>
              <a:t>accueillent prioritairement des </a:t>
            </a:r>
            <a:r>
              <a:rPr lang="fr-FR" sz="1200" b="1" dirty="0"/>
              <a:t>jeunes actifs occupés, des étudiants, des apprentis et des demandeurs, d'emploi, âgés de 16 à 25 ans.</a:t>
            </a:r>
          </a:p>
          <a:p>
            <a:pPr marL="630238" indent="-171450">
              <a:spcAft>
                <a:spcPts val="0"/>
              </a:spcAft>
              <a:buFontTx/>
              <a:buChar char="-"/>
              <a:tabLst>
                <a:tab pos="720725" algn="l"/>
              </a:tabLst>
            </a:pPr>
            <a:endParaRPr lang="fr-FR" sz="1200" dirty="0"/>
          </a:p>
          <a:p>
            <a:pPr marL="263525" indent="-171450">
              <a:buFontTx/>
              <a:buChar char="-"/>
            </a:pPr>
            <a:r>
              <a:rPr lang="fr-FR" sz="1200" dirty="0"/>
              <a:t>les </a:t>
            </a:r>
            <a:r>
              <a:rPr lang="fr-FR" sz="1200" b="1" dirty="0"/>
              <a:t>foyers de travailleurs migrants (FTM) </a:t>
            </a:r>
          </a:p>
          <a:p>
            <a:pPr marL="630238" indent="-171450">
              <a:spcAft>
                <a:spcPts val="0"/>
              </a:spcAft>
              <a:buFontTx/>
              <a:buChar char="-"/>
            </a:pPr>
            <a:r>
              <a:rPr lang="fr-FR" sz="1200" dirty="0"/>
              <a:t>établissements initialement destinés à loger des </a:t>
            </a:r>
            <a:r>
              <a:rPr lang="fr-FR" sz="1200" b="1" dirty="0"/>
              <a:t>travailleurs d'origine étrangère,</a:t>
            </a:r>
          </a:p>
          <a:p>
            <a:pPr marL="630238" indent="-171450">
              <a:spcAft>
                <a:spcPts val="0"/>
              </a:spcAft>
              <a:buFontTx/>
              <a:buChar char="-"/>
            </a:pPr>
            <a:r>
              <a:rPr lang="fr-FR" sz="1200" dirty="0"/>
              <a:t>la durée de l'hébergement n'est </a:t>
            </a:r>
            <a:r>
              <a:rPr lang="fr-FR" sz="1200" b="1" dirty="0"/>
              <a:t>pas limitée dans le temps et il n’y a pas de condition d’âge,</a:t>
            </a:r>
          </a:p>
          <a:p>
            <a:pPr marL="630238" indent="-171450">
              <a:spcAft>
                <a:spcPts val="0"/>
              </a:spcAft>
              <a:buFontTx/>
              <a:buChar char="-"/>
            </a:pPr>
            <a:r>
              <a:rPr lang="fr-FR" sz="1200" dirty="0"/>
              <a:t>plusieurs </a:t>
            </a:r>
            <a:r>
              <a:rPr lang="fr-FR" sz="1200" b="1" dirty="0"/>
              <a:t>plans ont été lancés par l’État, depuis les années 1990, afin de transformer les FTM en résidences sociales.</a:t>
            </a:r>
          </a:p>
          <a:p>
            <a:pPr marL="458788">
              <a:spcAft>
                <a:spcPts val="0"/>
              </a:spcAft>
            </a:pPr>
            <a:endParaRPr lang="fr-FR" sz="1200" dirty="0"/>
          </a:p>
          <a:p>
            <a:pPr marL="263525" indent="-171450">
              <a:buFontTx/>
              <a:buChar char="-"/>
            </a:pPr>
            <a:r>
              <a:rPr lang="fr-FR" sz="1200" dirty="0"/>
              <a:t>les </a:t>
            </a:r>
            <a:r>
              <a:rPr lang="fr-FR" sz="1200" b="1" dirty="0"/>
              <a:t>résidences sociales </a:t>
            </a:r>
          </a:p>
          <a:p>
            <a:pPr marL="630238" indent="-179388">
              <a:spcAft>
                <a:spcPts val="0"/>
              </a:spcAft>
              <a:buFontTx/>
              <a:buChar char="-"/>
            </a:pPr>
            <a:r>
              <a:rPr lang="fr-FR" sz="1200" dirty="0"/>
              <a:t>solution de logement temporaire à des </a:t>
            </a:r>
            <a:r>
              <a:rPr lang="fr-FR" sz="1200" b="1" dirty="0"/>
              <a:t>ménages ayant des revenus limités ou rencontrant des difficultés d’accès au logement ordinaire</a:t>
            </a:r>
          </a:p>
          <a:p>
            <a:pPr marL="630238" indent="-179388">
              <a:spcAft>
                <a:spcPts val="0"/>
              </a:spcAft>
              <a:buFontTx/>
              <a:buChar char="-"/>
            </a:pPr>
            <a:r>
              <a:rPr lang="fr-FR" sz="1200" dirty="0"/>
              <a:t>il existe plusieurs catégories de résidences sociales : </a:t>
            </a:r>
          </a:p>
          <a:p>
            <a:pPr marL="630238" indent="-179388">
              <a:spcAft>
                <a:spcPts val="0"/>
              </a:spcAft>
              <a:buFontTx/>
              <a:buChar char="-"/>
            </a:pPr>
            <a:endParaRPr lang="fr-FR" sz="1200" dirty="0"/>
          </a:p>
          <a:p>
            <a:pPr marL="1254125" indent="-228600">
              <a:spcAft>
                <a:spcPts val="0"/>
              </a:spcAft>
              <a:buFont typeface="+mj-lt"/>
              <a:buAutoNum type="arabicPeriod"/>
            </a:pPr>
            <a:r>
              <a:rPr lang="fr-FR" sz="1200" b="1" dirty="0"/>
              <a:t>les résidences sociales « ex-FTM » ou « ex-FJT »</a:t>
            </a:r>
          </a:p>
          <a:p>
            <a:pPr marL="1254125" indent="-228600">
              <a:spcAft>
                <a:spcPts val="0"/>
              </a:spcAft>
              <a:buFont typeface="+mj-lt"/>
              <a:buAutoNum type="arabicPeriod"/>
            </a:pPr>
            <a:r>
              <a:rPr lang="fr-FR" sz="1200" b="1" dirty="0"/>
              <a:t>les résidences sociales « ex nihilo »</a:t>
            </a:r>
            <a:endParaRPr lang="fr-FR" sz="1200" dirty="0"/>
          </a:p>
          <a:p>
            <a:endParaRPr lang="fr-FR" sz="1000" dirty="0"/>
          </a:p>
          <a:p>
            <a:endParaRPr lang="fr-FR" sz="100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BBEC741C-84C0-437B-B8F0-BA2CDFB95B5A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16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Champ de l’étude (1) – Le « logement adapté »</a:t>
            </a:r>
            <a:endParaRPr lang="fr-FR" sz="1600" spc="50" dirty="0">
              <a:solidFill>
                <a:srgbClr val="E83D5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9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93D909BA-3042-420B-AD6D-8DE7C2DC3F53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699542"/>
            <a:ext cx="8424863" cy="539991"/>
          </a:xfrm>
        </p:spPr>
        <p:txBody>
          <a:bodyPr>
            <a:noAutofit/>
          </a:bodyPr>
          <a:lstStyle/>
          <a:p>
            <a:r>
              <a:rPr lang="fr-FR" altLang="fr-FR" sz="16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Champ de l’étude (2) – Non-réponse et cas particuliers des établissements ADOMA et des FTM</a:t>
            </a:r>
            <a:endParaRPr lang="fr-FR" sz="1600" spc="50" dirty="0">
              <a:solidFill>
                <a:srgbClr val="E83D5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r="4655" b="20082"/>
          <a:stretch/>
        </p:blipFill>
        <p:spPr bwMode="auto">
          <a:xfrm>
            <a:off x="2001879" y="1301806"/>
            <a:ext cx="5368819" cy="184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892" y="2931790"/>
            <a:ext cx="825757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indent="-171450">
              <a:spcAft>
                <a:spcPts val="500"/>
              </a:spcAft>
              <a:buFontTx/>
              <a:buChar char="-"/>
            </a:pPr>
            <a:endParaRPr lang="fr-FR" sz="1100" dirty="0">
              <a:solidFill>
                <a:srgbClr val="000000"/>
              </a:solidFill>
            </a:endParaRPr>
          </a:p>
          <a:p>
            <a:pPr marL="263525" lvl="0" indent="-171450">
              <a:spcAft>
                <a:spcPts val="500"/>
              </a:spcAft>
              <a:buFontTx/>
              <a:buChar char="-"/>
            </a:pPr>
            <a:r>
              <a:rPr lang="fr-FR" sz="1100" dirty="0">
                <a:solidFill>
                  <a:srgbClr val="000000"/>
                </a:solidFill>
              </a:rPr>
              <a:t>Le taux de réponse est plus élevé pour les FTM et les résidences sociales, principalement parce que les établissements relevant de l’opérateur ADOMA ont tous répondu.</a:t>
            </a:r>
          </a:p>
          <a:p>
            <a:pPr marL="263525" lvl="0" indent="-171450">
              <a:spcAft>
                <a:spcPts val="500"/>
              </a:spcAft>
              <a:buFontTx/>
              <a:buChar char="-"/>
            </a:pPr>
            <a:r>
              <a:rPr lang="fr-FR" sz="1100" b="1" dirty="0">
                <a:solidFill>
                  <a:srgbClr val="000000"/>
                </a:solidFill>
              </a:rPr>
              <a:t>Mais </a:t>
            </a:r>
            <a:r>
              <a:rPr lang="fr-FR" sz="1100" dirty="0">
                <a:solidFill>
                  <a:srgbClr val="000000"/>
                </a:solidFill>
              </a:rPr>
              <a:t>: un grand nombre d’informations sur les résidents sont manquantes pour les établissements d’ADOMA</a:t>
            </a:r>
          </a:p>
          <a:p>
            <a:pPr marL="263525" lvl="0" indent="-171450">
              <a:spcAft>
                <a:spcPts val="500"/>
              </a:spcAft>
              <a:buFontTx/>
              <a:buChar char="-"/>
            </a:pPr>
            <a:r>
              <a:rPr lang="fr-FR" sz="1100" dirty="0">
                <a:solidFill>
                  <a:srgbClr val="000000"/>
                </a:solidFill>
              </a:rPr>
              <a:t>Cette restriction revient à se limiter à :</a:t>
            </a:r>
          </a:p>
          <a:p>
            <a:pPr marL="539750" lvl="0" indent="-171450">
              <a:spcAft>
                <a:spcPts val="500"/>
              </a:spcAft>
              <a:buFontTx/>
              <a:buChar char="-"/>
            </a:pPr>
            <a:r>
              <a:rPr lang="fr-FR" sz="1100" b="1" dirty="0">
                <a:solidFill>
                  <a:srgbClr val="000000"/>
                </a:solidFill>
              </a:rPr>
              <a:t>94 % des personnes logées en résidences sociales ex-FJT</a:t>
            </a:r>
            <a:r>
              <a:rPr lang="fr-FR" sz="1100" dirty="0">
                <a:solidFill>
                  <a:srgbClr val="000000"/>
                </a:solidFill>
              </a:rPr>
              <a:t>, </a:t>
            </a:r>
          </a:p>
          <a:p>
            <a:pPr marL="539750" lvl="0" indent="-171450">
              <a:spcAft>
                <a:spcPts val="500"/>
              </a:spcAft>
              <a:buFontTx/>
              <a:buChar char="-"/>
            </a:pPr>
            <a:r>
              <a:rPr lang="fr-FR" sz="1100" b="1" dirty="0">
                <a:solidFill>
                  <a:srgbClr val="000000"/>
                </a:solidFill>
              </a:rPr>
              <a:t>77 % des personnes logées en résidences sociales ex nihilo </a:t>
            </a:r>
          </a:p>
          <a:p>
            <a:pPr marL="539750" lvl="0" indent="-171450">
              <a:spcAft>
                <a:spcPts val="500"/>
              </a:spcAft>
              <a:buFontTx/>
              <a:buChar char="-"/>
            </a:pPr>
            <a:r>
              <a:rPr lang="fr-FR" sz="1100" b="1" dirty="0">
                <a:solidFill>
                  <a:srgbClr val="000000"/>
                </a:solidFill>
              </a:rPr>
              <a:t>38 % des personnes logées en FTM ou en résidences sociales ex-FTM</a:t>
            </a:r>
            <a:endParaRPr lang="fr-FR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23318022-595A-4A8F-ABC7-0365C657B723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5" name="ZoneTexte 4"/>
          <p:cNvSpPr txBox="1"/>
          <p:nvPr/>
        </p:nvSpPr>
        <p:spPr>
          <a:xfrm>
            <a:off x="503548" y="1457048"/>
            <a:ext cx="8136904" cy="312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fr-FR" sz="1400" b="1" dirty="0">
                <a:solidFill>
                  <a:srgbClr val="E83D54"/>
                </a:solidFill>
                <a:ea typeface="Times New Roman"/>
                <a:cs typeface="Times New Roman"/>
              </a:rPr>
              <a:t>LES PROFILS DES PERSONNES EN LOGEMENT ADAPTÉ</a:t>
            </a: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endParaRPr lang="fr-FR" sz="1400" dirty="0"/>
          </a:p>
          <a:p>
            <a:pPr marL="449263" marR="540385" indent="-1714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ea typeface="Times New Roman"/>
                <a:cs typeface="Times New Roman"/>
              </a:rPr>
              <a:t>Une majorité d’hommes seuls sans enfant et qui exercent une activité professionnelle ou sont retraités</a:t>
            </a:r>
            <a:endParaRPr lang="fr-FR" sz="1400" dirty="0"/>
          </a:p>
          <a:p>
            <a:pPr marL="449263" marR="540385" indent="-1714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ea typeface="Times New Roman"/>
                <a:cs typeface="Times New Roman"/>
              </a:rPr>
              <a:t>Un quart des résidents de FTM y vivent depuis plus de treize ans</a:t>
            </a:r>
            <a:endParaRPr lang="fr-FR" sz="1400" dirty="0"/>
          </a:p>
          <a:p>
            <a:pPr marR="540385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</a:pPr>
            <a:endParaRPr lang="fr-FR" sz="1400" b="1" dirty="0">
              <a:solidFill>
                <a:srgbClr val="E83D54"/>
              </a:solidFill>
              <a:ea typeface="Times New Roman"/>
              <a:cs typeface="Times New Roman"/>
            </a:endParaRP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 startAt="2"/>
            </a:pPr>
            <a:r>
              <a:rPr lang="fr-FR" sz="1400" b="1" dirty="0">
                <a:solidFill>
                  <a:srgbClr val="E83D54"/>
                </a:solidFill>
                <a:ea typeface="Times New Roman"/>
                <a:cs typeface="Times New Roman"/>
              </a:rPr>
              <a:t>LES PARCOURS DE SORTIE DU LOGEMENT ADAPTÉ EN 2016</a:t>
            </a: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 startAt="2"/>
            </a:pPr>
            <a:endParaRPr lang="fr-FR" sz="1400" b="1" dirty="0">
              <a:solidFill>
                <a:srgbClr val="E83D54"/>
              </a:solidFill>
              <a:ea typeface="Times New Roman"/>
              <a:cs typeface="Times New Roman"/>
            </a:endParaRPr>
          </a:p>
          <a:p>
            <a:pPr marL="449263" marR="540385" indent="-1714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ea typeface="Times New Roman"/>
                <a:cs typeface="Times New Roman"/>
              </a:rPr>
              <a:t>Environ un tiers des occupants présents au 1er janvier 2016 ont quitté leur logement durant l’année 2016</a:t>
            </a:r>
            <a:endParaRPr lang="fr-FR" sz="1400" dirty="0"/>
          </a:p>
          <a:p>
            <a:pPr marL="449263" marR="540385" indent="-1714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ea typeface="Times New Roman"/>
                <a:cs typeface="Times New Roman"/>
              </a:rPr>
              <a:t>Plus de la moitié des sortants accèdent au logement ordinaire autonome</a:t>
            </a:r>
            <a:endParaRPr lang="fr-FR" sz="1400" dirty="0"/>
          </a:p>
          <a:p>
            <a:pPr marL="449263" marR="540385" indent="-1714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ea typeface="Times New Roman"/>
                <a:cs typeface="Times New Roman"/>
              </a:rPr>
              <a:t>Une inertie des statuts d’occupation et un accès différentiel au logement social</a:t>
            </a:r>
            <a:endParaRPr lang="fr-FR" sz="1400" dirty="0"/>
          </a:p>
          <a:p>
            <a:pPr marL="449263" marR="540385" indent="-1714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ea typeface="Times New Roman"/>
                <a:cs typeface="Times New Roman"/>
              </a:rPr>
              <a:t>Des devenirs résidentiels contrastés selon le statut d’activité des résidents</a:t>
            </a:r>
            <a:endParaRPr lang="fr-FR" sz="1400" dirty="0">
              <a:effectLst/>
            </a:endParaRPr>
          </a:p>
        </p:txBody>
      </p:sp>
      <p:sp>
        <p:nvSpPr>
          <p:cNvPr id="13" name="Titre 3"/>
          <p:cNvSpPr>
            <a:spLocks noGrp="1"/>
          </p:cNvSpPr>
          <p:nvPr>
            <p:ph type="title"/>
          </p:nvPr>
        </p:nvSpPr>
        <p:spPr>
          <a:xfrm>
            <a:off x="323528" y="627535"/>
            <a:ext cx="8424863" cy="648072"/>
          </a:xfrm>
        </p:spPr>
        <p:txBody>
          <a:bodyPr>
            <a:noAutofit/>
          </a:bodyPr>
          <a:lstStyle/>
          <a:p>
            <a:r>
              <a:rPr lang="fr-FR" sz="20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Table des matières</a:t>
            </a:r>
          </a:p>
        </p:txBody>
      </p:sp>
    </p:spTree>
    <p:extLst>
      <p:ext uri="{BB962C8B-B14F-4D97-AF65-F5344CB8AC3E}">
        <p14:creationId xmlns:p14="http://schemas.microsoft.com/office/powerpoint/2010/main" val="362577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A3A95A6C-9B3B-4970-8868-AE18048A2F4F}" type="datetime1">
              <a:rPr lang="fr-FR" cap="all" smtClean="0"/>
              <a:t>25/03/2022</a:t>
            </a:fld>
            <a:endParaRPr lang="fr-FR" cap="all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376741" y="2283718"/>
            <a:ext cx="6390518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lvl="0" indent="-400050" algn="ctr">
              <a:spcBef>
                <a:spcPts val="600"/>
              </a:spcBef>
              <a:spcAft>
                <a:spcPts val="1500"/>
              </a:spcAft>
              <a:buFont typeface="+mj-lt"/>
              <a:buAutoNum type="romanUcPeriod"/>
            </a:pPr>
            <a:r>
              <a:rPr lang="fr-FR" sz="2400" kern="1600" cap="all" dirty="0">
                <a:solidFill>
                  <a:srgbClr val="E83D54"/>
                </a:solidFill>
              </a:rPr>
              <a:t>LES PROFILS DES PERSONNES EN LOGEMENT ADAPTÉ</a:t>
            </a:r>
          </a:p>
        </p:txBody>
      </p:sp>
    </p:spTree>
    <p:extLst>
      <p:ext uri="{BB962C8B-B14F-4D97-AF65-F5344CB8AC3E}">
        <p14:creationId xmlns:p14="http://schemas.microsoft.com/office/powerpoint/2010/main" val="285018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219" y="915566"/>
            <a:ext cx="8352928" cy="4032448"/>
          </a:xfrm>
        </p:spPr>
        <p:txBody>
          <a:bodyPr/>
          <a:lstStyle/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E83D54"/>
                </a:solidFill>
                <a:effectLst/>
                <a:latin typeface="Arial" panose="020B0604020202020204" pitchFamily="34" charset="0"/>
              </a:rPr>
              <a:t>Une majorité d’hommes seuls sans enfant et qui exercent une activité professionnelle ou sont retraités</a:t>
            </a:r>
          </a:p>
          <a:p>
            <a:pPr marL="26352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800" b="1" dirty="0"/>
          </a:p>
          <a:p>
            <a:pPr marL="26352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b="1" dirty="0"/>
              <a:t>FJT : </a:t>
            </a:r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200" b="1" dirty="0"/>
              <a:t>Majorité d’hommes seuls sans enfant </a:t>
            </a:r>
            <a:r>
              <a:rPr lang="fr-FR" sz="1200" dirty="0"/>
              <a:t>(62 % contre 36 % de femmes seules sans enfant),</a:t>
            </a:r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200" b="1" dirty="0"/>
              <a:t>4 adultes logés sur 5 ont moins de 25 ans </a:t>
            </a:r>
            <a:r>
              <a:rPr lang="fr-FR" sz="1200" dirty="0"/>
              <a:t>et </a:t>
            </a:r>
            <a:r>
              <a:rPr lang="fr-FR" sz="1200" b="1" dirty="0"/>
              <a:t>3 sur 4 sont de nationalité française,</a:t>
            </a:r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jeunes adultes (l’âge moyen s’élève à 23 ans) dont l’insertion sur le marché du travail est en cours ou précaire,</a:t>
            </a:r>
            <a:endParaRPr lang="fr-FR" sz="1200" dirty="0"/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200" b="1" dirty="0"/>
              <a:t>66 % d’entre eux ont un emploi fin 2016</a:t>
            </a:r>
            <a:r>
              <a:rPr lang="fr-FR" sz="1200" dirty="0"/>
              <a:t> mais ils ne sont que </a:t>
            </a:r>
            <a:r>
              <a:rPr lang="fr-FR" sz="1200" b="1" dirty="0"/>
              <a:t>19 % à être titulaire d’un CDI,</a:t>
            </a:r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200" b="1" dirty="0"/>
              <a:t>Seuls 8 % sont des chômeurs inscrits à Pôle emploi. </a:t>
            </a:r>
          </a:p>
          <a:p>
            <a:pPr marL="458788">
              <a:lnSpc>
                <a:spcPct val="115000"/>
              </a:lnSpc>
              <a:spcAft>
                <a:spcPts val="0"/>
              </a:spcAft>
            </a:pPr>
            <a:endParaRPr lang="fr-FR" sz="1200" b="1" dirty="0"/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b="1" dirty="0"/>
              <a:t>Résidences sociales « ex-FJT » : </a:t>
            </a:r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720725" algn="l"/>
              </a:tabLst>
            </a:pPr>
            <a:r>
              <a:rPr lang="fr-FR" sz="1200" b="1" dirty="0"/>
              <a:t>Plus âgé </a:t>
            </a:r>
            <a:r>
              <a:rPr lang="fr-FR" sz="1200" dirty="0"/>
              <a:t>(21 % ont plus de 35 ans, contre 0 % au sein des FJT), </a:t>
            </a:r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720725" algn="l"/>
              </a:tabLst>
            </a:pPr>
            <a:r>
              <a:rPr lang="fr-FR" sz="1200" b="1" dirty="0"/>
              <a:t>Un peu moins féminisé </a:t>
            </a:r>
            <a:r>
              <a:rPr lang="fr-FR" sz="1200" dirty="0"/>
              <a:t>(30 % contre 37 % en FJT),</a:t>
            </a:r>
          </a:p>
          <a:p>
            <a:pPr marL="720725" indent="-17145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720725" algn="l"/>
              </a:tabLst>
            </a:pPr>
            <a:r>
              <a:rPr lang="fr-FR" sz="1200" b="1" dirty="0"/>
              <a:t>La proportion de personnes en emploi est nettement moindre (46 %), </a:t>
            </a:r>
            <a:r>
              <a:rPr lang="fr-FR" sz="1200" dirty="0"/>
              <a:t>alors que l’on y compte 8 % de retraités et 17 % de chômeurs (inscrits ou non à Pôle emploi).</a:t>
            </a:r>
          </a:p>
          <a:p>
            <a:pPr marL="630238" indent="-1714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fr-FR" sz="1200" b="1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47F68393-801A-4490-8F3E-36948E6ED561}" type="datetime1">
              <a:rPr lang="fr-FR" cap="all" smtClean="0"/>
              <a:t>25/03/2022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13512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520" y="771550"/>
            <a:ext cx="8712968" cy="4104456"/>
          </a:xfrm>
        </p:spPr>
        <p:txBody>
          <a:bodyPr/>
          <a:lstStyle/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FTM et r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ésidences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sociales « ex-FTM » : </a:t>
            </a: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800" b="1" dirty="0">
              <a:solidFill>
                <a:srgbClr val="000000"/>
              </a:solidFill>
              <a:latin typeface="Arial"/>
            </a:endParaRPr>
          </a:p>
          <a:p>
            <a:pPr marL="720725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Des hommes seuls et sans enfant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(94 %),</a:t>
            </a:r>
          </a:p>
          <a:p>
            <a:pPr marL="720725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Non ressortissant de l’Union européenne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(71 %),</a:t>
            </a:r>
          </a:p>
          <a:p>
            <a:pPr marL="720725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Et qui sont </a:t>
            </a:r>
            <a:r>
              <a:rPr lang="fr-FR" sz="1200" b="1" dirty="0">
                <a:solidFill>
                  <a:srgbClr val="000000"/>
                </a:solidFill>
                <a:latin typeface="Arial"/>
              </a:rPr>
              <a:t>âgés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 : 62 % d’entre eux ont au moins 50 ans, 32 % au moins 65 ans, 5 % au moins 80 ans,</a:t>
            </a:r>
          </a:p>
          <a:p>
            <a:pPr marL="720725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L’âge moyen des occupants adultes est de 56 ans,</a:t>
            </a:r>
          </a:p>
          <a:p>
            <a:pPr marL="98425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800" b="1" dirty="0">
              <a:solidFill>
                <a:srgbClr val="000000"/>
              </a:solidFill>
              <a:latin typeface="Arial"/>
            </a:endParaRPr>
          </a:p>
          <a:p>
            <a:pPr marL="269875" lvl="0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Résidences sociales «ex-FTM » : </a:t>
            </a:r>
            <a:r>
              <a:rPr lang="fr-FR" sz="1200" b="1" dirty="0">
                <a:solidFill>
                  <a:srgbClr val="000000"/>
                </a:solidFill>
                <a:latin typeface="Arial"/>
              </a:rPr>
              <a:t>la politique d’ouverture menée par les résidences sociales ex-FTM ne s’est pas traduite par une réelle diversification du public accueilli :</a:t>
            </a:r>
          </a:p>
          <a:p>
            <a:pPr marL="1163638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344613" algn="l"/>
              </a:tabLst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Une féminisation toute relative des effectifs (10 % au lieu de 5 % pour les FTM),</a:t>
            </a:r>
          </a:p>
          <a:p>
            <a:pPr marL="1163638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344613" algn="l"/>
              </a:tabLst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Une structure par âge quasiment identique,</a:t>
            </a:r>
          </a:p>
          <a:p>
            <a:pPr marL="1163638" lvl="0" indent="-17145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344613" algn="l"/>
              </a:tabLst>
              <a:defRPr/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Une majorité de personnes non ressortissantes de l’UE (67 </a:t>
            </a:r>
            <a:r>
              <a:rPr lang="fr-FR" sz="1200" dirty="0">
                <a:solidFill>
                  <a:srgbClr val="000000"/>
                </a:solidFill>
              </a:rPr>
              <a:t>% au lieu de 71 % pour les FTM).</a:t>
            </a:r>
            <a:endParaRPr lang="fr-FR" sz="1200" dirty="0">
              <a:solidFill>
                <a:srgbClr val="000000"/>
              </a:solidFill>
              <a:latin typeface="Arial"/>
            </a:endParaRPr>
          </a:p>
          <a:p>
            <a:pPr marL="1163638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344613" algn="l"/>
              </a:tabLst>
              <a:defRPr/>
            </a:pPr>
            <a:endParaRPr lang="fr-FR" sz="800" dirty="0">
              <a:solidFill>
                <a:srgbClr val="000000"/>
              </a:solidFill>
              <a:latin typeface="Arial"/>
            </a:endParaRPr>
          </a:p>
          <a:p>
            <a:pPr marL="269875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R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ésidences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sociales « ex nihilo » : </a:t>
            </a:r>
          </a:p>
          <a:p>
            <a:pPr marL="269875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20725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3570" algn="l"/>
              </a:tabLst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Une </a:t>
            </a:r>
            <a:r>
              <a:rPr lang="fr-FR" sz="1200" b="1" dirty="0">
                <a:solidFill>
                  <a:srgbClr val="000000"/>
                </a:solidFill>
                <a:latin typeface="Arial"/>
              </a:rPr>
              <a:t>certaine mixité de peuplement,</a:t>
            </a:r>
          </a:p>
          <a:p>
            <a:pPr marL="720725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3570" algn="l"/>
              </a:tabLst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La </a:t>
            </a:r>
            <a:r>
              <a:rPr lang="fr-FR" sz="1200" b="1" dirty="0">
                <a:solidFill>
                  <a:srgbClr val="000000"/>
                </a:solidFill>
                <a:latin typeface="Arial"/>
              </a:rPr>
              <a:t>part des femmes parmi les adultes s’y élève à 37 %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(contre 20 %),</a:t>
            </a:r>
          </a:p>
          <a:p>
            <a:pPr marL="720725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3570" algn="l"/>
              </a:tabLst>
            </a:pPr>
            <a:r>
              <a:rPr lang="fr-FR" sz="1200" dirty="0">
                <a:solidFill>
                  <a:srgbClr val="000000"/>
                </a:solidFill>
                <a:latin typeface="Arial"/>
              </a:rPr>
              <a:t>La </a:t>
            </a:r>
            <a:r>
              <a:rPr lang="fr-FR" sz="1200" b="1" dirty="0">
                <a:solidFill>
                  <a:srgbClr val="000000"/>
                </a:solidFill>
                <a:latin typeface="Arial"/>
              </a:rPr>
              <a:t>présence des familles se révèle plus marquée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(13 % contre 3 %),</a:t>
            </a:r>
          </a:p>
          <a:p>
            <a:pPr marL="720725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3570" algn="l"/>
              </a:tabLst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54 % des adultes logés ont de 25 à 49 ans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(contre 35 %),</a:t>
            </a:r>
          </a:p>
          <a:p>
            <a:pPr marL="720725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3570" algn="l"/>
              </a:tabLst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Une part importante a une activité professionnelle </a:t>
            </a:r>
            <a:r>
              <a:rPr lang="fr-FR" sz="1200" dirty="0">
                <a:solidFill>
                  <a:srgbClr val="000000"/>
                </a:solidFill>
                <a:latin typeface="Arial"/>
              </a:rPr>
              <a:t>(62 %, dont 29 % en CDI). </a:t>
            </a: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C5648C86-F6B9-4C58-A7F8-211DC110625B}" type="datetime1">
              <a:rPr lang="fr-FR" cap="all" smtClean="0"/>
              <a:t>25/03/2022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60024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336" y="915566"/>
            <a:ext cx="8352928" cy="3744416"/>
          </a:xfrm>
        </p:spPr>
        <p:txBody>
          <a:bodyPr/>
          <a:lstStyle/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E83D54"/>
                </a:solidFill>
                <a:effectLst/>
                <a:latin typeface="Arial" panose="020B0604020202020204" pitchFamily="34" charset="0"/>
              </a:rPr>
              <a:t>Un quart des résidents de FTM y vivent depuis plus de treize ans</a:t>
            </a:r>
          </a:p>
          <a:p>
            <a:pPr marL="377825" indent="-285750"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endParaRPr lang="fr-FR" b="1" dirty="0">
              <a:solidFill>
                <a:srgbClr val="E83D5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E34A33BF-2844-47D7-921D-74C74CFAC19B}" type="datetime1">
              <a:rPr lang="fr-FR" cap="all" smtClean="0"/>
              <a:t>25/03/2022</a:t>
            </a:fld>
            <a:endParaRPr lang="fr-FR" cap="all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BB276D-A36F-4998-AD15-4BD9519AA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28"/>
          <a:stretch/>
        </p:blipFill>
        <p:spPr>
          <a:xfrm>
            <a:off x="3247272" y="1203598"/>
            <a:ext cx="5340947" cy="35283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1A21BD7-F1D7-45B5-947C-876013F0C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8" t="84071" r="59332"/>
          <a:stretch/>
        </p:blipFill>
        <p:spPr>
          <a:xfrm>
            <a:off x="899592" y="2571750"/>
            <a:ext cx="17099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07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ARS_ARA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TEMPLATE_DREES 16-9</Template>
  <TotalTime>3541</TotalTime>
  <Words>1220</Words>
  <Application>Microsoft Office PowerPoint</Application>
  <PresentationFormat>Affichage à l'écran (16:9)</PresentationFormat>
  <Paragraphs>138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Franklin Gothic Medium</vt:lpstr>
      <vt:lpstr>Times New Roman</vt:lpstr>
      <vt:lpstr>Wingdings</vt:lpstr>
      <vt:lpstr>TEMPLATE_ARS_ARA16-9</vt:lpstr>
      <vt:lpstr>Présentation PowerPoint</vt:lpstr>
      <vt:lpstr>Présentation de l’enquête ES-DS 2016</vt:lpstr>
      <vt:lpstr>Champ de l’étude (1) – Le « logement adapté »</vt:lpstr>
      <vt:lpstr>Champ de l’étude (2) – Non-réponse et cas particuliers des établissements ADOMA et des FTM</vt:lpstr>
      <vt:lpstr>Table des matières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ABASSI Elisa</dc:creator>
  <cp:lastModifiedBy>LARDOUX, Carole (DREES/OS/LCE/EXTERNES)</cp:lastModifiedBy>
  <cp:revision>126</cp:revision>
  <cp:lastPrinted>2021-11-08T16:04:38Z</cp:lastPrinted>
  <dcterms:created xsi:type="dcterms:W3CDTF">2020-11-09T14:49:51Z</dcterms:created>
  <dcterms:modified xsi:type="dcterms:W3CDTF">2022-03-25T07:29:52Z</dcterms:modified>
</cp:coreProperties>
</file>