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351" r:id="rId3"/>
    <p:sldId id="341" r:id="rId4"/>
    <p:sldId id="319" r:id="rId5"/>
    <p:sldId id="310" r:id="rId6"/>
    <p:sldId id="324" r:id="rId7"/>
    <p:sldId id="354" r:id="rId8"/>
    <p:sldId id="332" r:id="rId9"/>
    <p:sldId id="331" r:id="rId10"/>
    <p:sldId id="333" r:id="rId11"/>
    <p:sldId id="350" r:id="rId12"/>
    <p:sldId id="355" r:id="rId13"/>
    <p:sldId id="338" r:id="rId14"/>
    <p:sldId id="335" r:id="rId15"/>
    <p:sldId id="336" r:id="rId16"/>
    <p:sldId id="281" r:id="rId17"/>
  </p:sldIdLst>
  <p:sldSz cx="9144000" cy="6858000" type="screen4x3"/>
  <p:notesSz cx="6794500" cy="9931400"/>
  <p:embeddedFontLst>
    <p:embeddedFont>
      <p:font typeface="Work Sans SemiBold" panose="020B0604020202020204" charset="0"/>
      <p:bold r:id="rId20"/>
    </p:embeddedFont>
    <p:embeddedFont>
      <p:font typeface="Okta Neue Black" panose="020B060402020202020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kta Neue Light" panose="020B0604020202020204" charset="0"/>
      <p:regular r:id="rId26"/>
    </p:embeddedFont>
    <p:embeddedFont>
      <p:font typeface="OktaNeue-Black" panose="00000A00000000000000" charset="0"/>
      <p:bold r:id="rId27"/>
    </p:embeddedFont>
    <p:embeddedFont>
      <p:font typeface="Work Sans" panose="020B0604020202020204" charset="0"/>
      <p:regular r:id="rId28"/>
      <p:bold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29" userDrawn="1">
          <p15:clr>
            <a:srgbClr val="A4A3A4"/>
          </p15:clr>
        </p15:guide>
        <p15:guide id="3" pos="33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6" orient="horz" pos="4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8F7E"/>
    <a:srgbClr val="766758"/>
    <a:srgbClr val="ACA092"/>
    <a:srgbClr val="B1A598"/>
    <a:srgbClr val="F5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267" autoAdjust="0"/>
    <p:restoredTop sz="94712" autoAdjust="0"/>
  </p:normalViewPr>
  <p:slideViewPr>
    <p:cSldViewPr>
      <p:cViewPr varScale="1">
        <p:scale>
          <a:sx n="69" d="100"/>
          <a:sy n="69" d="100"/>
        </p:scale>
        <p:origin x="1182" y="66"/>
      </p:cViewPr>
      <p:guideLst>
        <p:guide orient="horz" pos="2160"/>
        <p:guide pos="5429"/>
        <p:guide pos="330"/>
        <p:guide pos="2880"/>
        <p:guide orient="horz" pos="40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15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05320845791177E-2"/>
          <c:y val="3.8677239881144153E-2"/>
          <c:w val="0.932200742300339"/>
          <c:h val="0.7354991289597473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'Répartition des nouveaux'!$J$6</c:f>
              <c:strCache>
                <c:ptCount val="1"/>
                <c:pt idx="0">
                  <c:v>Halte Femmes (n=139)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'Répartition des nouveaux'!$A$7:$B$9</c:f>
              <c:multiLvlStrCache>
                <c:ptCount val="3"/>
                <c:lvl>
                  <c:pt idx="0">
                    <c:v>Présent dans la structure avant mars 2020</c:v>
                  </c:pt>
                  <c:pt idx="1">
                    <c:v>Résident en France avant la crise sanitaire</c:v>
                  </c:pt>
                  <c:pt idx="2">
                    <c:v>Résident en France depuis la crise sanitaire</c:v>
                  </c:pt>
                </c:lvl>
                <c:lvl>
                  <c:pt idx="1">
                    <c:v>Présent dans la structure depuis au moins mars 2020</c:v>
                  </c:pt>
                </c:lvl>
              </c:multiLvlStrCache>
            </c:multiLvlStrRef>
          </c:cat>
          <c:val>
            <c:numRef>
              <c:f>'Répartition des nouveaux'!$J$7:$J$9</c:f>
              <c:numCache>
                <c:formatCode>0.0</c:formatCode>
                <c:ptCount val="3"/>
                <c:pt idx="0">
                  <c:v>21.99</c:v>
                </c:pt>
                <c:pt idx="1">
                  <c:v>63.83</c:v>
                </c:pt>
                <c:pt idx="2">
                  <c:v>14.18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8-4639-91CB-EEA610EEA9A5}"/>
            </c:ext>
          </c:extLst>
        </c:ser>
        <c:ser>
          <c:idx val="4"/>
          <c:order val="1"/>
          <c:tx>
            <c:strRef>
              <c:f>'Répartition des nouveaux'!$K$6</c:f>
              <c:strCache>
                <c:ptCount val="1"/>
                <c:pt idx="0">
                  <c:v>Halte Jeunes (n=85)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'Répartition des nouveaux'!$A$7:$B$9</c:f>
              <c:multiLvlStrCache>
                <c:ptCount val="3"/>
                <c:lvl>
                  <c:pt idx="0">
                    <c:v>Présent dans la structure avant mars 2020</c:v>
                  </c:pt>
                  <c:pt idx="1">
                    <c:v>Résident en France avant la crise sanitaire</c:v>
                  </c:pt>
                  <c:pt idx="2">
                    <c:v>Résident en France depuis la crise sanitaire</c:v>
                  </c:pt>
                </c:lvl>
                <c:lvl>
                  <c:pt idx="1">
                    <c:v>Présent dans la structure depuis au moins mars 2020</c:v>
                  </c:pt>
                </c:lvl>
              </c:multiLvlStrCache>
            </c:multiLvlStrRef>
          </c:cat>
          <c:val>
            <c:numRef>
              <c:f>'Répartition des nouveaux'!$K$7:$K$9</c:f>
              <c:numCache>
                <c:formatCode>0.0</c:formatCode>
                <c:ptCount val="3"/>
                <c:pt idx="0">
                  <c:v>27.06</c:v>
                </c:pt>
                <c:pt idx="1">
                  <c:v>54.12</c:v>
                </c:pt>
                <c:pt idx="2">
                  <c:v>18.82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8-4639-91CB-EEA610EEA9A5}"/>
            </c:ext>
          </c:extLst>
        </c:ser>
        <c:ser>
          <c:idx val="5"/>
          <c:order val="2"/>
          <c:tx>
            <c:strRef>
              <c:f>'Répartition des nouveaux'!$L$6</c:f>
              <c:strCache>
                <c:ptCount val="1"/>
                <c:pt idx="0">
                  <c:v>PASS (n=182)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'Répartition des nouveaux'!$A$7:$B$9</c:f>
              <c:multiLvlStrCache>
                <c:ptCount val="3"/>
                <c:lvl>
                  <c:pt idx="0">
                    <c:v>Présent dans la structure avant mars 2020</c:v>
                  </c:pt>
                  <c:pt idx="1">
                    <c:v>Résident en France avant la crise sanitaire</c:v>
                  </c:pt>
                  <c:pt idx="2">
                    <c:v>Résident en France depuis la crise sanitaire</c:v>
                  </c:pt>
                </c:lvl>
                <c:lvl>
                  <c:pt idx="1">
                    <c:v>Présent dans la structure depuis au moins mars 2020</c:v>
                  </c:pt>
                </c:lvl>
              </c:multiLvlStrCache>
            </c:multiLvlStrRef>
          </c:cat>
          <c:val>
            <c:numRef>
              <c:f>'Répartition des nouveaux'!$L$7:$L$9</c:f>
              <c:numCache>
                <c:formatCode>0.0</c:formatCode>
                <c:ptCount val="3"/>
                <c:pt idx="0">
                  <c:v>29.67</c:v>
                </c:pt>
                <c:pt idx="1">
                  <c:v>46.15</c:v>
                </c:pt>
                <c:pt idx="2">
                  <c:v>24.18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18-4639-91CB-EEA610EEA9A5}"/>
            </c:ext>
          </c:extLst>
        </c:ser>
        <c:ser>
          <c:idx val="0"/>
          <c:order val="3"/>
          <c:tx>
            <c:strRef>
              <c:f>'Répartition des nouveaux'!$M$6</c:f>
              <c:strCache>
                <c:ptCount val="1"/>
                <c:pt idx="0">
                  <c:v>St Eustache (n=32)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'Répartition des nouveaux'!$A$7:$B$9</c:f>
              <c:multiLvlStrCache>
                <c:ptCount val="3"/>
                <c:lvl>
                  <c:pt idx="0">
                    <c:v>Présent dans la structure avant mars 2020</c:v>
                  </c:pt>
                  <c:pt idx="1">
                    <c:v>Résident en France avant la crise sanitaire</c:v>
                  </c:pt>
                  <c:pt idx="2">
                    <c:v>Résident en France depuis la crise sanitaire</c:v>
                  </c:pt>
                </c:lvl>
                <c:lvl>
                  <c:pt idx="1">
                    <c:v>Présent dans la structure depuis au moins mars 2020</c:v>
                  </c:pt>
                </c:lvl>
              </c:multiLvlStrCache>
            </c:multiLvlStrRef>
          </c:cat>
          <c:val>
            <c:numRef>
              <c:f>'Répartition des nouveaux'!$M$7:$M$9</c:f>
              <c:numCache>
                <c:formatCode>0.0</c:formatCode>
                <c:ptCount val="3"/>
                <c:pt idx="0">
                  <c:v>18.920000000000002</c:v>
                </c:pt>
                <c:pt idx="1">
                  <c:v>67.569999999999993</c:v>
                </c:pt>
                <c:pt idx="2">
                  <c:v>13.51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18-4639-91CB-EEA610EEA9A5}"/>
            </c:ext>
          </c:extLst>
        </c:ser>
        <c:ser>
          <c:idx val="1"/>
          <c:order val="4"/>
          <c:tx>
            <c:strRef>
              <c:f>'Répartition des nouveaux'!$N$6</c:f>
              <c:strCache>
                <c:ptCount val="1"/>
                <c:pt idx="0">
                  <c:v>Atlas (n=28)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'Répartition des nouveaux'!$A$7:$B$9</c:f>
              <c:multiLvlStrCache>
                <c:ptCount val="3"/>
                <c:lvl>
                  <c:pt idx="0">
                    <c:v>Présent dans la structure avant mars 2020</c:v>
                  </c:pt>
                  <c:pt idx="1">
                    <c:v>Résident en France avant la crise sanitaire</c:v>
                  </c:pt>
                  <c:pt idx="2">
                    <c:v>Résident en France depuis la crise sanitaire</c:v>
                  </c:pt>
                </c:lvl>
                <c:lvl>
                  <c:pt idx="1">
                    <c:v>Présent dans la structure depuis au moins mars 2020</c:v>
                  </c:pt>
                </c:lvl>
              </c:multiLvlStrCache>
            </c:multiLvlStrRef>
          </c:cat>
          <c:val>
            <c:numRef>
              <c:f>'Répartition des nouveaux'!$N$7:$N$9</c:f>
              <c:numCache>
                <c:formatCode>0.0</c:formatCode>
                <c:ptCount val="3"/>
                <c:pt idx="0">
                  <c:v>25</c:v>
                </c:pt>
                <c:pt idx="1">
                  <c:v>28.57</c:v>
                </c:pt>
                <c:pt idx="2">
                  <c:v>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18-4639-91CB-EEA610EEA9A5}"/>
            </c:ext>
          </c:extLst>
        </c:ser>
        <c:ser>
          <c:idx val="2"/>
          <c:order val="5"/>
          <c:tx>
            <c:strRef>
              <c:f>'Répartition des nouveaux'!$O$6</c:f>
              <c:strCache>
                <c:ptCount val="1"/>
                <c:pt idx="0">
                  <c:v>La Gaité Lyrique (n=59)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'Répartition des nouveaux'!$A$7:$B$9</c:f>
              <c:multiLvlStrCache>
                <c:ptCount val="3"/>
                <c:lvl>
                  <c:pt idx="0">
                    <c:v>Présent dans la structure avant mars 2020</c:v>
                  </c:pt>
                  <c:pt idx="1">
                    <c:v>Résident en France avant la crise sanitaire</c:v>
                  </c:pt>
                  <c:pt idx="2">
                    <c:v>Résident en France depuis la crise sanitaire</c:v>
                  </c:pt>
                </c:lvl>
                <c:lvl>
                  <c:pt idx="1">
                    <c:v>Présent dans la structure depuis au moins mars 2020</c:v>
                  </c:pt>
                </c:lvl>
              </c:multiLvlStrCache>
            </c:multiLvlStrRef>
          </c:cat>
          <c:val>
            <c:numRef>
              <c:f>'Répartition des nouveaux'!$O$7:$O$9</c:f>
              <c:numCache>
                <c:formatCode>0.0</c:formatCode>
                <c:ptCount val="3"/>
                <c:pt idx="0">
                  <c:v>47.457627118644069</c:v>
                </c:pt>
                <c:pt idx="1">
                  <c:v>49.152542372881356</c:v>
                </c:pt>
                <c:pt idx="2">
                  <c:v>3.3898305084745761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18-4639-91CB-EEA610EEA9A5}"/>
            </c:ext>
          </c:extLst>
        </c:ser>
        <c:ser>
          <c:idx val="6"/>
          <c:order val="6"/>
          <c:tx>
            <c:strRef>
              <c:f>'Répartition des nouveaux'!$P$6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'Répartition des nouveaux'!$A$7:$B$9</c:f>
              <c:multiLvlStrCache>
                <c:ptCount val="3"/>
                <c:lvl>
                  <c:pt idx="0">
                    <c:v>Présent dans la structure avant mars 2020</c:v>
                  </c:pt>
                  <c:pt idx="1">
                    <c:v>Résident en France avant la crise sanitaire</c:v>
                  </c:pt>
                  <c:pt idx="2">
                    <c:v>Résident en France depuis la crise sanitaire</c:v>
                  </c:pt>
                </c:lvl>
                <c:lvl>
                  <c:pt idx="1">
                    <c:v>Présent dans la structure depuis au moins mars 2020</c:v>
                  </c:pt>
                </c:lvl>
              </c:multiLvlStrCache>
            </c:multiLvlStrRef>
          </c:cat>
          <c:val>
            <c:numRef>
              <c:f>'Répartition des nouveaux'!$P$7:$P$9</c:f>
              <c:numCache>
                <c:formatCode>0.0</c:formatCode>
                <c:ptCount val="3"/>
                <c:pt idx="0">
                  <c:v>28.273244781783681</c:v>
                </c:pt>
                <c:pt idx="1">
                  <c:v>53.320683111954459</c:v>
                </c:pt>
                <c:pt idx="2">
                  <c:v>16.129032258064516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18-4639-91CB-EEA610EEA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633935"/>
        <c:axId val="969727423"/>
      </c:barChart>
      <c:catAx>
        <c:axId val="63563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9727423"/>
        <c:crosses val="autoZero"/>
        <c:auto val="1"/>
        <c:lblAlgn val="ctr"/>
        <c:lblOffset val="100"/>
        <c:noMultiLvlLbl val="0"/>
      </c:catAx>
      <c:valAx>
        <c:axId val="96972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563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91024559430071"/>
          <c:y val="1.7238470318834145E-2"/>
          <c:w val="0.3308975440569929"/>
          <c:h val="0.31801052215953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5483814523184598E-2"/>
          <c:y val="0.10226851851851854"/>
          <c:w val="0.88396062992125979"/>
          <c:h val="0.66216863517060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'Répartition des nouveaux 2'!$A$16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67-4F3F-B0B4-E10E6E68315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967-4F3F-B0B4-E10E6E68315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967-4F3F-B0B4-E10E6E683151}"/>
              </c:ext>
            </c:extLst>
          </c:dPt>
          <c:dLbls>
            <c:delete val="1"/>
          </c:dLbls>
          <c:cat>
            <c:multiLvlStrRef>
              <c:f>'Répartition des nouveaux 2'!$B$14:$G$15</c:f>
              <c:multiLvlStrCache>
                <c:ptCount val="6"/>
                <c:lvl>
                  <c:pt idx="0">
                    <c:v>Halte Femmes (n=139)</c:v>
                  </c:pt>
                  <c:pt idx="1">
                    <c:v>Halte Jeunes (n=85)</c:v>
                  </c:pt>
                  <c:pt idx="2">
                    <c:v>PASS (n=182)</c:v>
                  </c:pt>
                  <c:pt idx="3">
                    <c:v>Atlas (n=28)</c:v>
                  </c:pt>
                  <c:pt idx="4">
                    <c:v>St Eustache (n=32)</c:v>
                  </c:pt>
                  <c:pt idx="5">
                    <c:v>La Gaité Lyrique (n=59)</c:v>
                  </c:pt>
                </c:lvl>
                <c:lvl>
                  <c:pt idx="0">
                    <c:v>Effectifs</c:v>
                  </c:pt>
                </c:lvl>
              </c:multiLvlStrCache>
            </c:multiLvlStrRef>
          </c:cat>
          <c:val>
            <c:numRef>
              <c:f>'Répartition des nouveaux 2'!$B$16:$G$16</c:f>
              <c:numCache>
                <c:formatCode>0.0</c:formatCode>
                <c:ptCount val="6"/>
                <c:pt idx="0">
                  <c:v>38.297872340425535</c:v>
                </c:pt>
                <c:pt idx="1">
                  <c:v>16.470588235294116</c:v>
                </c:pt>
                <c:pt idx="2">
                  <c:v>17.032967032967033</c:v>
                </c:pt>
                <c:pt idx="3">
                  <c:v>7.1428571428571432</c:v>
                </c:pt>
                <c:pt idx="4">
                  <c:v>31.25</c:v>
                </c:pt>
                <c:pt idx="5">
                  <c:v>54.237288135593218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67-4F3F-B0B4-E10E6E6831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2461168"/>
        <c:axId val="1825707872"/>
      </c:barChart>
      <c:catAx>
        <c:axId val="182246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25707872"/>
        <c:crosses val="autoZero"/>
        <c:auto val="1"/>
        <c:lblAlgn val="ctr"/>
        <c:lblOffset val="100"/>
        <c:noMultiLvlLbl val="0"/>
      </c:catAx>
      <c:valAx>
        <c:axId val="182570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2246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34505746839386"/>
          <c:y val="0.20105190405318882"/>
          <c:w val="0.5859544997795112"/>
          <c:h val="0.62230216376426284"/>
        </c:manualLayout>
      </c:layout>
      <c:radarChart>
        <c:radarStyle val="marker"/>
        <c:varyColors val="0"/>
        <c:ser>
          <c:idx val="0"/>
          <c:order val="0"/>
          <c:tx>
            <c:strRef>
              <c:f>'Bilan des impacts'!$B$19</c:f>
              <c:strCache>
                <c:ptCount val="1"/>
                <c:pt idx="0">
                  <c:v>Halte Femmes (n=141)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impacts'!$A$20:$A$22</c:f>
              <c:strCache>
                <c:ptCount val="3"/>
                <c:pt idx="0">
                  <c:v>Impact sur la situation résidentielle</c:v>
                </c:pt>
                <c:pt idx="1">
                  <c:v>Impact sur l'activité professionnelle</c:v>
                </c:pt>
                <c:pt idx="2">
                  <c:v>Réduction du budget</c:v>
                </c:pt>
              </c:strCache>
            </c:strRef>
          </c:cat>
          <c:val>
            <c:numRef>
              <c:f>'Bilan des impacts'!$B$20:$B$22</c:f>
              <c:numCache>
                <c:formatCode>0.0</c:formatCode>
                <c:ptCount val="3"/>
                <c:pt idx="0">
                  <c:v>23.404255319148938</c:v>
                </c:pt>
                <c:pt idx="1">
                  <c:v>28.368794326241137</c:v>
                </c:pt>
                <c:pt idx="2">
                  <c:v>31.914893617021278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E-4C5A-92BA-986F893E7966}"/>
            </c:ext>
          </c:extLst>
        </c:ser>
        <c:ser>
          <c:idx val="1"/>
          <c:order val="1"/>
          <c:tx>
            <c:strRef>
              <c:f>'Bilan des impacts'!$C$19</c:f>
              <c:strCache>
                <c:ptCount val="1"/>
                <c:pt idx="0">
                  <c:v>Halte Jeunes (n=85)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impacts'!$A$20:$A$22</c:f>
              <c:strCache>
                <c:ptCount val="3"/>
                <c:pt idx="0">
                  <c:v>Impact sur la situation résidentielle</c:v>
                </c:pt>
                <c:pt idx="1">
                  <c:v>Impact sur l'activité professionnelle</c:v>
                </c:pt>
                <c:pt idx="2">
                  <c:v>Réduction du budget</c:v>
                </c:pt>
              </c:strCache>
            </c:strRef>
          </c:cat>
          <c:val>
            <c:numRef>
              <c:f>'Bilan des impacts'!$C$20:$C$22</c:f>
              <c:numCache>
                <c:formatCode>0.0</c:formatCode>
                <c:ptCount val="3"/>
                <c:pt idx="0">
                  <c:v>11.76470588235294</c:v>
                </c:pt>
                <c:pt idx="1">
                  <c:v>20</c:v>
                </c:pt>
                <c:pt idx="2">
                  <c:v>18.823529411764707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0E-4C5A-92BA-986F893E7966}"/>
            </c:ext>
          </c:extLst>
        </c:ser>
        <c:ser>
          <c:idx val="2"/>
          <c:order val="2"/>
          <c:tx>
            <c:strRef>
              <c:f>'Bilan des impacts'!$D$19</c:f>
              <c:strCache>
                <c:ptCount val="1"/>
                <c:pt idx="0">
                  <c:v>PASS (n=182)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impacts'!$A$20:$A$22</c:f>
              <c:strCache>
                <c:ptCount val="3"/>
                <c:pt idx="0">
                  <c:v>Impact sur la situation résidentielle</c:v>
                </c:pt>
                <c:pt idx="1">
                  <c:v>Impact sur l'activité professionnelle</c:v>
                </c:pt>
                <c:pt idx="2">
                  <c:v>Réduction du budget</c:v>
                </c:pt>
              </c:strCache>
            </c:strRef>
          </c:cat>
          <c:val>
            <c:numRef>
              <c:f>'Bilan des impacts'!$D$20:$D$22</c:f>
              <c:numCache>
                <c:formatCode>0.0</c:formatCode>
                <c:ptCount val="3"/>
                <c:pt idx="0">
                  <c:v>6.0439560439560438</c:v>
                </c:pt>
                <c:pt idx="1">
                  <c:v>21.978021978021978</c:v>
                </c:pt>
                <c:pt idx="2">
                  <c:v>23.626373626373624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0E-4C5A-92BA-986F893E7966}"/>
            </c:ext>
          </c:extLst>
        </c:ser>
        <c:ser>
          <c:idx val="3"/>
          <c:order val="3"/>
          <c:tx>
            <c:strRef>
              <c:f>'Bilan des impacts'!$E$19</c:f>
              <c:strCache>
                <c:ptCount val="1"/>
                <c:pt idx="0">
                  <c:v>Atlas (n=28)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impacts'!$A$20:$A$22</c:f>
              <c:strCache>
                <c:ptCount val="3"/>
                <c:pt idx="0">
                  <c:v>Impact sur la situation résidentielle</c:v>
                </c:pt>
                <c:pt idx="1">
                  <c:v>Impact sur l'activité professionnelle</c:v>
                </c:pt>
                <c:pt idx="2">
                  <c:v>Réduction du budget</c:v>
                </c:pt>
              </c:strCache>
            </c:strRef>
          </c:cat>
          <c:val>
            <c:numRef>
              <c:f>'Bilan des impacts'!$E$20:$E$22</c:f>
              <c:numCache>
                <c:formatCode>0.0</c:formatCode>
                <c:ptCount val="3"/>
                <c:pt idx="0">
                  <c:v>28.571428571428569</c:v>
                </c:pt>
                <c:pt idx="1">
                  <c:v>32.142857142857146</c:v>
                </c:pt>
                <c:pt idx="2">
                  <c:v>39.285714285714285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0E-4C5A-92BA-986F893E7966}"/>
            </c:ext>
          </c:extLst>
        </c:ser>
        <c:ser>
          <c:idx val="4"/>
          <c:order val="4"/>
          <c:tx>
            <c:strRef>
              <c:f>'Bilan des impacts'!$F$19</c:f>
              <c:strCache>
                <c:ptCount val="1"/>
                <c:pt idx="0">
                  <c:v>La Gaité Lyrique (n=59)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impacts'!$A$20:$A$22</c:f>
              <c:strCache>
                <c:ptCount val="3"/>
                <c:pt idx="0">
                  <c:v>Impact sur la situation résidentielle</c:v>
                </c:pt>
                <c:pt idx="1">
                  <c:v>Impact sur l'activité professionnelle</c:v>
                </c:pt>
                <c:pt idx="2">
                  <c:v>Réduction du budget</c:v>
                </c:pt>
              </c:strCache>
            </c:strRef>
          </c:cat>
          <c:val>
            <c:numRef>
              <c:f>'Bilan des impacts'!$F$20:$F$22</c:f>
              <c:numCache>
                <c:formatCode>0.0</c:formatCode>
                <c:ptCount val="3"/>
                <c:pt idx="0">
                  <c:v>38.983050847457626</c:v>
                </c:pt>
                <c:pt idx="1">
                  <c:v>35.593220338983052</c:v>
                </c:pt>
                <c:pt idx="2">
                  <c:v>8.4745762711864394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0E-4C5A-92BA-986F893E7966}"/>
            </c:ext>
          </c:extLst>
        </c:ser>
        <c:ser>
          <c:idx val="5"/>
          <c:order val="5"/>
          <c:tx>
            <c:strRef>
              <c:f>'Bilan des impacts'!$G$19</c:f>
              <c:strCache>
                <c:ptCount val="1"/>
                <c:pt idx="0">
                  <c:v>St Eustache (n=32)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impacts'!$A$20:$A$22</c:f>
              <c:strCache>
                <c:ptCount val="3"/>
                <c:pt idx="0">
                  <c:v>Impact sur la situation résidentielle</c:v>
                </c:pt>
                <c:pt idx="1">
                  <c:v>Impact sur l'activité professionnelle</c:v>
                </c:pt>
                <c:pt idx="2">
                  <c:v>Réduction du budget</c:v>
                </c:pt>
              </c:strCache>
            </c:strRef>
          </c:cat>
          <c:val>
            <c:numRef>
              <c:f>'Bilan des impacts'!$G$20:$G$22</c:f>
              <c:numCache>
                <c:formatCode>0.0</c:formatCode>
                <c:ptCount val="3"/>
                <c:pt idx="0">
                  <c:v>15.625</c:v>
                </c:pt>
                <c:pt idx="1">
                  <c:v>31.25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0E-4C5A-92BA-986F893E7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7660447"/>
        <c:axId val="971805679"/>
      </c:radarChart>
      <c:catAx>
        <c:axId val="97766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1805679"/>
        <c:crosses val="autoZero"/>
        <c:auto val="1"/>
        <c:lblAlgn val="ctr"/>
        <c:lblOffset val="100"/>
        <c:noMultiLvlLbl val="0"/>
      </c:catAx>
      <c:valAx>
        <c:axId val="971805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766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98159026417994"/>
          <c:y val="0.87216581056541576"/>
          <c:w val="0.87424414390198857"/>
          <c:h val="0.12783415804849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464246287605061"/>
          <c:y val="0.17805507700307868"/>
          <c:w val="0.54886140541411443"/>
          <c:h val="0.59140466169722239"/>
        </c:manualLayout>
      </c:layout>
      <c:radarChart>
        <c:radarStyle val="marker"/>
        <c:varyColors val="0"/>
        <c:ser>
          <c:idx val="0"/>
          <c:order val="0"/>
          <c:tx>
            <c:strRef>
              <c:f>'Bilan des impacts'!$B$24</c:f>
              <c:strCache>
                <c:ptCount val="1"/>
                <c:pt idx="0">
                  <c:v>Halte Femmes (n=141)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impacts'!$A$25:$A$30</c:f>
              <c:strCache>
                <c:ptCount val="6"/>
                <c:pt idx="0">
                  <c:v>Accès aux soins</c:v>
                </c:pt>
                <c:pt idx="1">
                  <c:v>Accès à l'alimentation</c:v>
                </c:pt>
                <c:pt idx="2">
                  <c:v>Accès aux services d'assistance</c:v>
                </c:pt>
                <c:pt idx="3">
                  <c:v>Accès à l'hygiène</c:v>
                </c:pt>
                <c:pt idx="4">
                  <c:v>Accès aux droits</c:v>
                </c:pt>
                <c:pt idx="5">
                  <c:v>Détérioration de l'état de santé</c:v>
                </c:pt>
              </c:strCache>
            </c:strRef>
          </c:cat>
          <c:val>
            <c:numRef>
              <c:f>'Bilan des impacts'!$B$25:$B$30</c:f>
              <c:numCache>
                <c:formatCode>0.0</c:formatCode>
                <c:ptCount val="6"/>
                <c:pt idx="0">
                  <c:v>40.425531914893611</c:v>
                </c:pt>
                <c:pt idx="1">
                  <c:v>40.425531914893611</c:v>
                </c:pt>
                <c:pt idx="2">
                  <c:v>47.5177304964539</c:v>
                </c:pt>
                <c:pt idx="3">
                  <c:v>29.078014184397162</c:v>
                </c:pt>
                <c:pt idx="4">
                  <c:v>51.773049645390067</c:v>
                </c:pt>
                <c:pt idx="5">
                  <c:v>37.588652482269502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E-4C53-8007-A46950F4B88F}"/>
            </c:ext>
          </c:extLst>
        </c:ser>
        <c:ser>
          <c:idx val="1"/>
          <c:order val="1"/>
          <c:tx>
            <c:strRef>
              <c:f>'Bilan des impacts'!$C$24</c:f>
              <c:strCache>
                <c:ptCount val="1"/>
                <c:pt idx="0">
                  <c:v>Halte Jeunes (n=85)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impacts'!$A$25:$A$30</c:f>
              <c:strCache>
                <c:ptCount val="6"/>
                <c:pt idx="0">
                  <c:v>Accès aux soins</c:v>
                </c:pt>
                <c:pt idx="1">
                  <c:v>Accès à l'alimentation</c:v>
                </c:pt>
                <c:pt idx="2">
                  <c:v>Accès aux services d'assistance</c:v>
                </c:pt>
                <c:pt idx="3">
                  <c:v>Accès à l'hygiène</c:v>
                </c:pt>
                <c:pt idx="4">
                  <c:v>Accès aux droits</c:v>
                </c:pt>
                <c:pt idx="5">
                  <c:v>Détérioration de l'état de santé</c:v>
                </c:pt>
              </c:strCache>
            </c:strRef>
          </c:cat>
          <c:val>
            <c:numRef>
              <c:f>'Bilan des impacts'!$C$25:$C$30</c:f>
              <c:numCache>
                <c:formatCode>0.0</c:formatCode>
                <c:ptCount val="6"/>
                <c:pt idx="0">
                  <c:v>48.80952380952381</c:v>
                </c:pt>
                <c:pt idx="1">
                  <c:v>48.80952380952381</c:v>
                </c:pt>
                <c:pt idx="2">
                  <c:v>61.904761904761905</c:v>
                </c:pt>
                <c:pt idx="3">
                  <c:v>39.285714285714285</c:v>
                </c:pt>
                <c:pt idx="4">
                  <c:v>51.19047619047619</c:v>
                </c:pt>
                <c:pt idx="5">
                  <c:v>30.952380952380953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E-4C53-8007-A46950F4B88F}"/>
            </c:ext>
          </c:extLst>
        </c:ser>
        <c:ser>
          <c:idx val="2"/>
          <c:order val="2"/>
          <c:tx>
            <c:strRef>
              <c:f>'Bilan des impacts'!$D$24</c:f>
              <c:strCache>
                <c:ptCount val="1"/>
                <c:pt idx="0">
                  <c:v>PASS (n=182)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impacts'!$A$25:$A$30</c:f>
              <c:strCache>
                <c:ptCount val="6"/>
                <c:pt idx="0">
                  <c:v>Accès aux soins</c:v>
                </c:pt>
                <c:pt idx="1">
                  <c:v>Accès à l'alimentation</c:v>
                </c:pt>
                <c:pt idx="2">
                  <c:v>Accès aux services d'assistance</c:v>
                </c:pt>
                <c:pt idx="3">
                  <c:v>Accès à l'hygiène</c:v>
                </c:pt>
                <c:pt idx="4">
                  <c:v>Accès aux droits</c:v>
                </c:pt>
                <c:pt idx="5">
                  <c:v>Détérioration de l'état de santé</c:v>
                </c:pt>
              </c:strCache>
            </c:strRef>
          </c:cat>
          <c:val>
            <c:numRef>
              <c:f>'Bilan des impacts'!$D$25:$D$30</c:f>
              <c:numCache>
                <c:formatCode>0.00</c:formatCode>
                <c:ptCount val="6"/>
                <c:pt idx="0">
                  <c:v>29.670329670329672</c:v>
                </c:pt>
                <c:pt idx="1">
                  <c:v>25.824175824175828</c:v>
                </c:pt>
                <c:pt idx="2">
                  <c:v>25.274725274725274</c:v>
                </c:pt>
                <c:pt idx="3">
                  <c:v>19.230769230769234</c:v>
                </c:pt>
                <c:pt idx="4">
                  <c:v>28.021978021978022</c:v>
                </c:pt>
                <c:pt idx="5">
                  <c:v>21.428571428571427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7E-4C53-8007-A46950F4B88F}"/>
            </c:ext>
          </c:extLst>
        </c:ser>
        <c:ser>
          <c:idx val="3"/>
          <c:order val="3"/>
          <c:tx>
            <c:strRef>
              <c:f>'Bilan des impacts'!$E$24</c:f>
              <c:strCache>
                <c:ptCount val="1"/>
                <c:pt idx="0">
                  <c:v>Atlas (n=28)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impacts'!$A$25:$A$30</c:f>
              <c:strCache>
                <c:ptCount val="6"/>
                <c:pt idx="0">
                  <c:v>Accès aux soins</c:v>
                </c:pt>
                <c:pt idx="1">
                  <c:v>Accès à l'alimentation</c:v>
                </c:pt>
                <c:pt idx="2">
                  <c:v>Accès aux services d'assistance</c:v>
                </c:pt>
                <c:pt idx="3">
                  <c:v>Accès à l'hygiène</c:v>
                </c:pt>
                <c:pt idx="4">
                  <c:v>Accès aux droits</c:v>
                </c:pt>
                <c:pt idx="5">
                  <c:v>Détérioration de l'état de santé</c:v>
                </c:pt>
              </c:strCache>
            </c:strRef>
          </c:cat>
          <c:val>
            <c:numRef>
              <c:f>'Bilan des impacts'!$E$25:$E$30</c:f>
              <c:numCache>
                <c:formatCode>0.0</c:formatCode>
                <c:ptCount val="6"/>
                <c:pt idx="0">
                  <c:v>32.142857142857146</c:v>
                </c:pt>
                <c:pt idx="1">
                  <c:v>50</c:v>
                </c:pt>
                <c:pt idx="2">
                  <c:v>39.285714285714285</c:v>
                </c:pt>
                <c:pt idx="3">
                  <c:v>17.857142857142858</c:v>
                </c:pt>
                <c:pt idx="4">
                  <c:v>28.571428571428569</c:v>
                </c:pt>
                <c:pt idx="5">
                  <c:v>14.285714285714285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E-4C53-8007-A46950F4B88F}"/>
            </c:ext>
          </c:extLst>
        </c:ser>
        <c:ser>
          <c:idx val="4"/>
          <c:order val="4"/>
          <c:tx>
            <c:strRef>
              <c:f>'Bilan des impacts'!$F$24</c:f>
              <c:strCache>
                <c:ptCount val="1"/>
                <c:pt idx="0">
                  <c:v>La Gaité Lyrique (n=59)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impacts'!$A$25:$A$30</c:f>
              <c:strCache>
                <c:ptCount val="6"/>
                <c:pt idx="0">
                  <c:v>Accès aux soins</c:v>
                </c:pt>
                <c:pt idx="1">
                  <c:v>Accès à l'alimentation</c:v>
                </c:pt>
                <c:pt idx="2">
                  <c:v>Accès aux services d'assistance</c:v>
                </c:pt>
                <c:pt idx="3">
                  <c:v>Accès à l'hygiène</c:v>
                </c:pt>
                <c:pt idx="4">
                  <c:v>Accès aux droits</c:v>
                </c:pt>
                <c:pt idx="5">
                  <c:v>Détérioration de l'état de santé</c:v>
                </c:pt>
              </c:strCache>
            </c:strRef>
          </c:cat>
          <c:val>
            <c:numRef>
              <c:f>'Bilan des impacts'!$F$25:$F$30</c:f>
              <c:numCache>
                <c:formatCode>0.00</c:formatCode>
                <c:ptCount val="6"/>
                <c:pt idx="0">
                  <c:v>36.206896551724135</c:v>
                </c:pt>
                <c:pt idx="1">
                  <c:v>37.931034482758619</c:v>
                </c:pt>
                <c:pt idx="2">
                  <c:v>42.372881355932201</c:v>
                </c:pt>
                <c:pt idx="3">
                  <c:v>28.8135593220339</c:v>
                </c:pt>
                <c:pt idx="4">
                  <c:v>50.847457627118644</c:v>
                </c:pt>
                <c:pt idx="5">
                  <c:v>30.508474576271187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7E-4C53-8007-A46950F4B88F}"/>
            </c:ext>
          </c:extLst>
        </c:ser>
        <c:ser>
          <c:idx val="5"/>
          <c:order val="5"/>
          <c:tx>
            <c:strRef>
              <c:f>'Bilan des impacts'!$G$24</c:f>
              <c:strCache>
                <c:ptCount val="1"/>
                <c:pt idx="0">
                  <c:v>St Eustache (n=32)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'Bilan des impacts'!$A$25:$A$30</c:f>
              <c:strCache>
                <c:ptCount val="6"/>
                <c:pt idx="0">
                  <c:v>Accès aux soins</c:v>
                </c:pt>
                <c:pt idx="1">
                  <c:v>Accès à l'alimentation</c:v>
                </c:pt>
                <c:pt idx="2">
                  <c:v>Accès aux services d'assistance</c:v>
                </c:pt>
                <c:pt idx="3">
                  <c:v>Accès à l'hygiène</c:v>
                </c:pt>
                <c:pt idx="4">
                  <c:v>Accès aux droits</c:v>
                </c:pt>
                <c:pt idx="5">
                  <c:v>Détérioration de l'état de santé</c:v>
                </c:pt>
              </c:strCache>
            </c:strRef>
          </c:cat>
          <c:val>
            <c:numRef>
              <c:f>'Bilan des impacts'!$G$25:$G$30</c:f>
              <c:numCache>
                <c:formatCode>0.0</c:formatCode>
                <c:ptCount val="6"/>
                <c:pt idx="0">
                  <c:v>34.375</c:v>
                </c:pt>
                <c:pt idx="1">
                  <c:v>46.875</c:v>
                </c:pt>
                <c:pt idx="2">
                  <c:v>31.25</c:v>
                </c:pt>
                <c:pt idx="3">
                  <c:v>28.125</c:v>
                </c:pt>
                <c:pt idx="4">
                  <c:v>34.375</c:v>
                </c:pt>
                <c:pt idx="5">
                  <c:v>34.375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7E-4C53-8007-A46950F4B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0246383"/>
        <c:axId val="966438607"/>
      </c:radarChart>
      <c:catAx>
        <c:axId val="97024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6438607"/>
        <c:crosses val="autoZero"/>
        <c:auto val="1"/>
        <c:lblAlgn val="ctr"/>
        <c:lblOffset val="100"/>
        <c:noMultiLvlLbl val="0"/>
      </c:catAx>
      <c:valAx>
        <c:axId val="966438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7024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2480748058395817E-2"/>
          <c:y val="0.88174964947454337"/>
          <c:w val="0.88857630022524559"/>
          <c:h val="9.0625887163466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Nombre</a:t>
            </a:r>
            <a:r>
              <a:rPr lang="fr-FR" baseline="0" dirty="0"/>
              <a:t> de repas pris la veille – Gaîté Lyrique (%)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'Partie 3 Insécurité alimentaire'!$G$3:$G$7</c:f>
              <c:strCache>
                <c:ptCount val="5"/>
                <c:pt idx="0">
                  <c:v>1 repas</c:v>
                </c:pt>
                <c:pt idx="1">
                  <c:v>2 repas</c:v>
                </c:pt>
                <c:pt idx="2">
                  <c:v>3 repas</c:v>
                </c:pt>
                <c:pt idx="3">
                  <c:v>Indéterminé</c:v>
                </c:pt>
                <c:pt idx="4">
                  <c:v>Ne sait pas</c:v>
                </c:pt>
              </c:strCache>
            </c:strRef>
          </c:cat>
          <c:val>
            <c:numRef>
              <c:f>'Partie 3 Insécurité alimentaire'!$H$3:$H$7</c:f>
              <c:numCache>
                <c:formatCode>0.0</c:formatCode>
                <c:ptCount val="5"/>
                <c:pt idx="0">
                  <c:v>28.81</c:v>
                </c:pt>
                <c:pt idx="1">
                  <c:v>37.29</c:v>
                </c:pt>
                <c:pt idx="2">
                  <c:v>30.51</c:v>
                </c:pt>
                <c:pt idx="3">
                  <c:v>1.69</c:v>
                </c:pt>
                <c:pt idx="4">
                  <c:v>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9-43C4-A724-C7BF55FFC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115544"/>
        <c:axId val="431116528"/>
      </c:barChart>
      <c:catAx>
        <c:axId val="43111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1116528"/>
        <c:crosses val="autoZero"/>
        <c:auto val="1"/>
        <c:lblAlgn val="ctr"/>
        <c:lblOffset val="100"/>
        <c:noMultiLvlLbl val="0"/>
      </c:catAx>
      <c:valAx>
        <c:axId val="43111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111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0C0A4A9-C415-4EC3-890D-46B30F68F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62A70D-BBF9-42AF-B17F-54EAB837D9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038" y="1"/>
            <a:ext cx="2944283" cy="498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F0303-8205-4DD5-8373-FA3BA07E2219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2FD2D8-F635-4013-9B49-9424292811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2533"/>
            <a:ext cx="2944283" cy="498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B303A7-2250-43A3-8476-46F146C186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038" y="9432533"/>
            <a:ext cx="2944283" cy="498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F8C-9603-4EF0-8A6F-62302EA72B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804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038" y="1"/>
            <a:ext cx="2944283" cy="498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E7857-2DF9-495C-B873-1FE1284C9EFA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9489"/>
            <a:ext cx="5435600" cy="391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2533"/>
            <a:ext cx="2944283" cy="498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038" y="9432533"/>
            <a:ext cx="2944283" cy="498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C62DA-84E6-4713-9CE5-C0F684A972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3718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335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284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414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47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32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60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923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02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34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0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37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46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25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1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43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99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33400" y="2603740"/>
            <a:ext cx="80772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6500"/>
              </a:lnSpc>
              <a:defRPr sz="5600">
                <a:solidFill>
                  <a:schemeClr val="bg2"/>
                </a:solidFill>
                <a:latin typeface="OktaNeue-Black" panose="00000A00000000000000" pitchFamily="50" charset="0"/>
                <a:cs typeface="OktaNeue-Black" panose="00000A00000000000000" pitchFamily="50" charset="0"/>
              </a:defRPr>
            </a:lvl1pPr>
          </a:lstStyle>
          <a:p>
            <a:r>
              <a:rPr lang="fr-FR" dirty="0"/>
              <a:t>Titre de présentation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6F7662-60AF-4848-8754-1068ABF3B3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886325"/>
            <a:ext cx="6934200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PRÉSENTÉE PAR NOM PRÉNOM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7A7D72-7968-4578-AA24-9BD6DFE5E6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5181" y="507206"/>
            <a:ext cx="1447800" cy="429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dirty="0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E45D91E-CFEC-49D3-8113-68255C964179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3485281-7773-4880-B781-A819CD639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6DD7CEE-18BA-4678-9EBE-0907920EC7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BFFAECE-EA54-4187-BBDF-62D0F379C0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BAE0BC-DB5E-42B8-AEB8-C184EA7C2C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41844A-4DD0-42DD-95C0-A8964DB6B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9C14AD8-3DC9-4F6C-8AC6-2DAFABEBE0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1221959-33EC-4BB7-A1EC-5777C4202E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3890DD4-4E4C-49CE-BC4E-C5E7A5210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2D941E-21A4-429F-9CD2-D30A5CF48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DBC4004-04C0-4910-86C2-9BCF863AE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390305C-B6DC-4965-8D1E-BF0522EC2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345C41B-286E-480F-8148-0B9A5219E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6064EAF-4B8E-4A23-8CF4-A8516F317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D4DA74-C264-4E4C-86B0-FE8CF45A8A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E917F94C-B136-4736-A96A-BA02D2C1D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763171A-A121-41AD-B50B-FAFD44B1C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D9851F1-55BE-4131-AA61-9459AB4B23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E4D953B-9AD2-4675-9333-CB9BB49177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20712"/>
            <a:ext cx="7458075" cy="5168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E52A60C-E147-49C8-B857-4CB04924B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3569" y="3441762"/>
            <a:ext cx="4562905" cy="2347850"/>
          </a:xfrm>
          <a:prstGeom prst="rect">
            <a:avLst/>
          </a:prstGeom>
          <a:solidFill>
            <a:schemeClr val="bg2"/>
          </a:solidFill>
        </p:spPr>
        <p:txBody>
          <a:bodyPr lIns="324000" tIns="180000" rIns="252000" bIns="180000" anchor="ctr" anchorCtr="0"/>
          <a:lstStyle>
            <a:lvl1pPr algn="l">
              <a:defRPr sz="2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11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107222-440E-4FC5-BA0B-2E5011DE79F0}"/>
              </a:ext>
            </a:extLst>
          </p:cNvPr>
          <p:cNvSpPr/>
          <p:nvPr userDrawn="1"/>
        </p:nvSpPr>
        <p:spPr>
          <a:xfrm>
            <a:off x="6150634" y="1672029"/>
            <a:ext cx="2472190" cy="40896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space réservé du texte 3">
            <a:extLst>
              <a:ext uri="{FF2B5EF4-FFF2-40B4-BE49-F238E27FC236}">
                <a16:creationId xmlns:a16="http://schemas.microsoft.com/office/drawing/2014/main" id="{11316104-9033-4D58-A5B0-0CB0F929C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04553" y="2378091"/>
            <a:ext cx="1989041" cy="105090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bg2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8" name="Espace réservé du texte 61">
            <a:extLst>
              <a:ext uri="{FF2B5EF4-FFF2-40B4-BE49-F238E27FC236}">
                <a16:creationId xmlns:a16="http://schemas.microsoft.com/office/drawing/2014/main" id="{B2C7C1AD-E671-4E88-ADD3-10893F356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2950" y="1769267"/>
            <a:ext cx="1989047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C3A259B-91E2-4447-828B-2547E9A65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de la page ferré à gauche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07E08B7-E1FF-4AC7-B6EC-7E0E43856E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secondaire ici</a:t>
            </a:r>
          </a:p>
        </p:txBody>
      </p:sp>
      <p:sp>
        <p:nvSpPr>
          <p:cNvPr id="24" name="Holder 5">
            <a:extLst>
              <a:ext uri="{FF2B5EF4-FFF2-40B4-BE49-F238E27FC236}">
                <a16:creationId xmlns:a16="http://schemas.microsoft.com/office/drawing/2014/main" id="{2C2E1469-9DCA-4D21-824B-2907CCCAA6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23C79218-3E4E-4058-8D36-925C21D0D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87">
            <a:extLst>
              <a:ext uri="{FF2B5EF4-FFF2-40B4-BE49-F238E27FC236}">
                <a16:creationId xmlns:a16="http://schemas.microsoft.com/office/drawing/2014/main" id="{B42E636F-2C2E-451F-B353-60DEB769A3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F0601A3F-22C9-48FB-BAAA-95803B77F115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id="{D89476BE-118F-4A2F-9F03-E6644A3646A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364F6C2-4624-44E3-BAF6-67D7102E9D85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4C288C-28D4-40E3-A94C-D27DC1D00D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CA80458-9A72-443D-8C21-EDD2EBF23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572DB559-5A37-459A-B8F9-05452C2074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420F26F-855B-4081-9365-4AA4A50A45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D9AB07E-89FB-47A2-878A-E022A4FFED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525AFD26-0345-42BD-9F9E-AEE6EA7EE7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A4A5589F-BC1A-4021-B8F3-B12E2EEFDF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1D10DF5E-770F-4AF8-B482-6B5E130F9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59E9CD4-44F2-42C4-8D38-913F234B89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76CC7D4-BC57-4073-9149-38D6A6D64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4C9D0DDD-94D1-4972-9AFF-0A6737885B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3C52CFF7-C6AF-41F2-B9F9-785CCAD4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1D8721DC-2284-4893-ABB2-6D8B5FD4F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1C8A63AF-B7BC-4834-AD1A-5BBC22B526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B593BAB5-86A7-4806-84EC-2B65C90E7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34157BA9-2D60-48B7-B9DB-9B0ABCB992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6FA336A2-50C6-450C-B46B-B8CC235BFB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5978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1640CC6-6522-4A4E-9969-98E0C8BAB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de la page ferré à gauche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72595D0D-3D40-4C43-A411-C8AC92A8CA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secondaire ici</a:t>
            </a:r>
          </a:p>
        </p:txBody>
      </p:sp>
      <p:sp>
        <p:nvSpPr>
          <p:cNvPr id="46" name="Espace réservé du texte 3">
            <a:extLst>
              <a:ext uri="{FF2B5EF4-FFF2-40B4-BE49-F238E27FC236}">
                <a16:creationId xmlns:a16="http://schemas.microsoft.com/office/drawing/2014/main" id="{11316104-9033-4D58-A5B0-0CB0F929C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31403" y="2076231"/>
            <a:ext cx="2369645" cy="8732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8" name="Espace réservé du texte 61">
            <a:extLst>
              <a:ext uri="{FF2B5EF4-FFF2-40B4-BE49-F238E27FC236}">
                <a16:creationId xmlns:a16="http://schemas.microsoft.com/office/drawing/2014/main" id="{B2C7C1AD-E671-4E88-ADD3-10893F356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1477900"/>
            <a:ext cx="2369652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8904A350-E63E-4AE1-9B87-8143FAE4C9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99D07D2B-90A6-4E2D-977F-785DB7D1F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87">
            <a:extLst>
              <a:ext uri="{FF2B5EF4-FFF2-40B4-BE49-F238E27FC236}">
                <a16:creationId xmlns:a16="http://schemas.microsoft.com/office/drawing/2014/main" id="{3637E663-909C-4C98-B98B-3F316268E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9A85502E-EC7D-4FA3-B9DE-F7E79C51AB78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F51B7368-170C-429D-AC3F-5AED318DC1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526BDBE-D6DF-46D5-AFF4-263C6F419FBD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D5183A9-6134-4448-8288-2D030EA04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011C43A-21F2-42E2-8303-6B063232FD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538E9CA-B9A0-41E1-AC74-7862321FBC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5C037FAD-F756-44A7-BDEE-AC57F99C4E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58CD536B-CF80-4B63-A1F7-15B33BCDE5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124DB0E-E7AA-40F6-B2FD-3FE401529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21B44E-DA7B-467A-A3BB-B5E7A46689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0236663F-740A-4E92-9562-6351C41BC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6B627AE-1608-49F2-92C2-E412AA4EF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45B88707-9CCB-44BB-B44B-7C3699063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DB7F7AA-E286-4E6E-856D-DBDC5548F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E1526BB-D8EC-4A62-8418-9184E45AE2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A0EF2757-AF34-4E97-8A36-17C54F8A8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B95DC10E-21FA-4A7D-AEDD-D31844EFA3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F5D87C1-863E-4513-AA2C-FFA983F8B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21B01B5-9A96-4D9A-9CB1-98BD82172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1B507F96-D2DF-4012-A9C7-2448054567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1" name="Espace réservé du texte 3">
            <a:extLst>
              <a:ext uri="{FF2B5EF4-FFF2-40B4-BE49-F238E27FC236}">
                <a16:creationId xmlns:a16="http://schemas.microsoft.com/office/drawing/2014/main" id="{AEB62ACA-37E0-48DF-879F-A2A42135FB4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31403" y="3649927"/>
            <a:ext cx="2369645" cy="8732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2" name="Espace réservé du texte 61">
            <a:extLst>
              <a:ext uri="{FF2B5EF4-FFF2-40B4-BE49-F238E27FC236}">
                <a16:creationId xmlns:a16="http://schemas.microsoft.com/office/drawing/2014/main" id="{AF35BB93-B19E-4427-BA73-5FA1537564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9800" y="3051596"/>
            <a:ext cx="2369652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3" name="Espace réservé du texte 3">
            <a:extLst>
              <a:ext uri="{FF2B5EF4-FFF2-40B4-BE49-F238E27FC236}">
                <a16:creationId xmlns:a16="http://schemas.microsoft.com/office/drawing/2014/main" id="{2452308F-33C9-4A24-9315-A2DB936DD1B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31403" y="5206373"/>
            <a:ext cx="2369645" cy="8732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4" name="Espace réservé du texte 61">
            <a:extLst>
              <a:ext uri="{FF2B5EF4-FFF2-40B4-BE49-F238E27FC236}">
                <a16:creationId xmlns:a16="http://schemas.microsoft.com/office/drawing/2014/main" id="{F94F8EDA-C63F-4424-95A7-F0F435277F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9800" y="4608040"/>
            <a:ext cx="2369652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44353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2561531-CC08-4B00-A79C-CAA66FD5FB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256" y="1671638"/>
            <a:ext cx="2242276" cy="1380692"/>
          </a:xfrm>
          <a:prstGeom prst="rect">
            <a:avLst/>
          </a:prstGeom>
          <a:solidFill>
            <a:srgbClr val="F5F2EF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0022CD38-CD9B-4195-B561-3D134A4DA0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56218" y="1671638"/>
            <a:ext cx="2241550" cy="1381125"/>
          </a:xfrm>
          <a:prstGeom prst="rect">
            <a:avLst/>
          </a:prstGeom>
          <a:solidFill>
            <a:srgbClr val="F5F2EF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r-FR"/>
          </a:p>
        </p:txBody>
      </p:sp>
      <p:sp>
        <p:nvSpPr>
          <p:cNvPr id="62" name="Espace réservé pour une image  10">
            <a:extLst>
              <a:ext uri="{FF2B5EF4-FFF2-40B4-BE49-F238E27FC236}">
                <a16:creationId xmlns:a16="http://schemas.microsoft.com/office/drawing/2014/main" id="{E1F35832-004F-4A5A-9B78-057A23C86D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92218" y="1671638"/>
            <a:ext cx="2242276" cy="1380692"/>
          </a:xfrm>
          <a:prstGeom prst="rect">
            <a:avLst/>
          </a:prstGeom>
          <a:solidFill>
            <a:srgbClr val="F5F2EF"/>
          </a:solidFill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Titre 1">
            <a:extLst>
              <a:ext uri="{FF2B5EF4-FFF2-40B4-BE49-F238E27FC236}">
                <a16:creationId xmlns:a16="http://schemas.microsoft.com/office/drawing/2014/main" id="{DFBA1CDB-F088-4C95-A562-72D66EE2D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de la page ferré à gauche</a:t>
            </a:r>
          </a:p>
        </p:txBody>
      </p:sp>
      <p:sp>
        <p:nvSpPr>
          <p:cNvPr id="68" name="Espace réservé du texte 2">
            <a:extLst>
              <a:ext uri="{FF2B5EF4-FFF2-40B4-BE49-F238E27FC236}">
                <a16:creationId xmlns:a16="http://schemas.microsoft.com/office/drawing/2014/main" id="{E0607AD9-3D8D-4293-AC50-BF118E9A98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secondaire ici</a:t>
            </a:r>
          </a:p>
        </p:txBody>
      </p:sp>
      <p:sp>
        <p:nvSpPr>
          <p:cNvPr id="69" name="Holder 5">
            <a:extLst>
              <a:ext uri="{FF2B5EF4-FFF2-40B4-BE49-F238E27FC236}">
                <a16:creationId xmlns:a16="http://schemas.microsoft.com/office/drawing/2014/main" id="{1B43A969-6E5B-443C-8C0C-EBA51ACCAF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dirty="0"/>
          </a:p>
        </p:txBody>
      </p:sp>
      <p:sp>
        <p:nvSpPr>
          <p:cNvPr id="70" name="Espace réservé du pied de page 4">
            <a:extLst>
              <a:ext uri="{FF2B5EF4-FFF2-40B4-BE49-F238E27FC236}">
                <a16:creationId xmlns:a16="http://schemas.microsoft.com/office/drawing/2014/main" id="{699165AD-E1FF-4EA8-B533-C4A2856A4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87">
            <a:extLst>
              <a:ext uri="{FF2B5EF4-FFF2-40B4-BE49-F238E27FC236}">
                <a16:creationId xmlns:a16="http://schemas.microsoft.com/office/drawing/2014/main" id="{E302DC4A-C90B-41FF-BDB9-B91369EE7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72" name="object 7">
            <a:extLst>
              <a:ext uri="{FF2B5EF4-FFF2-40B4-BE49-F238E27FC236}">
                <a16:creationId xmlns:a16="http://schemas.microsoft.com/office/drawing/2014/main" id="{A15F2EB0-6EE0-4FD0-A51C-EF978B0A1A5F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73" name="Espace réservé de la date 3">
            <a:extLst>
              <a:ext uri="{FF2B5EF4-FFF2-40B4-BE49-F238E27FC236}">
                <a16:creationId xmlns:a16="http://schemas.microsoft.com/office/drawing/2014/main" id="{4B3C64B8-807F-46CE-9A2C-B5C0B23518E8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A2AFA6E-DD40-4170-868C-F90E9783EEFF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94579262-384B-4306-A1BA-16DDB7CDC5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D8815231-DB39-4C64-9295-5701B8FBA2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4A006AC1-4FB4-4256-B46C-87FEE5967B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26D40043-F8D3-4289-BC73-209DFD05F6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CFCE53E3-70A9-4AAC-BF86-CDE723305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B053C9F-0B1E-496D-8FC9-D185799C6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E377E964-06A0-45E1-BDBC-D7775EF552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0F11106-0A19-44A7-B1CB-20F8D519A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7D000D3B-20AC-44A8-A9C6-DFE312F87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CD053CAC-13D2-4309-BFFC-197A4C1DF6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CD130087-3370-4FA4-8092-C431E1D2F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6E8E08AC-604E-47AB-B7BD-6D99B29A0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C3AA458E-B756-4DF5-8C66-E5842B6D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944D0ADE-A67D-4D87-A91B-5F822FEC8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886B1D23-D409-4BFE-9568-1823CE7F0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6D97D1CC-2D65-449D-8217-9AD81256D3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9BD0D6B5-E65E-47A2-B80E-1C7D6C6034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6" name="Espace réservé du texte 61">
            <a:extLst>
              <a:ext uri="{FF2B5EF4-FFF2-40B4-BE49-F238E27FC236}">
                <a16:creationId xmlns:a16="http://schemas.microsoft.com/office/drawing/2014/main" id="{798C64FB-4422-450F-972D-56E249B96A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256" y="3204744"/>
            <a:ext cx="779752" cy="10092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5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97" name="Espace réservé du texte 61">
            <a:extLst>
              <a:ext uri="{FF2B5EF4-FFF2-40B4-BE49-F238E27FC236}">
                <a16:creationId xmlns:a16="http://schemas.microsoft.com/office/drawing/2014/main" id="{3D71E250-9250-4A5D-85EA-58414593BB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6218" y="3204744"/>
            <a:ext cx="779752" cy="10092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5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98" name="Espace réservé du texte 61">
            <a:extLst>
              <a:ext uri="{FF2B5EF4-FFF2-40B4-BE49-F238E27FC236}">
                <a16:creationId xmlns:a16="http://schemas.microsoft.com/office/drawing/2014/main" id="{A2E41789-BFF3-4D3C-9534-CC23B2D367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2218" y="3204744"/>
            <a:ext cx="779752" cy="10092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56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C675DE-7370-47C8-BD37-07AE350037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551" y="3438898"/>
            <a:ext cx="1744075" cy="1988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fr-FR" sz="1000" dirty="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0" name="Espace réservé du texte 3">
            <a:extLst>
              <a:ext uri="{FF2B5EF4-FFF2-40B4-BE49-F238E27FC236}">
                <a16:creationId xmlns:a16="http://schemas.microsoft.com/office/drawing/2014/main" id="{C8F61F67-9B3B-4B5F-8C34-71B4795D8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4513" y="3438898"/>
            <a:ext cx="1744075" cy="1988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fr-FR" sz="1000" dirty="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7" name="Espace réservé du texte 3">
            <a:extLst>
              <a:ext uri="{FF2B5EF4-FFF2-40B4-BE49-F238E27FC236}">
                <a16:creationId xmlns:a16="http://schemas.microsoft.com/office/drawing/2014/main" id="{3A998A98-2446-472C-861F-03C3E13D56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61532" y="3438898"/>
            <a:ext cx="1744075" cy="19884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fr-FR" sz="1000" dirty="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50304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F2561531-CC08-4B00-A79C-CAA66FD5FB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2102" y="1655733"/>
            <a:ext cx="1517724" cy="123221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67" name="Titre 1">
            <a:extLst>
              <a:ext uri="{FF2B5EF4-FFF2-40B4-BE49-F238E27FC236}">
                <a16:creationId xmlns:a16="http://schemas.microsoft.com/office/drawing/2014/main" id="{DFBA1CDB-F088-4C95-A562-72D66EE2D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de la page ferré à gauche</a:t>
            </a:r>
          </a:p>
        </p:txBody>
      </p:sp>
      <p:sp>
        <p:nvSpPr>
          <p:cNvPr id="68" name="Espace réservé du texte 2">
            <a:extLst>
              <a:ext uri="{FF2B5EF4-FFF2-40B4-BE49-F238E27FC236}">
                <a16:creationId xmlns:a16="http://schemas.microsoft.com/office/drawing/2014/main" id="{E0607AD9-3D8D-4293-AC50-BF118E9A98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secondaire ici</a:t>
            </a:r>
          </a:p>
        </p:txBody>
      </p:sp>
      <p:sp>
        <p:nvSpPr>
          <p:cNvPr id="69" name="Holder 5">
            <a:extLst>
              <a:ext uri="{FF2B5EF4-FFF2-40B4-BE49-F238E27FC236}">
                <a16:creationId xmlns:a16="http://schemas.microsoft.com/office/drawing/2014/main" id="{1B43A969-6E5B-443C-8C0C-EBA51ACCAF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dirty="0"/>
          </a:p>
        </p:txBody>
      </p:sp>
      <p:sp>
        <p:nvSpPr>
          <p:cNvPr id="70" name="Espace réservé du pied de page 4">
            <a:extLst>
              <a:ext uri="{FF2B5EF4-FFF2-40B4-BE49-F238E27FC236}">
                <a16:creationId xmlns:a16="http://schemas.microsoft.com/office/drawing/2014/main" id="{699165AD-E1FF-4EA8-B533-C4A2856A4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87">
            <a:extLst>
              <a:ext uri="{FF2B5EF4-FFF2-40B4-BE49-F238E27FC236}">
                <a16:creationId xmlns:a16="http://schemas.microsoft.com/office/drawing/2014/main" id="{E302DC4A-C90B-41FF-BDB9-B91369EE7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72" name="object 7">
            <a:extLst>
              <a:ext uri="{FF2B5EF4-FFF2-40B4-BE49-F238E27FC236}">
                <a16:creationId xmlns:a16="http://schemas.microsoft.com/office/drawing/2014/main" id="{A15F2EB0-6EE0-4FD0-A51C-EF978B0A1A5F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73" name="Espace réservé de la date 3">
            <a:extLst>
              <a:ext uri="{FF2B5EF4-FFF2-40B4-BE49-F238E27FC236}">
                <a16:creationId xmlns:a16="http://schemas.microsoft.com/office/drawing/2014/main" id="{4B3C64B8-807F-46CE-9A2C-B5C0B23518E8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A2AFA6E-DD40-4170-868C-F90E9783EEFF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94579262-384B-4306-A1BA-16DDB7CDC5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D8815231-DB39-4C64-9295-5701B8FBA2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4A006AC1-4FB4-4256-B46C-87FEE5967B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26D40043-F8D3-4289-BC73-209DFD05F6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CFCE53E3-70A9-4AAC-BF86-CDE723305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DB053C9F-0B1E-496D-8FC9-D185799C60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E377E964-06A0-45E1-BDBC-D7775EF552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0F11106-0A19-44A7-B1CB-20F8D519AA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7D000D3B-20AC-44A8-A9C6-DFE312F872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CD053CAC-13D2-4309-BFFC-197A4C1DF6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CD130087-3370-4FA4-8092-C431E1D2F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6E8E08AC-604E-47AB-B7BD-6D99B29A0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C3AA458E-B756-4DF5-8C66-E5842B6D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944D0ADE-A67D-4D87-A91B-5F822FEC8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886B1D23-D409-4BFE-9568-1823CE7F0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6D97D1CC-2D65-449D-8217-9AD81256D3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9BD0D6B5-E65E-47A2-B80E-1C7D6C6034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6" name="Espace réservé du texte 7">
            <a:extLst>
              <a:ext uri="{FF2B5EF4-FFF2-40B4-BE49-F238E27FC236}">
                <a16:creationId xmlns:a16="http://schemas.microsoft.com/office/drawing/2014/main" id="{40D67979-8F9A-47C3-A261-204F970E4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3835001"/>
            <a:ext cx="2235128" cy="17542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8" name="Espace réservé pour une image  10">
            <a:extLst>
              <a:ext uri="{FF2B5EF4-FFF2-40B4-BE49-F238E27FC236}">
                <a16:creationId xmlns:a16="http://schemas.microsoft.com/office/drawing/2014/main" id="{298DA605-C5B9-4FC8-8224-F45377F9AFD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16277" y="1655733"/>
            <a:ext cx="1517724" cy="123221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99" name="Espace réservé du texte 7">
            <a:extLst>
              <a:ext uri="{FF2B5EF4-FFF2-40B4-BE49-F238E27FC236}">
                <a16:creationId xmlns:a16="http://schemas.microsoft.com/office/drawing/2014/main" id="{89EC3984-D00B-49EF-9C6B-30899D131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7576" y="3835001"/>
            <a:ext cx="2235128" cy="17542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0" name="Espace réservé pour une image  10">
            <a:extLst>
              <a:ext uri="{FF2B5EF4-FFF2-40B4-BE49-F238E27FC236}">
                <a16:creationId xmlns:a16="http://schemas.microsoft.com/office/drawing/2014/main" id="{9145F805-4117-4631-A13A-F373351A927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49977" y="1655733"/>
            <a:ext cx="1517724" cy="123221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102" name="Espace réservé du texte 7">
            <a:extLst>
              <a:ext uri="{FF2B5EF4-FFF2-40B4-BE49-F238E27FC236}">
                <a16:creationId xmlns:a16="http://schemas.microsoft.com/office/drawing/2014/main" id="{DC93A0C7-2867-4CCF-BC51-71A23FE0DB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1276" y="3835001"/>
            <a:ext cx="2235128" cy="17542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0CFE0C-5C78-451E-A572-DBD4C15249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287" y="3124200"/>
            <a:ext cx="2245567" cy="565150"/>
          </a:xfrm>
          <a:prstGeom prst="rect">
            <a:avLst/>
          </a:prstGeom>
        </p:spPr>
        <p:txBody>
          <a:bodyPr lIns="0" tIns="0" rIns="0" bIns="0"/>
          <a:lstStyle>
            <a:lvl1pPr>
              <a:defRPr sz="3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3" name="Espace réservé du texte 2">
            <a:extLst>
              <a:ext uri="{FF2B5EF4-FFF2-40B4-BE49-F238E27FC236}">
                <a16:creationId xmlns:a16="http://schemas.microsoft.com/office/drawing/2014/main" id="{B3E910C2-F428-4673-A8B8-4ED8ACB9EE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57576" y="3124200"/>
            <a:ext cx="2245567" cy="565150"/>
          </a:xfrm>
          <a:prstGeom prst="rect">
            <a:avLst/>
          </a:prstGeom>
        </p:spPr>
        <p:txBody>
          <a:bodyPr lIns="0" tIns="0" rIns="0" bIns="0"/>
          <a:lstStyle>
            <a:lvl1pPr>
              <a:defRPr sz="3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4" name="Espace réservé du texte 2">
            <a:extLst>
              <a:ext uri="{FF2B5EF4-FFF2-40B4-BE49-F238E27FC236}">
                <a16:creationId xmlns:a16="http://schemas.microsoft.com/office/drawing/2014/main" id="{9FF8F34A-A94D-46A5-80EA-2D26EE7607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1276" y="3124200"/>
            <a:ext cx="2245567" cy="565150"/>
          </a:xfrm>
          <a:prstGeom prst="rect">
            <a:avLst/>
          </a:prstGeom>
        </p:spPr>
        <p:txBody>
          <a:bodyPr lIns="0" tIns="0" rIns="0" bIns="0"/>
          <a:lstStyle>
            <a:lvl1pPr>
              <a:defRPr sz="3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8622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59">
            <a:extLst>
              <a:ext uri="{FF2B5EF4-FFF2-40B4-BE49-F238E27FC236}">
                <a16:creationId xmlns:a16="http://schemas.microsoft.com/office/drawing/2014/main" id="{A52FC58C-71F0-40C5-B319-63FFFDF1D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0250" y="4404360"/>
            <a:ext cx="5549105" cy="19082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lnSpc>
                <a:spcPct val="100000"/>
              </a:lnSpc>
              <a:defRPr sz="12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167529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 dirty="0"/>
          </a:p>
        </p:txBody>
      </p:sp>
      <p:sp>
        <p:nvSpPr>
          <p:cNvPr id="60" name="Titre 59">
            <a:extLst>
              <a:ext uri="{FF2B5EF4-FFF2-40B4-BE49-F238E27FC236}">
                <a16:creationId xmlns:a16="http://schemas.microsoft.com/office/drawing/2014/main" id="{A52FC58C-71F0-40C5-B319-63FFFDF1DA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7775" y="2613140"/>
            <a:ext cx="7674432" cy="1631719"/>
          </a:xfrm>
          <a:prstGeom prst="rect">
            <a:avLst/>
          </a:prstGeom>
        </p:spPr>
        <p:txBody>
          <a:bodyPr lIns="0" tIns="0" rIns="0" bIns="0"/>
          <a:lstStyle>
            <a:lvl1pPr marL="625475" indent="-625475" algn="l">
              <a:lnSpc>
                <a:spcPts val="6400"/>
              </a:lnSpc>
              <a:buFont typeface="+mj-lt"/>
              <a:buAutoNum type="arabicPeriod"/>
              <a:defRPr sz="56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du premier</a:t>
            </a:r>
            <a:br>
              <a:rPr lang="fr-FR" dirty="0"/>
            </a:br>
            <a:r>
              <a:rPr lang="fr-FR" dirty="0"/>
              <a:t>chapitre ici</a:t>
            </a:r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bg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E76661-73AA-4205-8528-8F307201A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0472" y="6477538"/>
            <a:ext cx="730304" cy="216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dirty="0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E45D91E-CFEC-49D3-8113-68255C964179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3485281-7773-4880-B781-A819CD639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6DD7CEE-18BA-4678-9EBE-0907920EC7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BFFAECE-EA54-4187-BBDF-62D0F379C0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BAE0BC-DB5E-42B8-AEB8-C184EA7C2C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41844A-4DD0-42DD-95C0-A8964DB6B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9C14AD8-3DC9-4F6C-8AC6-2DAFABEBE0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1221959-33EC-4BB7-A1EC-5777C4202E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3890DD4-4E4C-49CE-BC4E-C5E7A5210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2D941E-21A4-429F-9CD2-D30A5CF48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DBC4004-04C0-4910-86C2-9BCF863AE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390305C-B6DC-4965-8D1E-BF0522EC2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345C41B-286E-480F-8148-0B9A5219E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6064EAF-4B8E-4A23-8CF4-A8516F317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D4DA74-C264-4E4C-86B0-FE8CF45A8A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E917F94C-B136-4736-A96A-BA02D2C1D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763171A-A121-41AD-B50B-FAFD44B1C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D9851F1-55BE-4131-AA61-9459AB4B23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2" name="Titre 59">
            <a:extLst>
              <a:ext uri="{FF2B5EF4-FFF2-40B4-BE49-F238E27FC236}">
                <a16:creationId xmlns:a16="http://schemas.microsoft.com/office/drawing/2014/main" id="{7C753C5A-8134-464D-8CC9-B505E465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86" y="981363"/>
            <a:ext cx="8100412" cy="507653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6400"/>
              </a:lnSpc>
              <a:defRPr sz="560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76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 dirty="0"/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E76661-73AA-4205-8528-8F307201A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0472" y="6477538"/>
            <a:ext cx="730304" cy="216532"/>
          </a:xfrm>
          <a:prstGeom prst="rect">
            <a:avLst/>
          </a:prstGeom>
        </p:spPr>
      </p:pic>
      <p:sp>
        <p:nvSpPr>
          <p:cNvPr id="32" name="Espace réservé du texte 61">
            <a:extLst>
              <a:ext uri="{FF2B5EF4-FFF2-40B4-BE49-F238E27FC236}">
                <a16:creationId xmlns:a16="http://schemas.microsoft.com/office/drawing/2014/main" id="{EDC9600B-DEB7-4080-96FD-7C914C01D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128" y="1478479"/>
            <a:ext cx="4791307" cy="194906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4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9A40F6E-0E24-4FFB-BF05-5E1CFF2EF1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67401" y="1953590"/>
            <a:ext cx="2514599" cy="140983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bg2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4" name="Espace réservé du pied de page 4">
            <a:extLst>
              <a:ext uri="{FF2B5EF4-FFF2-40B4-BE49-F238E27FC236}">
                <a16:creationId xmlns:a16="http://schemas.microsoft.com/office/drawing/2014/main" id="{C04BAD40-224B-4A50-99AB-8B24AC06C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e la date 3">
            <a:extLst>
              <a:ext uri="{FF2B5EF4-FFF2-40B4-BE49-F238E27FC236}">
                <a16:creationId xmlns:a16="http://schemas.microsoft.com/office/drawing/2014/main" id="{3B251732-DAE1-4947-AE02-33A4F0B9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153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 dirty="0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bg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E76661-73AA-4205-8528-8F307201A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0472" y="6477538"/>
            <a:ext cx="730304" cy="216532"/>
          </a:xfrm>
          <a:prstGeom prst="rect">
            <a:avLst/>
          </a:prstGeom>
        </p:spPr>
      </p:pic>
      <p:sp>
        <p:nvSpPr>
          <p:cNvPr id="32" name="Espace réservé du texte 61">
            <a:extLst>
              <a:ext uri="{FF2B5EF4-FFF2-40B4-BE49-F238E27FC236}">
                <a16:creationId xmlns:a16="http://schemas.microsoft.com/office/drawing/2014/main" id="{EDC9600B-DEB7-4080-96FD-7C914C01D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7413" y="1547014"/>
            <a:ext cx="7474282" cy="194906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72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9A40F6E-0E24-4FFB-BF05-5E1CFF2EF1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15988" y="3985044"/>
            <a:ext cx="4013383" cy="184066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500"/>
              </a:lnSpc>
              <a:buNone/>
              <a:defRPr sz="22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66019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1640CC6-6522-4A4E-9969-98E0C8BAB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497" y="453886"/>
            <a:ext cx="8101330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23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 de la page ferré à gauche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72595D0D-3D40-4C43-A411-C8AC92A8CA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495" y="846721"/>
            <a:ext cx="8101329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secondaire ici</a:t>
            </a:r>
          </a:p>
        </p:txBody>
      </p:sp>
      <p:sp>
        <p:nvSpPr>
          <p:cNvPr id="46" name="Espace réservé du texte 3">
            <a:extLst>
              <a:ext uri="{FF2B5EF4-FFF2-40B4-BE49-F238E27FC236}">
                <a16:creationId xmlns:a16="http://schemas.microsoft.com/office/drawing/2014/main" id="{11316104-9033-4D58-A5B0-0CB0F929C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67401" y="2378091"/>
            <a:ext cx="2533648" cy="140983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accent6"/>
                </a:solidFill>
                <a:latin typeface="Work Sans" panose="000005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8" name="Espace réservé du texte 61">
            <a:extLst>
              <a:ext uri="{FF2B5EF4-FFF2-40B4-BE49-F238E27FC236}">
                <a16:creationId xmlns:a16="http://schemas.microsoft.com/office/drawing/2014/main" id="{B2C7C1AD-E671-4E88-ADD3-10893F356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797" y="1769267"/>
            <a:ext cx="2533655" cy="61529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8904A350-E63E-4AE1-9B87-8143FAE4C97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99D07D2B-90A6-4E2D-977F-785DB7D1F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texte 87">
            <a:extLst>
              <a:ext uri="{FF2B5EF4-FFF2-40B4-BE49-F238E27FC236}">
                <a16:creationId xmlns:a16="http://schemas.microsoft.com/office/drawing/2014/main" id="{3637E663-909C-4C98-B98B-3F316268E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9A85502E-EC7D-4FA3-B9DE-F7E79C51AB78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F51B7368-170C-429D-AC3F-5AED318DC1A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526BDBE-D6DF-46D5-AFF4-263C6F419FBD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D5183A9-6134-4448-8288-2D030EA04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011C43A-21F2-42E2-8303-6B063232FD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538E9CA-B9A0-41E1-AC74-7862321FBC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5C037FAD-F756-44A7-BDEE-AC57F99C4E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58CD536B-CF80-4B63-A1F7-15B33BCDE5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124DB0E-E7AA-40F6-B2FD-3FE401529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21B44E-DA7B-467A-A3BB-B5E7A46689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0236663F-740A-4E92-9562-6351C41BC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6B627AE-1608-49F2-92C2-E412AA4EF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45B88707-9CCB-44BB-B44B-7C36990638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DB7F7AA-E286-4E6E-856D-DBDC5548F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E1526BB-D8EC-4A62-8418-9184E45AE2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A0EF2757-AF34-4E97-8A36-17C54F8A8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B95DC10E-21FA-4A7D-AEDD-D31844EFA3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1F5D87C1-863E-4513-AA2C-FFA983F8B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21B01B5-9A96-4D9A-9CB1-98BD82172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1B507F96-D2DF-4012-A9C7-2448054567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0393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 dirty="0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bg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E76661-73AA-4205-8528-8F307201A1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0472" y="6477538"/>
            <a:ext cx="730304" cy="216532"/>
          </a:xfrm>
          <a:prstGeom prst="rect">
            <a:avLst/>
          </a:prstGeom>
        </p:spPr>
      </p:pic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E9A40F6E-0E24-4FFB-BF05-5E1CFF2EF1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5094" y="2505355"/>
            <a:ext cx="8113812" cy="20620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124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70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dirty="0"/>
          </a:p>
        </p:txBody>
      </p:sp>
      <p:sp>
        <p:nvSpPr>
          <p:cNvPr id="86" name="Espace réservé du pied de page 4">
            <a:extLst>
              <a:ext uri="{FF2B5EF4-FFF2-40B4-BE49-F238E27FC236}">
                <a16:creationId xmlns:a16="http://schemas.microsoft.com/office/drawing/2014/main" id="{684BBCB8-946A-47DE-9652-4DECFF52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mtClean="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8" name="Espace réservé du texte 87">
            <a:extLst>
              <a:ext uri="{FF2B5EF4-FFF2-40B4-BE49-F238E27FC236}">
                <a16:creationId xmlns:a16="http://schemas.microsoft.com/office/drawing/2014/main" id="{4A46B355-CB52-420D-B074-C2A4E389DF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95" y="6591050"/>
            <a:ext cx="2218275" cy="1042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fr-FR" dirty="0"/>
              <a:t>TEXTES LÉGAUX DROIT D’AUTEUR ©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113093F-6824-433F-A3D3-191CC3932B47}"/>
              </a:ext>
            </a:extLst>
          </p:cNvPr>
          <p:cNvSpPr/>
          <p:nvPr userDrawn="1"/>
        </p:nvSpPr>
        <p:spPr>
          <a:xfrm>
            <a:off x="525597" y="6331029"/>
            <a:ext cx="8101330" cy="0"/>
          </a:xfrm>
          <a:custGeom>
            <a:avLst/>
            <a:gdLst/>
            <a:ahLst/>
            <a:cxnLst/>
            <a:rect l="l" t="t" r="r" b="b"/>
            <a:pathLst>
              <a:path w="8101330">
                <a:moveTo>
                  <a:pt x="8101279" y="0"/>
                </a:moveTo>
                <a:lnTo>
                  <a:pt x="0" y="0"/>
                </a:lnTo>
              </a:path>
            </a:pathLst>
          </a:custGeom>
          <a:ln w="381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92" name="Espace réservé de la date 3">
            <a:extLst>
              <a:ext uri="{FF2B5EF4-FFF2-40B4-BE49-F238E27FC236}">
                <a16:creationId xmlns:a16="http://schemas.microsoft.com/office/drawing/2014/main" id="{48E717D8-EBB4-4319-890D-D36F319E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tx2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E45D91E-CFEC-49D3-8113-68255C964179}"/>
              </a:ext>
            </a:extLst>
          </p:cNvPr>
          <p:cNvGrpSpPr/>
          <p:nvPr userDrawn="1"/>
        </p:nvGrpSpPr>
        <p:grpSpPr>
          <a:xfrm>
            <a:off x="7900988" y="6477000"/>
            <a:ext cx="730251" cy="217488"/>
            <a:chOff x="7900988" y="6477000"/>
            <a:chExt cx="730251" cy="2174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3485281-7773-4880-B781-A819CD639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66138" y="6500813"/>
              <a:ext cx="36513" cy="74613"/>
            </a:xfrm>
            <a:custGeom>
              <a:avLst/>
              <a:gdLst>
                <a:gd name="T0" fmla="*/ 116 w 161"/>
                <a:gd name="T1" fmla="*/ 0 h 326"/>
                <a:gd name="T2" fmla="*/ 4 w 161"/>
                <a:gd name="T3" fmla="*/ 0 h 326"/>
                <a:gd name="T4" fmla="*/ 4 w 161"/>
                <a:gd name="T5" fmla="*/ 0 h 326"/>
                <a:gd name="T6" fmla="*/ 1 w 161"/>
                <a:gd name="T7" fmla="*/ 1 h 326"/>
                <a:gd name="T8" fmla="*/ 0 w 161"/>
                <a:gd name="T9" fmla="*/ 4 h 326"/>
                <a:gd name="T10" fmla="*/ 0 w 161"/>
                <a:gd name="T11" fmla="*/ 70 h 326"/>
                <a:gd name="T12" fmla="*/ 0 w 161"/>
                <a:gd name="T13" fmla="*/ 70 h 326"/>
                <a:gd name="T14" fmla="*/ 1 w 161"/>
                <a:gd name="T15" fmla="*/ 73 h 326"/>
                <a:gd name="T16" fmla="*/ 4 w 161"/>
                <a:gd name="T17" fmla="*/ 74 h 326"/>
                <a:gd name="T18" fmla="*/ 38 w 161"/>
                <a:gd name="T19" fmla="*/ 74 h 326"/>
                <a:gd name="T20" fmla="*/ 38 w 161"/>
                <a:gd name="T21" fmla="*/ 74 h 326"/>
                <a:gd name="T22" fmla="*/ 40 w 161"/>
                <a:gd name="T23" fmla="*/ 75 h 326"/>
                <a:gd name="T24" fmla="*/ 41 w 161"/>
                <a:gd name="T25" fmla="*/ 77 h 326"/>
                <a:gd name="T26" fmla="*/ 41 w 161"/>
                <a:gd name="T27" fmla="*/ 249 h 326"/>
                <a:gd name="T28" fmla="*/ 41 w 161"/>
                <a:gd name="T29" fmla="*/ 249 h 326"/>
                <a:gd name="T30" fmla="*/ 40 w 161"/>
                <a:gd name="T31" fmla="*/ 252 h 326"/>
                <a:gd name="T32" fmla="*/ 38 w 161"/>
                <a:gd name="T33" fmla="*/ 253 h 326"/>
                <a:gd name="T34" fmla="*/ 3 w 161"/>
                <a:gd name="T35" fmla="*/ 253 h 326"/>
                <a:gd name="T36" fmla="*/ 3 w 161"/>
                <a:gd name="T37" fmla="*/ 253 h 326"/>
                <a:gd name="T38" fmla="*/ 1 w 161"/>
                <a:gd name="T39" fmla="*/ 254 h 326"/>
                <a:gd name="T40" fmla="*/ 0 w 161"/>
                <a:gd name="T41" fmla="*/ 256 h 326"/>
                <a:gd name="T42" fmla="*/ 0 w 161"/>
                <a:gd name="T43" fmla="*/ 323 h 326"/>
                <a:gd name="T44" fmla="*/ 0 w 161"/>
                <a:gd name="T45" fmla="*/ 323 h 326"/>
                <a:gd name="T46" fmla="*/ 1 w 161"/>
                <a:gd name="T47" fmla="*/ 325 h 326"/>
                <a:gd name="T48" fmla="*/ 3 w 161"/>
                <a:gd name="T49" fmla="*/ 326 h 326"/>
                <a:gd name="T50" fmla="*/ 158 w 161"/>
                <a:gd name="T51" fmla="*/ 326 h 326"/>
                <a:gd name="T52" fmla="*/ 158 w 161"/>
                <a:gd name="T53" fmla="*/ 326 h 326"/>
                <a:gd name="T54" fmla="*/ 161 w 161"/>
                <a:gd name="T55" fmla="*/ 325 h 326"/>
                <a:gd name="T56" fmla="*/ 161 w 161"/>
                <a:gd name="T57" fmla="*/ 323 h 326"/>
                <a:gd name="T58" fmla="*/ 161 w 161"/>
                <a:gd name="T59" fmla="*/ 256 h 326"/>
                <a:gd name="T60" fmla="*/ 161 w 161"/>
                <a:gd name="T61" fmla="*/ 256 h 326"/>
                <a:gd name="T62" fmla="*/ 161 w 161"/>
                <a:gd name="T63" fmla="*/ 254 h 326"/>
                <a:gd name="T64" fmla="*/ 158 w 161"/>
                <a:gd name="T65" fmla="*/ 253 h 326"/>
                <a:gd name="T66" fmla="*/ 122 w 161"/>
                <a:gd name="T67" fmla="*/ 253 h 326"/>
                <a:gd name="T68" fmla="*/ 122 w 161"/>
                <a:gd name="T69" fmla="*/ 253 h 326"/>
                <a:gd name="T70" fmla="*/ 120 w 161"/>
                <a:gd name="T71" fmla="*/ 252 h 326"/>
                <a:gd name="T72" fmla="*/ 119 w 161"/>
                <a:gd name="T73" fmla="*/ 249 h 326"/>
                <a:gd name="T74" fmla="*/ 119 w 161"/>
                <a:gd name="T75" fmla="*/ 4 h 326"/>
                <a:gd name="T76" fmla="*/ 119 w 161"/>
                <a:gd name="T77" fmla="*/ 4 h 326"/>
                <a:gd name="T78" fmla="*/ 118 w 161"/>
                <a:gd name="T79" fmla="*/ 1 h 326"/>
                <a:gd name="T80" fmla="*/ 116 w 161"/>
                <a:gd name="T8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326">
                  <a:moveTo>
                    <a:pt x="11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5"/>
                  </a:lnTo>
                  <a:lnTo>
                    <a:pt x="41" y="77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40" y="252"/>
                  </a:lnTo>
                  <a:lnTo>
                    <a:pt x="38" y="253"/>
                  </a:lnTo>
                  <a:lnTo>
                    <a:pt x="3" y="253"/>
                  </a:lnTo>
                  <a:lnTo>
                    <a:pt x="3" y="253"/>
                  </a:lnTo>
                  <a:lnTo>
                    <a:pt x="1" y="254"/>
                  </a:lnTo>
                  <a:lnTo>
                    <a:pt x="0" y="25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" y="325"/>
                  </a:lnTo>
                  <a:lnTo>
                    <a:pt x="3" y="326"/>
                  </a:lnTo>
                  <a:lnTo>
                    <a:pt x="158" y="326"/>
                  </a:lnTo>
                  <a:lnTo>
                    <a:pt x="158" y="326"/>
                  </a:lnTo>
                  <a:lnTo>
                    <a:pt x="161" y="325"/>
                  </a:lnTo>
                  <a:lnTo>
                    <a:pt x="161" y="32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53"/>
                  </a:lnTo>
                  <a:lnTo>
                    <a:pt x="122" y="253"/>
                  </a:lnTo>
                  <a:lnTo>
                    <a:pt x="122" y="253"/>
                  </a:lnTo>
                  <a:lnTo>
                    <a:pt x="120" y="252"/>
                  </a:lnTo>
                  <a:lnTo>
                    <a:pt x="119" y="249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6DD7CEE-18BA-4678-9EBE-0907920EC7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77213" y="6500813"/>
              <a:ext cx="79375" cy="76200"/>
            </a:xfrm>
            <a:custGeom>
              <a:avLst/>
              <a:gdLst>
                <a:gd name="T0" fmla="*/ 204 w 352"/>
                <a:gd name="T1" fmla="*/ 0 h 333"/>
                <a:gd name="T2" fmla="*/ 201 w 352"/>
                <a:gd name="T3" fmla="*/ 1 h 333"/>
                <a:gd name="T4" fmla="*/ 200 w 352"/>
                <a:gd name="T5" fmla="*/ 70 h 333"/>
                <a:gd name="T6" fmla="*/ 201 w 352"/>
                <a:gd name="T7" fmla="*/ 73 h 333"/>
                <a:gd name="T8" fmla="*/ 239 w 352"/>
                <a:gd name="T9" fmla="*/ 74 h 333"/>
                <a:gd name="T10" fmla="*/ 241 w 352"/>
                <a:gd name="T11" fmla="*/ 75 h 333"/>
                <a:gd name="T12" fmla="*/ 242 w 352"/>
                <a:gd name="T13" fmla="*/ 181 h 333"/>
                <a:gd name="T14" fmla="*/ 241 w 352"/>
                <a:gd name="T15" fmla="*/ 198 h 333"/>
                <a:gd name="T16" fmla="*/ 236 w 352"/>
                <a:gd name="T17" fmla="*/ 220 h 333"/>
                <a:gd name="T18" fmla="*/ 228 w 352"/>
                <a:gd name="T19" fmla="*/ 232 h 333"/>
                <a:gd name="T20" fmla="*/ 220 w 352"/>
                <a:gd name="T21" fmla="*/ 244 h 333"/>
                <a:gd name="T22" fmla="*/ 210 w 352"/>
                <a:gd name="T23" fmla="*/ 252 h 333"/>
                <a:gd name="T24" fmla="*/ 197 w 352"/>
                <a:gd name="T25" fmla="*/ 258 h 333"/>
                <a:gd name="T26" fmla="*/ 183 w 352"/>
                <a:gd name="T27" fmla="*/ 261 h 333"/>
                <a:gd name="T28" fmla="*/ 175 w 352"/>
                <a:gd name="T29" fmla="*/ 261 h 333"/>
                <a:gd name="T30" fmla="*/ 159 w 352"/>
                <a:gd name="T31" fmla="*/ 260 h 333"/>
                <a:gd name="T32" fmla="*/ 145 w 352"/>
                <a:gd name="T33" fmla="*/ 255 h 333"/>
                <a:gd name="T34" fmla="*/ 134 w 352"/>
                <a:gd name="T35" fmla="*/ 249 h 333"/>
                <a:gd name="T36" fmla="*/ 126 w 352"/>
                <a:gd name="T37" fmla="*/ 239 h 333"/>
                <a:gd name="T38" fmla="*/ 120 w 352"/>
                <a:gd name="T39" fmla="*/ 227 h 333"/>
                <a:gd name="T40" fmla="*/ 114 w 352"/>
                <a:gd name="T41" fmla="*/ 199 h 333"/>
                <a:gd name="T42" fmla="*/ 113 w 352"/>
                <a:gd name="T43" fmla="*/ 4 h 333"/>
                <a:gd name="T44" fmla="*/ 112 w 352"/>
                <a:gd name="T45" fmla="*/ 1 h 333"/>
                <a:gd name="T46" fmla="*/ 3 w 352"/>
                <a:gd name="T47" fmla="*/ 0 h 333"/>
                <a:gd name="T48" fmla="*/ 1 w 352"/>
                <a:gd name="T49" fmla="*/ 1 h 333"/>
                <a:gd name="T50" fmla="*/ 0 w 352"/>
                <a:gd name="T51" fmla="*/ 70 h 333"/>
                <a:gd name="T52" fmla="*/ 1 w 352"/>
                <a:gd name="T53" fmla="*/ 73 h 333"/>
                <a:gd name="T54" fmla="*/ 32 w 352"/>
                <a:gd name="T55" fmla="*/ 74 h 333"/>
                <a:gd name="T56" fmla="*/ 35 w 352"/>
                <a:gd name="T57" fmla="*/ 75 h 333"/>
                <a:gd name="T58" fmla="*/ 36 w 352"/>
                <a:gd name="T59" fmla="*/ 198 h 333"/>
                <a:gd name="T60" fmla="*/ 36 w 352"/>
                <a:gd name="T61" fmla="*/ 212 h 333"/>
                <a:gd name="T62" fmla="*/ 39 w 352"/>
                <a:gd name="T63" fmla="*/ 240 h 333"/>
                <a:gd name="T64" fmla="*/ 46 w 352"/>
                <a:gd name="T65" fmla="*/ 264 h 333"/>
                <a:gd name="T66" fmla="*/ 57 w 352"/>
                <a:gd name="T67" fmla="*/ 286 h 333"/>
                <a:gd name="T68" fmla="*/ 71 w 352"/>
                <a:gd name="T69" fmla="*/ 304 h 333"/>
                <a:gd name="T70" fmla="*/ 90 w 352"/>
                <a:gd name="T71" fmla="*/ 318 h 333"/>
                <a:gd name="T72" fmla="*/ 112 w 352"/>
                <a:gd name="T73" fmla="*/ 328 h 333"/>
                <a:gd name="T74" fmla="*/ 139 w 352"/>
                <a:gd name="T75" fmla="*/ 333 h 333"/>
                <a:gd name="T76" fmla="*/ 154 w 352"/>
                <a:gd name="T77" fmla="*/ 333 h 333"/>
                <a:gd name="T78" fmla="*/ 180 w 352"/>
                <a:gd name="T79" fmla="*/ 331 h 333"/>
                <a:gd name="T80" fmla="*/ 204 w 352"/>
                <a:gd name="T81" fmla="*/ 324 h 333"/>
                <a:gd name="T82" fmla="*/ 225 w 352"/>
                <a:gd name="T83" fmla="*/ 313 h 333"/>
                <a:gd name="T84" fmla="*/ 244 w 352"/>
                <a:gd name="T85" fmla="*/ 297 h 333"/>
                <a:gd name="T86" fmla="*/ 246 w 352"/>
                <a:gd name="T87" fmla="*/ 296 h 333"/>
                <a:gd name="T88" fmla="*/ 248 w 352"/>
                <a:gd name="T89" fmla="*/ 297 h 333"/>
                <a:gd name="T90" fmla="*/ 248 w 352"/>
                <a:gd name="T91" fmla="*/ 323 h 333"/>
                <a:gd name="T92" fmla="*/ 249 w 352"/>
                <a:gd name="T93" fmla="*/ 325 h 333"/>
                <a:gd name="T94" fmla="*/ 348 w 352"/>
                <a:gd name="T95" fmla="*/ 326 h 333"/>
                <a:gd name="T96" fmla="*/ 351 w 352"/>
                <a:gd name="T97" fmla="*/ 325 h 333"/>
                <a:gd name="T98" fmla="*/ 352 w 352"/>
                <a:gd name="T99" fmla="*/ 256 h 333"/>
                <a:gd name="T100" fmla="*/ 351 w 352"/>
                <a:gd name="T101" fmla="*/ 254 h 333"/>
                <a:gd name="T102" fmla="*/ 323 w 352"/>
                <a:gd name="T103" fmla="*/ 253 h 333"/>
                <a:gd name="T104" fmla="*/ 321 w 352"/>
                <a:gd name="T105" fmla="*/ 252 h 333"/>
                <a:gd name="T106" fmla="*/ 320 w 352"/>
                <a:gd name="T107" fmla="*/ 4 h 333"/>
                <a:gd name="T108" fmla="*/ 319 w 352"/>
                <a:gd name="T109" fmla="*/ 1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33">
                  <a:moveTo>
                    <a:pt x="316" y="0"/>
                  </a:moveTo>
                  <a:lnTo>
                    <a:pt x="204" y="0"/>
                  </a:lnTo>
                  <a:lnTo>
                    <a:pt x="204" y="0"/>
                  </a:lnTo>
                  <a:lnTo>
                    <a:pt x="201" y="1"/>
                  </a:lnTo>
                  <a:lnTo>
                    <a:pt x="200" y="4"/>
                  </a:lnTo>
                  <a:lnTo>
                    <a:pt x="200" y="70"/>
                  </a:lnTo>
                  <a:lnTo>
                    <a:pt x="200" y="70"/>
                  </a:lnTo>
                  <a:lnTo>
                    <a:pt x="201" y="73"/>
                  </a:lnTo>
                  <a:lnTo>
                    <a:pt x="204" y="74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41" y="75"/>
                  </a:lnTo>
                  <a:lnTo>
                    <a:pt x="242" y="77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1" y="198"/>
                  </a:lnTo>
                  <a:lnTo>
                    <a:pt x="238" y="213"/>
                  </a:lnTo>
                  <a:lnTo>
                    <a:pt x="236" y="220"/>
                  </a:lnTo>
                  <a:lnTo>
                    <a:pt x="232" y="226"/>
                  </a:lnTo>
                  <a:lnTo>
                    <a:pt x="228" y="232"/>
                  </a:lnTo>
                  <a:lnTo>
                    <a:pt x="224" y="239"/>
                  </a:lnTo>
                  <a:lnTo>
                    <a:pt x="220" y="244"/>
                  </a:lnTo>
                  <a:lnTo>
                    <a:pt x="215" y="248"/>
                  </a:lnTo>
                  <a:lnTo>
                    <a:pt x="210" y="252"/>
                  </a:lnTo>
                  <a:lnTo>
                    <a:pt x="204" y="255"/>
                  </a:lnTo>
                  <a:lnTo>
                    <a:pt x="197" y="258"/>
                  </a:lnTo>
                  <a:lnTo>
                    <a:pt x="190" y="259"/>
                  </a:lnTo>
                  <a:lnTo>
                    <a:pt x="18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6" y="261"/>
                  </a:lnTo>
                  <a:lnTo>
                    <a:pt x="159" y="260"/>
                  </a:lnTo>
                  <a:lnTo>
                    <a:pt x="151" y="258"/>
                  </a:lnTo>
                  <a:lnTo>
                    <a:pt x="145" y="255"/>
                  </a:lnTo>
                  <a:lnTo>
                    <a:pt x="139" y="252"/>
                  </a:lnTo>
                  <a:lnTo>
                    <a:pt x="134" y="249"/>
                  </a:lnTo>
                  <a:lnTo>
                    <a:pt x="130" y="244"/>
                  </a:lnTo>
                  <a:lnTo>
                    <a:pt x="126" y="239"/>
                  </a:lnTo>
                  <a:lnTo>
                    <a:pt x="123" y="233"/>
                  </a:lnTo>
                  <a:lnTo>
                    <a:pt x="120" y="227"/>
                  </a:lnTo>
                  <a:lnTo>
                    <a:pt x="116" y="214"/>
                  </a:lnTo>
                  <a:lnTo>
                    <a:pt x="114" y="199"/>
                  </a:lnTo>
                  <a:lnTo>
                    <a:pt x="113" y="182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5" y="75"/>
                  </a:lnTo>
                  <a:lnTo>
                    <a:pt x="36" y="77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212"/>
                  </a:lnTo>
                  <a:lnTo>
                    <a:pt x="37" y="226"/>
                  </a:lnTo>
                  <a:lnTo>
                    <a:pt x="39" y="240"/>
                  </a:lnTo>
                  <a:lnTo>
                    <a:pt x="42" y="253"/>
                  </a:lnTo>
                  <a:lnTo>
                    <a:pt x="46" y="264"/>
                  </a:lnTo>
                  <a:lnTo>
                    <a:pt x="51" y="275"/>
                  </a:lnTo>
                  <a:lnTo>
                    <a:pt x="57" y="286"/>
                  </a:lnTo>
                  <a:lnTo>
                    <a:pt x="64" y="296"/>
                  </a:lnTo>
                  <a:lnTo>
                    <a:pt x="71" y="304"/>
                  </a:lnTo>
                  <a:lnTo>
                    <a:pt x="81" y="312"/>
                  </a:lnTo>
                  <a:lnTo>
                    <a:pt x="90" y="318"/>
                  </a:lnTo>
                  <a:lnTo>
                    <a:pt x="101" y="323"/>
                  </a:lnTo>
                  <a:lnTo>
                    <a:pt x="112" y="328"/>
                  </a:lnTo>
                  <a:lnTo>
                    <a:pt x="125" y="331"/>
                  </a:lnTo>
                  <a:lnTo>
                    <a:pt x="139" y="333"/>
                  </a:lnTo>
                  <a:lnTo>
                    <a:pt x="154" y="333"/>
                  </a:lnTo>
                  <a:lnTo>
                    <a:pt x="154" y="333"/>
                  </a:lnTo>
                  <a:lnTo>
                    <a:pt x="168" y="333"/>
                  </a:lnTo>
                  <a:lnTo>
                    <a:pt x="180" y="331"/>
                  </a:lnTo>
                  <a:lnTo>
                    <a:pt x="193" y="328"/>
                  </a:lnTo>
                  <a:lnTo>
                    <a:pt x="204" y="324"/>
                  </a:lnTo>
                  <a:lnTo>
                    <a:pt x="215" y="319"/>
                  </a:lnTo>
                  <a:lnTo>
                    <a:pt x="225" y="313"/>
                  </a:lnTo>
                  <a:lnTo>
                    <a:pt x="236" y="305"/>
                  </a:lnTo>
                  <a:lnTo>
                    <a:pt x="244" y="297"/>
                  </a:lnTo>
                  <a:lnTo>
                    <a:pt x="244" y="297"/>
                  </a:lnTo>
                  <a:lnTo>
                    <a:pt x="246" y="296"/>
                  </a:lnTo>
                  <a:lnTo>
                    <a:pt x="247" y="296"/>
                  </a:lnTo>
                  <a:lnTo>
                    <a:pt x="248" y="297"/>
                  </a:lnTo>
                  <a:lnTo>
                    <a:pt x="248" y="299"/>
                  </a:lnTo>
                  <a:lnTo>
                    <a:pt x="248" y="323"/>
                  </a:lnTo>
                  <a:lnTo>
                    <a:pt x="248" y="323"/>
                  </a:lnTo>
                  <a:lnTo>
                    <a:pt x="249" y="325"/>
                  </a:lnTo>
                  <a:lnTo>
                    <a:pt x="252" y="326"/>
                  </a:lnTo>
                  <a:lnTo>
                    <a:pt x="348" y="326"/>
                  </a:lnTo>
                  <a:lnTo>
                    <a:pt x="348" y="326"/>
                  </a:lnTo>
                  <a:lnTo>
                    <a:pt x="351" y="325"/>
                  </a:lnTo>
                  <a:lnTo>
                    <a:pt x="352" y="323"/>
                  </a:lnTo>
                  <a:lnTo>
                    <a:pt x="352" y="256"/>
                  </a:lnTo>
                  <a:lnTo>
                    <a:pt x="352" y="256"/>
                  </a:lnTo>
                  <a:lnTo>
                    <a:pt x="351" y="254"/>
                  </a:lnTo>
                  <a:lnTo>
                    <a:pt x="348" y="25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21" y="252"/>
                  </a:lnTo>
                  <a:lnTo>
                    <a:pt x="320" y="249"/>
                  </a:lnTo>
                  <a:lnTo>
                    <a:pt x="320" y="4"/>
                  </a:lnTo>
                  <a:lnTo>
                    <a:pt x="320" y="4"/>
                  </a:lnTo>
                  <a:lnTo>
                    <a:pt x="319" y="1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BFFAECE-EA54-4187-BBDF-62D0F379C0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2651" y="6499225"/>
              <a:ext cx="85725" cy="77788"/>
            </a:xfrm>
            <a:custGeom>
              <a:avLst/>
              <a:gdLst>
                <a:gd name="T0" fmla="*/ 163 w 382"/>
                <a:gd name="T1" fmla="*/ 264 h 340"/>
                <a:gd name="T2" fmla="*/ 135 w 382"/>
                <a:gd name="T3" fmla="*/ 258 h 340"/>
                <a:gd name="T4" fmla="*/ 113 w 382"/>
                <a:gd name="T5" fmla="*/ 244 h 340"/>
                <a:gd name="T6" fmla="*/ 96 w 382"/>
                <a:gd name="T7" fmla="*/ 225 h 340"/>
                <a:gd name="T8" fmla="*/ 85 w 382"/>
                <a:gd name="T9" fmla="*/ 201 h 340"/>
                <a:gd name="T10" fmla="*/ 81 w 382"/>
                <a:gd name="T11" fmla="*/ 171 h 340"/>
                <a:gd name="T12" fmla="*/ 83 w 382"/>
                <a:gd name="T13" fmla="*/ 152 h 340"/>
                <a:gd name="T14" fmla="*/ 91 w 382"/>
                <a:gd name="T15" fmla="*/ 124 h 340"/>
                <a:gd name="T16" fmla="*/ 107 w 382"/>
                <a:gd name="T17" fmla="*/ 103 h 340"/>
                <a:gd name="T18" fmla="*/ 127 w 382"/>
                <a:gd name="T19" fmla="*/ 88 h 340"/>
                <a:gd name="T20" fmla="*/ 154 w 382"/>
                <a:gd name="T21" fmla="*/ 78 h 340"/>
                <a:gd name="T22" fmla="*/ 174 w 382"/>
                <a:gd name="T23" fmla="*/ 76 h 340"/>
                <a:gd name="T24" fmla="*/ 203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1 w 382"/>
                <a:gd name="T31" fmla="*/ 131 h 340"/>
                <a:gd name="T32" fmla="*/ 267 w 382"/>
                <a:gd name="T33" fmla="*/ 158 h 340"/>
                <a:gd name="T34" fmla="*/ 267 w 382"/>
                <a:gd name="T35" fmla="*/ 178 h 340"/>
                <a:gd name="T36" fmla="*/ 260 w 382"/>
                <a:gd name="T37" fmla="*/ 206 h 340"/>
                <a:gd name="T38" fmla="*/ 246 w 382"/>
                <a:gd name="T39" fmla="*/ 229 h 340"/>
                <a:gd name="T40" fmla="*/ 226 w 382"/>
                <a:gd name="T41" fmla="*/ 248 h 340"/>
                <a:gd name="T42" fmla="*/ 201 w 382"/>
                <a:gd name="T43" fmla="*/ 260 h 340"/>
                <a:gd name="T44" fmla="*/ 173 w 382"/>
                <a:gd name="T45" fmla="*/ 265 h 340"/>
                <a:gd name="T46" fmla="*/ 253 w 382"/>
                <a:gd name="T47" fmla="*/ 34 h 340"/>
                <a:gd name="T48" fmla="*/ 220 w 382"/>
                <a:gd name="T49" fmla="*/ 11 h 340"/>
                <a:gd name="T50" fmla="*/ 178 w 382"/>
                <a:gd name="T51" fmla="*/ 1 h 340"/>
                <a:gd name="T52" fmla="*/ 145 w 382"/>
                <a:gd name="T53" fmla="*/ 1 h 340"/>
                <a:gd name="T54" fmla="*/ 95 w 382"/>
                <a:gd name="T55" fmla="*/ 14 h 340"/>
                <a:gd name="T56" fmla="*/ 55 w 382"/>
                <a:gd name="T57" fmla="*/ 40 h 340"/>
                <a:gd name="T58" fmla="*/ 25 w 382"/>
                <a:gd name="T59" fmla="*/ 76 h 340"/>
                <a:gd name="T60" fmla="*/ 6 w 382"/>
                <a:gd name="T61" fmla="*/ 121 h 340"/>
                <a:gd name="T62" fmla="*/ 0 w 382"/>
                <a:gd name="T63" fmla="*/ 171 h 340"/>
                <a:gd name="T64" fmla="*/ 3 w 382"/>
                <a:gd name="T65" fmla="*/ 206 h 340"/>
                <a:gd name="T66" fmla="*/ 17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4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2 w 382"/>
                <a:gd name="T79" fmla="*/ 317 h 340"/>
                <a:gd name="T80" fmla="*/ 262 w 382"/>
                <a:gd name="T81" fmla="*/ 300 h 340"/>
                <a:gd name="T82" fmla="*/ 266 w 382"/>
                <a:gd name="T83" fmla="*/ 300 h 340"/>
                <a:gd name="T84" fmla="*/ 266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49 w 382"/>
                <a:gd name="T93" fmla="*/ 260 h 340"/>
                <a:gd name="T94" fmla="*/ 345 w 382"/>
                <a:gd name="T95" fmla="*/ 84 h 340"/>
                <a:gd name="T96" fmla="*/ 349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0 w 382"/>
                <a:gd name="T103" fmla="*/ 7 h 340"/>
                <a:gd name="T104" fmla="*/ 266 w 382"/>
                <a:gd name="T105" fmla="*/ 11 h 340"/>
                <a:gd name="T106" fmla="*/ 266 w 382"/>
                <a:gd name="T107" fmla="*/ 44 h 340"/>
                <a:gd name="T108" fmla="*/ 262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3" y="264"/>
                  </a:lnTo>
                  <a:lnTo>
                    <a:pt x="154" y="263"/>
                  </a:lnTo>
                  <a:lnTo>
                    <a:pt x="145" y="261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20" y="250"/>
                  </a:lnTo>
                  <a:lnTo>
                    <a:pt x="113" y="244"/>
                  </a:lnTo>
                  <a:lnTo>
                    <a:pt x="107" y="238"/>
                  </a:lnTo>
                  <a:lnTo>
                    <a:pt x="101" y="232"/>
                  </a:lnTo>
                  <a:lnTo>
                    <a:pt x="96" y="225"/>
                  </a:lnTo>
                  <a:lnTo>
                    <a:pt x="91" y="218"/>
                  </a:lnTo>
                  <a:lnTo>
                    <a:pt x="88" y="210"/>
                  </a:lnTo>
                  <a:lnTo>
                    <a:pt x="85" y="201"/>
                  </a:lnTo>
                  <a:lnTo>
                    <a:pt x="83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3" y="152"/>
                  </a:lnTo>
                  <a:lnTo>
                    <a:pt x="85" y="142"/>
                  </a:lnTo>
                  <a:lnTo>
                    <a:pt x="88" y="133"/>
                  </a:lnTo>
                  <a:lnTo>
                    <a:pt x="91" y="124"/>
                  </a:lnTo>
                  <a:lnTo>
                    <a:pt x="96" y="117"/>
                  </a:lnTo>
                  <a:lnTo>
                    <a:pt x="101" y="110"/>
                  </a:lnTo>
                  <a:lnTo>
                    <a:pt x="107" y="103"/>
                  </a:lnTo>
                  <a:lnTo>
                    <a:pt x="113" y="97"/>
                  </a:lnTo>
                  <a:lnTo>
                    <a:pt x="120" y="92"/>
                  </a:lnTo>
                  <a:lnTo>
                    <a:pt x="127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4" y="76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4" y="76"/>
                  </a:lnTo>
                  <a:lnTo>
                    <a:pt x="194" y="78"/>
                  </a:lnTo>
                  <a:lnTo>
                    <a:pt x="203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2" y="102"/>
                  </a:lnTo>
                  <a:lnTo>
                    <a:pt x="248" y="108"/>
                  </a:lnTo>
                  <a:lnTo>
                    <a:pt x="253" y="115"/>
                  </a:lnTo>
                  <a:lnTo>
                    <a:pt x="257" y="123"/>
                  </a:lnTo>
                  <a:lnTo>
                    <a:pt x="261" y="131"/>
                  </a:lnTo>
                  <a:lnTo>
                    <a:pt x="264" y="140"/>
                  </a:lnTo>
                  <a:lnTo>
                    <a:pt x="266" y="149"/>
                  </a:lnTo>
                  <a:lnTo>
                    <a:pt x="267" y="158"/>
                  </a:lnTo>
                  <a:lnTo>
                    <a:pt x="268" y="168"/>
                  </a:lnTo>
                  <a:lnTo>
                    <a:pt x="268" y="168"/>
                  </a:lnTo>
                  <a:lnTo>
                    <a:pt x="267" y="178"/>
                  </a:lnTo>
                  <a:lnTo>
                    <a:pt x="266" y="187"/>
                  </a:lnTo>
                  <a:lnTo>
                    <a:pt x="263" y="197"/>
                  </a:lnTo>
                  <a:lnTo>
                    <a:pt x="260" y="206"/>
                  </a:lnTo>
                  <a:lnTo>
                    <a:pt x="256" y="214"/>
                  </a:lnTo>
                  <a:lnTo>
                    <a:pt x="252" y="222"/>
                  </a:lnTo>
                  <a:lnTo>
                    <a:pt x="246" y="229"/>
                  </a:lnTo>
                  <a:lnTo>
                    <a:pt x="240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09" y="257"/>
                  </a:lnTo>
                  <a:lnTo>
                    <a:pt x="201" y="260"/>
                  </a:lnTo>
                  <a:lnTo>
                    <a:pt x="192" y="263"/>
                  </a:lnTo>
                  <a:lnTo>
                    <a:pt x="182" y="264"/>
                  </a:lnTo>
                  <a:lnTo>
                    <a:pt x="173" y="265"/>
                  </a:lnTo>
                  <a:close/>
                  <a:moveTo>
                    <a:pt x="262" y="43"/>
                  </a:moveTo>
                  <a:lnTo>
                    <a:pt x="262" y="43"/>
                  </a:lnTo>
                  <a:lnTo>
                    <a:pt x="253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20" y="11"/>
                  </a:lnTo>
                  <a:lnTo>
                    <a:pt x="206" y="6"/>
                  </a:lnTo>
                  <a:lnTo>
                    <a:pt x="192" y="3"/>
                  </a:lnTo>
                  <a:lnTo>
                    <a:pt x="178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5" y="1"/>
                  </a:lnTo>
                  <a:lnTo>
                    <a:pt x="127" y="4"/>
                  </a:lnTo>
                  <a:lnTo>
                    <a:pt x="111" y="8"/>
                  </a:lnTo>
                  <a:lnTo>
                    <a:pt x="95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5" y="76"/>
                  </a:lnTo>
                  <a:lnTo>
                    <a:pt x="17" y="91"/>
                  </a:lnTo>
                  <a:lnTo>
                    <a:pt x="11" y="105"/>
                  </a:lnTo>
                  <a:lnTo>
                    <a:pt x="6" y="121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3" y="206"/>
                  </a:lnTo>
                  <a:lnTo>
                    <a:pt x="6" y="222"/>
                  </a:lnTo>
                  <a:lnTo>
                    <a:pt x="11" y="237"/>
                  </a:lnTo>
                  <a:lnTo>
                    <a:pt x="17" y="253"/>
                  </a:lnTo>
                  <a:lnTo>
                    <a:pt x="24" y="266"/>
                  </a:lnTo>
                  <a:lnTo>
                    <a:pt x="33" y="279"/>
                  </a:lnTo>
                  <a:lnTo>
                    <a:pt x="43" y="291"/>
                  </a:lnTo>
                  <a:lnTo>
                    <a:pt x="53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3" y="327"/>
                  </a:lnTo>
                  <a:lnTo>
                    <a:pt x="108" y="333"/>
                  </a:lnTo>
                  <a:lnTo>
                    <a:pt x="124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5" y="340"/>
                  </a:lnTo>
                  <a:lnTo>
                    <a:pt x="190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2" y="317"/>
                  </a:lnTo>
                  <a:lnTo>
                    <a:pt x="253" y="309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4" y="298"/>
                  </a:lnTo>
                  <a:lnTo>
                    <a:pt x="265" y="298"/>
                  </a:lnTo>
                  <a:lnTo>
                    <a:pt x="266" y="300"/>
                  </a:lnTo>
                  <a:lnTo>
                    <a:pt x="266" y="302"/>
                  </a:lnTo>
                  <a:lnTo>
                    <a:pt x="266" y="330"/>
                  </a:lnTo>
                  <a:lnTo>
                    <a:pt x="266" y="330"/>
                  </a:lnTo>
                  <a:lnTo>
                    <a:pt x="267" y="332"/>
                  </a:lnTo>
                  <a:lnTo>
                    <a:pt x="270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49" y="260"/>
                  </a:lnTo>
                  <a:lnTo>
                    <a:pt x="349" y="260"/>
                  </a:lnTo>
                  <a:lnTo>
                    <a:pt x="346" y="259"/>
                  </a:lnTo>
                  <a:lnTo>
                    <a:pt x="345" y="256"/>
                  </a:lnTo>
                  <a:lnTo>
                    <a:pt x="345" y="84"/>
                  </a:lnTo>
                  <a:lnTo>
                    <a:pt x="345" y="84"/>
                  </a:lnTo>
                  <a:lnTo>
                    <a:pt x="346" y="82"/>
                  </a:lnTo>
                  <a:lnTo>
                    <a:pt x="34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67" y="8"/>
                  </a:lnTo>
                  <a:lnTo>
                    <a:pt x="266" y="11"/>
                  </a:lnTo>
                  <a:lnTo>
                    <a:pt x="266" y="42"/>
                  </a:lnTo>
                  <a:lnTo>
                    <a:pt x="266" y="42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4" y="44"/>
                  </a:lnTo>
                  <a:lnTo>
                    <a:pt x="262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4BAE0BC-DB5E-42B8-AEB8-C184EA7C2C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1676" y="6499225"/>
              <a:ext cx="139700" cy="77788"/>
            </a:xfrm>
            <a:custGeom>
              <a:avLst/>
              <a:gdLst>
                <a:gd name="T0" fmla="*/ 145 w 615"/>
                <a:gd name="T1" fmla="*/ 263 h 340"/>
                <a:gd name="T2" fmla="*/ 106 w 615"/>
                <a:gd name="T3" fmla="*/ 239 h 340"/>
                <a:gd name="T4" fmla="*/ 84 w 615"/>
                <a:gd name="T5" fmla="*/ 199 h 340"/>
                <a:gd name="T6" fmla="*/ 80 w 615"/>
                <a:gd name="T7" fmla="*/ 158 h 340"/>
                <a:gd name="T8" fmla="*/ 95 w 615"/>
                <a:gd name="T9" fmla="*/ 114 h 340"/>
                <a:gd name="T10" fmla="*/ 128 w 615"/>
                <a:gd name="T11" fmla="*/ 84 h 340"/>
                <a:gd name="T12" fmla="*/ 175 w 615"/>
                <a:gd name="T13" fmla="*/ 73 h 340"/>
                <a:gd name="T14" fmla="*/ 212 w 615"/>
                <a:gd name="T15" fmla="*/ 80 h 340"/>
                <a:gd name="T16" fmla="*/ 249 w 615"/>
                <a:gd name="T17" fmla="*/ 107 h 340"/>
                <a:gd name="T18" fmla="*/ 268 w 615"/>
                <a:gd name="T19" fmla="*/ 149 h 340"/>
                <a:gd name="T20" fmla="*/ 268 w 615"/>
                <a:gd name="T21" fmla="*/ 189 h 340"/>
                <a:gd name="T22" fmla="*/ 249 w 615"/>
                <a:gd name="T23" fmla="*/ 232 h 340"/>
                <a:gd name="T24" fmla="*/ 212 w 615"/>
                <a:gd name="T25" fmla="*/ 260 h 340"/>
                <a:gd name="T26" fmla="*/ 458 w 615"/>
                <a:gd name="T27" fmla="*/ 267 h 340"/>
                <a:gd name="T28" fmla="*/ 423 w 615"/>
                <a:gd name="T29" fmla="*/ 260 h 340"/>
                <a:gd name="T30" fmla="*/ 388 w 615"/>
                <a:gd name="T31" fmla="*/ 232 h 340"/>
                <a:gd name="T32" fmla="*/ 369 w 615"/>
                <a:gd name="T33" fmla="*/ 189 h 340"/>
                <a:gd name="T34" fmla="*/ 369 w 615"/>
                <a:gd name="T35" fmla="*/ 149 h 340"/>
                <a:gd name="T36" fmla="*/ 388 w 615"/>
                <a:gd name="T37" fmla="*/ 107 h 340"/>
                <a:gd name="T38" fmla="*/ 422 w 615"/>
                <a:gd name="T39" fmla="*/ 80 h 340"/>
                <a:gd name="T40" fmla="*/ 458 w 615"/>
                <a:gd name="T41" fmla="*/ 73 h 340"/>
                <a:gd name="T42" fmla="*/ 515 w 615"/>
                <a:gd name="T43" fmla="*/ 95 h 340"/>
                <a:gd name="T44" fmla="*/ 537 w 615"/>
                <a:gd name="T45" fmla="*/ 125 h 340"/>
                <a:gd name="T46" fmla="*/ 608 w 615"/>
                <a:gd name="T47" fmla="*/ 123 h 340"/>
                <a:gd name="T48" fmla="*/ 545 w 615"/>
                <a:gd name="T49" fmla="*/ 7 h 340"/>
                <a:gd name="T50" fmla="*/ 541 w 615"/>
                <a:gd name="T51" fmla="*/ 27 h 340"/>
                <a:gd name="T52" fmla="*/ 536 w 615"/>
                <a:gd name="T53" fmla="*/ 29 h 340"/>
                <a:gd name="T54" fmla="*/ 488 w 615"/>
                <a:gd name="T55" fmla="*/ 5 h 340"/>
                <a:gd name="T56" fmla="*/ 440 w 615"/>
                <a:gd name="T57" fmla="*/ 1 h 340"/>
                <a:gd name="T58" fmla="*/ 393 w 615"/>
                <a:gd name="T59" fmla="*/ 11 h 340"/>
                <a:gd name="T60" fmla="*/ 332 w 615"/>
                <a:gd name="T61" fmla="*/ 58 h 340"/>
                <a:gd name="T62" fmla="*/ 317 w 615"/>
                <a:gd name="T63" fmla="*/ 75 h 340"/>
                <a:gd name="T64" fmla="*/ 296 w 615"/>
                <a:gd name="T65" fmla="*/ 51 h 340"/>
                <a:gd name="T66" fmla="*/ 256 w 615"/>
                <a:gd name="T67" fmla="*/ 20 h 340"/>
                <a:gd name="T68" fmla="*/ 207 w 615"/>
                <a:gd name="T69" fmla="*/ 3 h 340"/>
                <a:gd name="T70" fmla="*/ 157 w 615"/>
                <a:gd name="T71" fmla="*/ 1 h 340"/>
                <a:gd name="T72" fmla="*/ 76 w 615"/>
                <a:gd name="T73" fmla="*/ 28 h 340"/>
                <a:gd name="T74" fmla="*/ 20 w 615"/>
                <a:gd name="T75" fmla="*/ 88 h 340"/>
                <a:gd name="T76" fmla="*/ 0 w 615"/>
                <a:gd name="T77" fmla="*/ 168 h 340"/>
                <a:gd name="T78" fmla="*/ 13 w 615"/>
                <a:gd name="T79" fmla="*/ 236 h 340"/>
                <a:gd name="T80" fmla="*/ 62 w 615"/>
                <a:gd name="T81" fmla="*/ 302 h 340"/>
                <a:gd name="T82" fmla="*/ 138 w 615"/>
                <a:gd name="T83" fmla="*/ 337 h 340"/>
                <a:gd name="T84" fmla="*/ 197 w 615"/>
                <a:gd name="T85" fmla="*/ 339 h 340"/>
                <a:gd name="T86" fmla="*/ 248 w 615"/>
                <a:gd name="T87" fmla="*/ 325 h 340"/>
                <a:gd name="T88" fmla="*/ 289 w 615"/>
                <a:gd name="T89" fmla="*/ 295 h 340"/>
                <a:gd name="T90" fmla="*/ 316 w 615"/>
                <a:gd name="T91" fmla="*/ 265 h 340"/>
                <a:gd name="T92" fmla="*/ 321 w 615"/>
                <a:gd name="T93" fmla="*/ 265 h 340"/>
                <a:gd name="T94" fmla="*/ 353 w 615"/>
                <a:gd name="T95" fmla="*/ 303 h 340"/>
                <a:gd name="T96" fmla="*/ 397 w 615"/>
                <a:gd name="T97" fmla="*/ 329 h 340"/>
                <a:gd name="T98" fmla="*/ 448 w 615"/>
                <a:gd name="T99" fmla="*/ 340 h 340"/>
                <a:gd name="T100" fmla="*/ 503 w 615"/>
                <a:gd name="T101" fmla="*/ 335 h 340"/>
                <a:gd name="T102" fmla="*/ 562 w 615"/>
                <a:gd name="T103" fmla="*/ 308 h 340"/>
                <a:gd name="T104" fmla="*/ 601 w 615"/>
                <a:gd name="T105" fmla="*/ 260 h 340"/>
                <a:gd name="T106" fmla="*/ 615 w 615"/>
                <a:gd name="T107" fmla="*/ 222 h 340"/>
                <a:gd name="T108" fmla="*/ 534 w 615"/>
                <a:gd name="T109" fmla="*/ 219 h 340"/>
                <a:gd name="T110" fmla="*/ 519 w 615"/>
                <a:gd name="T111" fmla="*/ 241 h 340"/>
                <a:gd name="T112" fmla="*/ 472 w 615"/>
                <a:gd name="T113" fmla="*/ 267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5" h="340">
                  <a:moveTo>
                    <a:pt x="175" y="267"/>
                  </a:moveTo>
                  <a:lnTo>
                    <a:pt x="175" y="267"/>
                  </a:lnTo>
                  <a:lnTo>
                    <a:pt x="165" y="267"/>
                  </a:lnTo>
                  <a:lnTo>
                    <a:pt x="155" y="265"/>
                  </a:lnTo>
                  <a:lnTo>
                    <a:pt x="145" y="263"/>
                  </a:lnTo>
                  <a:lnTo>
                    <a:pt x="136" y="260"/>
                  </a:lnTo>
                  <a:lnTo>
                    <a:pt x="128" y="256"/>
                  </a:lnTo>
                  <a:lnTo>
                    <a:pt x="120" y="252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100" y="232"/>
                  </a:lnTo>
                  <a:lnTo>
                    <a:pt x="95" y="225"/>
                  </a:lnTo>
                  <a:lnTo>
                    <a:pt x="91" y="217"/>
                  </a:lnTo>
                  <a:lnTo>
                    <a:pt x="87" y="209"/>
                  </a:lnTo>
                  <a:lnTo>
                    <a:pt x="84" y="199"/>
                  </a:lnTo>
                  <a:lnTo>
                    <a:pt x="81" y="189"/>
                  </a:lnTo>
                  <a:lnTo>
                    <a:pt x="80" y="179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58"/>
                  </a:lnTo>
                  <a:lnTo>
                    <a:pt x="81" y="149"/>
                  </a:lnTo>
                  <a:lnTo>
                    <a:pt x="84" y="140"/>
                  </a:lnTo>
                  <a:lnTo>
                    <a:pt x="87" y="130"/>
                  </a:lnTo>
                  <a:lnTo>
                    <a:pt x="91" y="122"/>
                  </a:lnTo>
                  <a:lnTo>
                    <a:pt x="95" y="114"/>
                  </a:lnTo>
                  <a:lnTo>
                    <a:pt x="100" y="107"/>
                  </a:lnTo>
                  <a:lnTo>
                    <a:pt x="106" y="100"/>
                  </a:lnTo>
                  <a:lnTo>
                    <a:pt x="113" y="94"/>
                  </a:lnTo>
                  <a:lnTo>
                    <a:pt x="120" y="89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5" y="77"/>
                  </a:lnTo>
                  <a:lnTo>
                    <a:pt x="155" y="75"/>
                  </a:lnTo>
                  <a:lnTo>
                    <a:pt x="16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85" y="74"/>
                  </a:lnTo>
                  <a:lnTo>
                    <a:pt x="194" y="75"/>
                  </a:lnTo>
                  <a:lnTo>
                    <a:pt x="203" y="77"/>
                  </a:lnTo>
                  <a:lnTo>
                    <a:pt x="212" y="80"/>
                  </a:lnTo>
                  <a:lnTo>
                    <a:pt x="220" y="84"/>
                  </a:lnTo>
                  <a:lnTo>
                    <a:pt x="229" y="89"/>
                  </a:lnTo>
                  <a:lnTo>
                    <a:pt x="236" y="94"/>
                  </a:lnTo>
                  <a:lnTo>
                    <a:pt x="243" y="100"/>
                  </a:lnTo>
                  <a:lnTo>
                    <a:pt x="249" y="107"/>
                  </a:lnTo>
                  <a:lnTo>
                    <a:pt x="254" y="114"/>
                  </a:lnTo>
                  <a:lnTo>
                    <a:pt x="259" y="122"/>
                  </a:lnTo>
                  <a:lnTo>
                    <a:pt x="263" y="130"/>
                  </a:lnTo>
                  <a:lnTo>
                    <a:pt x="266" y="140"/>
                  </a:lnTo>
                  <a:lnTo>
                    <a:pt x="268" y="149"/>
                  </a:lnTo>
                  <a:lnTo>
                    <a:pt x="269" y="15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9" y="179"/>
                  </a:lnTo>
                  <a:lnTo>
                    <a:pt x="268" y="189"/>
                  </a:lnTo>
                  <a:lnTo>
                    <a:pt x="266" y="199"/>
                  </a:lnTo>
                  <a:lnTo>
                    <a:pt x="263" y="209"/>
                  </a:lnTo>
                  <a:lnTo>
                    <a:pt x="259" y="217"/>
                  </a:lnTo>
                  <a:lnTo>
                    <a:pt x="254" y="225"/>
                  </a:lnTo>
                  <a:lnTo>
                    <a:pt x="249" y="232"/>
                  </a:lnTo>
                  <a:lnTo>
                    <a:pt x="243" y="239"/>
                  </a:lnTo>
                  <a:lnTo>
                    <a:pt x="236" y="246"/>
                  </a:lnTo>
                  <a:lnTo>
                    <a:pt x="229" y="252"/>
                  </a:lnTo>
                  <a:lnTo>
                    <a:pt x="220" y="256"/>
                  </a:lnTo>
                  <a:lnTo>
                    <a:pt x="212" y="260"/>
                  </a:lnTo>
                  <a:lnTo>
                    <a:pt x="203" y="263"/>
                  </a:lnTo>
                  <a:lnTo>
                    <a:pt x="194" y="265"/>
                  </a:lnTo>
                  <a:lnTo>
                    <a:pt x="185" y="267"/>
                  </a:lnTo>
                  <a:lnTo>
                    <a:pt x="175" y="26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49" y="267"/>
                  </a:lnTo>
                  <a:lnTo>
                    <a:pt x="440" y="265"/>
                  </a:lnTo>
                  <a:lnTo>
                    <a:pt x="431" y="263"/>
                  </a:lnTo>
                  <a:lnTo>
                    <a:pt x="423" y="260"/>
                  </a:lnTo>
                  <a:lnTo>
                    <a:pt x="415" y="256"/>
                  </a:lnTo>
                  <a:lnTo>
                    <a:pt x="407" y="252"/>
                  </a:lnTo>
                  <a:lnTo>
                    <a:pt x="400" y="246"/>
                  </a:lnTo>
                  <a:lnTo>
                    <a:pt x="394" y="239"/>
                  </a:lnTo>
                  <a:lnTo>
                    <a:pt x="388" y="232"/>
                  </a:lnTo>
                  <a:lnTo>
                    <a:pt x="383" y="225"/>
                  </a:lnTo>
                  <a:lnTo>
                    <a:pt x="378" y="217"/>
                  </a:lnTo>
                  <a:lnTo>
                    <a:pt x="374" y="209"/>
                  </a:lnTo>
                  <a:lnTo>
                    <a:pt x="371" y="199"/>
                  </a:lnTo>
                  <a:lnTo>
                    <a:pt x="369" y="189"/>
                  </a:lnTo>
                  <a:lnTo>
                    <a:pt x="368" y="179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68" y="158"/>
                  </a:lnTo>
                  <a:lnTo>
                    <a:pt x="369" y="149"/>
                  </a:lnTo>
                  <a:lnTo>
                    <a:pt x="371" y="140"/>
                  </a:lnTo>
                  <a:lnTo>
                    <a:pt x="374" y="130"/>
                  </a:lnTo>
                  <a:lnTo>
                    <a:pt x="378" y="122"/>
                  </a:lnTo>
                  <a:lnTo>
                    <a:pt x="383" y="114"/>
                  </a:lnTo>
                  <a:lnTo>
                    <a:pt x="388" y="107"/>
                  </a:lnTo>
                  <a:lnTo>
                    <a:pt x="394" y="100"/>
                  </a:lnTo>
                  <a:lnTo>
                    <a:pt x="400" y="94"/>
                  </a:lnTo>
                  <a:lnTo>
                    <a:pt x="407" y="89"/>
                  </a:lnTo>
                  <a:lnTo>
                    <a:pt x="414" y="84"/>
                  </a:lnTo>
                  <a:lnTo>
                    <a:pt x="422" y="80"/>
                  </a:lnTo>
                  <a:lnTo>
                    <a:pt x="430" y="77"/>
                  </a:lnTo>
                  <a:lnTo>
                    <a:pt x="439" y="75"/>
                  </a:lnTo>
                  <a:lnTo>
                    <a:pt x="448" y="74"/>
                  </a:lnTo>
                  <a:lnTo>
                    <a:pt x="458" y="73"/>
                  </a:lnTo>
                  <a:lnTo>
                    <a:pt x="458" y="73"/>
                  </a:lnTo>
                  <a:lnTo>
                    <a:pt x="472" y="74"/>
                  </a:lnTo>
                  <a:lnTo>
                    <a:pt x="484" y="77"/>
                  </a:lnTo>
                  <a:lnTo>
                    <a:pt x="495" y="81"/>
                  </a:lnTo>
                  <a:lnTo>
                    <a:pt x="506" y="88"/>
                  </a:lnTo>
                  <a:lnTo>
                    <a:pt x="515" y="95"/>
                  </a:lnTo>
                  <a:lnTo>
                    <a:pt x="523" y="103"/>
                  </a:lnTo>
                  <a:lnTo>
                    <a:pt x="530" y="113"/>
                  </a:lnTo>
                  <a:lnTo>
                    <a:pt x="535" y="123"/>
                  </a:lnTo>
                  <a:lnTo>
                    <a:pt x="535" y="123"/>
                  </a:lnTo>
                  <a:lnTo>
                    <a:pt x="537" y="125"/>
                  </a:lnTo>
                  <a:lnTo>
                    <a:pt x="540" y="126"/>
                  </a:lnTo>
                  <a:lnTo>
                    <a:pt x="604" y="126"/>
                  </a:lnTo>
                  <a:lnTo>
                    <a:pt x="604" y="126"/>
                  </a:lnTo>
                  <a:lnTo>
                    <a:pt x="607" y="125"/>
                  </a:lnTo>
                  <a:lnTo>
                    <a:pt x="608" y="123"/>
                  </a:lnTo>
                  <a:lnTo>
                    <a:pt x="608" y="11"/>
                  </a:lnTo>
                  <a:lnTo>
                    <a:pt x="608" y="11"/>
                  </a:lnTo>
                  <a:lnTo>
                    <a:pt x="607" y="8"/>
                  </a:lnTo>
                  <a:lnTo>
                    <a:pt x="604" y="7"/>
                  </a:lnTo>
                  <a:lnTo>
                    <a:pt x="545" y="7"/>
                  </a:lnTo>
                  <a:lnTo>
                    <a:pt x="545" y="7"/>
                  </a:lnTo>
                  <a:lnTo>
                    <a:pt x="542" y="8"/>
                  </a:lnTo>
                  <a:lnTo>
                    <a:pt x="541" y="11"/>
                  </a:lnTo>
                  <a:lnTo>
                    <a:pt x="541" y="27"/>
                  </a:lnTo>
                  <a:lnTo>
                    <a:pt x="541" y="27"/>
                  </a:lnTo>
                  <a:lnTo>
                    <a:pt x="541" y="29"/>
                  </a:lnTo>
                  <a:lnTo>
                    <a:pt x="540" y="30"/>
                  </a:lnTo>
                  <a:lnTo>
                    <a:pt x="538" y="30"/>
                  </a:lnTo>
                  <a:lnTo>
                    <a:pt x="536" y="29"/>
                  </a:lnTo>
                  <a:lnTo>
                    <a:pt x="536" y="29"/>
                  </a:lnTo>
                  <a:lnTo>
                    <a:pt x="528" y="22"/>
                  </a:lnTo>
                  <a:lnTo>
                    <a:pt x="520" y="17"/>
                  </a:lnTo>
                  <a:lnTo>
                    <a:pt x="510" y="12"/>
                  </a:lnTo>
                  <a:lnTo>
                    <a:pt x="500" y="8"/>
                  </a:lnTo>
                  <a:lnTo>
                    <a:pt x="488" y="5"/>
                  </a:lnTo>
                  <a:lnTo>
                    <a:pt x="477" y="2"/>
                  </a:lnTo>
                  <a:lnTo>
                    <a:pt x="464" y="1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0" y="1"/>
                  </a:lnTo>
                  <a:lnTo>
                    <a:pt x="430" y="1"/>
                  </a:lnTo>
                  <a:lnTo>
                    <a:pt x="421" y="3"/>
                  </a:lnTo>
                  <a:lnTo>
                    <a:pt x="411" y="5"/>
                  </a:lnTo>
                  <a:lnTo>
                    <a:pt x="402" y="8"/>
                  </a:lnTo>
                  <a:lnTo>
                    <a:pt x="393" y="11"/>
                  </a:lnTo>
                  <a:lnTo>
                    <a:pt x="385" y="15"/>
                  </a:lnTo>
                  <a:lnTo>
                    <a:pt x="375" y="20"/>
                  </a:lnTo>
                  <a:lnTo>
                    <a:pt x="359" y="30"/>
                  </a:lnTo>
                  <a:lnTo>
                    <a:pt x="345" y="44"/>
                  </a:lnTo>
                  <a:lnTo>
                    <a:pt x="332" y="58"/>
                  </a:lnTo>
                  <a:lnTo>
                    <a:pt x="321" y="74"/>
                  </a:lnTo>
                  <a:lnTo>
                    <a:pt x="321" y="74"/>
                  </a:lnTo>
                  <a:lnTo>
                    <a:pt x="319" y="75"/>
                  </a:lnTo>
                  <a:lnTo>
                    <a:pt x="318" y="75"/>
                  </a:lnTo>
                  <a:lnTo>
                    <a:pt x="317" y="75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0" y="66"/>
                  </a:lnTo>
                  <a:lnTo>
                    <a:pt x="303" y="58"/>
                  </a:lnTo>
                  <a:lnTo>
                    <a:pt x="296" y="51"/>
                  </a:lnTo>
                  <a:lnTo>
                    <a:pt x="289" y="44"/>
                  </a:lnTo>
                  <a:lnTo>
                    <a:pt x="281" y="37"/>
                  </a:lnTo>
                  <a:lnTo>
                    <a:pt x="273" y="30"/>
                  </a:lnTo>
                  <a:lnTo>
                    <a:pt x="265" y="25"/>
                  </a:lnTo>
                  <a:lnTo>
                    <a:pt x="256" y="20"/>
                  </a:lnTo>
                  <a:lnTo>
                    <a:pt x="247" y="15"/>
                  </a:lnTo>
                  <a:lnTo>
                    <a:pt x="238" y="11"/>
                  </a:lnTo>
                  <a:lnTo>
                    <a:pt x="228" y="8"/>
                  </a:lnTo>
                  <a:lnTo>
                    <a:pt x="217" y="5"/>
                  </a:lnTo>
                  <a:lnTo>
                    <a:pt x="207" y="3"/>
                  </a:lnTo>
                  <a:lnTo>
                    <a:pt x="196" y="1"/>
                  </a:lnTo>
                  <a:lnTo>
                    <a:pt x="186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57" y="1"/>
                  </a:lnTo>
                  <a:lnTo>
                    <a:pt x="138" y="3"/>
                  </a:lnTo>
                  <a:lnTo>
                    <a:pt x="122" y="7"/>
                  </a:lnTo>
                  <a:lnTo>
                    <a:pt x="106" y="13"/>
                  </a:lnTo>
                  <a:lnTo>
                    <a:pt x="90" y="20"/>
                  </a:lnTo>
                  <a:lnTo>
                    <a:pt x="76" y="28"/>
                  </a:lnTo>
                  <a:lnTo>
                    <a:pt x="62" y="38"/>
                  </a:lnTo>
                  <a:lnTo>
                    <a:pt x="50" y="49"/>
                  </a:lnTo>
                  <a:lnTo>
                    <a:pt x="39" y="61"/>
                  </a:lnTo>
                  <a:lnTo>
                    <a:pt x="29" y="73"/>
                  </a:lnTo>
                  <a:lnTo>
                    <a:pt x="20" y="88"/>
                  </a:lnTo>
                  <a:lnTo>
                    <a:pt x="13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6"/>
                  </a:lnTo>
                  <a:lnTo>
                    <a:pt x="3" y="204"/>
                  </a:lnTo>
                  <a:lnTo>
                    <a:pt x="7" y="220"/>
                  </a:lnTo>
                  <a:lnTo>
                    <a:pt x="13" y="236"/>
                  </a:lnTo>
                  <a:lnTo>
                    <a:pt x="20" y="252"/>
                  </a:lnTo>
                  <a:lnTo>
                    <a:pt x="29" y="266"/>
                  </a:lnTo>
                  <a:lnTo>
                    <a:pt x="39" y="278"/>
                  </a:lnTo>
                  <a:lnTo>
                    <a:pt x="50" y="290"/>
                  </a:lnTo>
                  <a:lnTo>
                    <a:pt x="62" y="302"/>
                  </a:lnTo>
                  <a:lnTo>
                    <a:pt x="76" y="312"/>
                  </a:lnTo>
                  <a:lnTo>
                    <a:pt x="90" y="320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7" y="339"/>
                  </a:lnTo>
                  <a:lnTo>
                    <a:pt x="175" y="340"/>
                  </a:lnTo>
                  <a:lnTo>
                    <a:pt x="175" y="340"/>
                  </a:lnTo>
                  <a:lnTo>
                    <a:pt x="186" y="340"/>
                  </a:lnTo>
                  <a:lnTo>
                    <a:pt x="197" y="339"/>
                  </a:lnTo>
                  <a:lnTo>
                    <a:pt x="207" y="337"/>
                  </a:lnTo>
                  <a:lnTo>
                    <a:pt x="217" y="335"/>
                  </a:lnTo>
                  <a:lnTo>
                    <a:pt x="228" y="332"/>
                  </a:lnTo>
                  <a:lnTo>
                    <a:pt x="238" y="329"/>
                  </a:lnTo>
                  <a:lnTo>
                    <a:pt x="248" y="325"/>
                  </a:lnTo>
                  <a:lnTo>
                    <a:pt x="257" y="320"/>
                  </a:lnTo>
                  <a:lnTo>
                    <a:pt x="265" y="315"/>
                  </a:lnTo>
                  <a:lnTo>
                    <a:pt x="274" y="309"/>
                  </a:lnTo>
                  <a:lnTo>
                    <a:pt x="282" y="303"/>
                  </a:lnTo>
                  <a:lnTo>
                    <a:pt x="289" y="295"/>
                  </a:lnTo>
                  <a:lnTo>
                    <a:pt x="297" y="288"/>
                  </a:lnTo>
                  <a:lnTo>
                    <a:pt x="303" y="281"/>
                  </a:lnTo>
                  <a:lnTo>
                    <a:pt x="311" y="273"/>
                  </a:lnTo>
                  <a:lnTo>
                    <a:pt x="316" y="265"/>
                  </a:lnTo>
                  <a:lnTo>
                    <a:pt x="316" y="265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20" y="263"/>
                  </a:lnTo>
                  <a:lnTo>
                    <a:pt x="321" y="265"/>
                  </a:lnTo>
                  <a:lnTo>
                    <a:pt x="321" y="265"/>
                  </a:lnTo>
                  <a:lnTo>
                    <a:pt x="326" y="273"/>
                  </a:lnTo>
                  <a:lnTo>
                    <a:pt x="332" y="281"/>
                  </a:lnTo>
                  <a:lnTo>
                    <a:pt x="339" y="288"/>
                  </a:lnTo>
                  <a:lnTo>
                    <a:pt x="346" y="295"/>
                  </a:lnTo>
                  <a:lnTo>
                    <a:pt x="353" y="303"/>
                  </a:lnTo>
                  <a:lnTo>
                    <a:pt x="361" y="309"/>
                  </a:lnTo>
                  <a:lnTo>
                    <a:pt x="369" y="315"/>
                  </a:lnTo>
                  <a:lnTo>
                    <a:pt x="378" y="320"/>
                  </a:lnTo>
                  <a:lnTo>
                    <a:pt x="388" y="325"/>
                  </a:lnTo>
                  <a:lnTo>
                    <a:pt x="397" y="329"/>
                  </a:lnTo>
                  <a:lnTo>
                    <a:pt x="407" y="332"/>
                  </a:lnTo>
                  <a:lnTo>
                    <a:pt x="416" y="335"/>
                  </a:lnTo>
                  <a:lnTo>
                    <a:pt x="427" y="337"/>
                  </a:lnTo>
                  <a:lnTo>
                    <a:pt x="437" y="339"/>
                  </a:lnTo>
                  <a:lnTo>
                    <a:pt x="448" y="340"/>
                  </a:lnTo>
                  <a:lnTo>
                    <a:pt x="458" y="340"/>
                  </a:lnTo>
                  <a:lnTo>
                    <a:pt x="458" y="340"/>
                  </a:lnTo>
                  <a:lnTo>
                    <a:pt x="475" y="340"/>
                  </a:lnTo>
                  <a:lnTo>
                    <a:pt x="489" y="338"/>
                  </a:lnTo>
                  <a:lnTo>
                    <a:pt x="503" y="335"/>
                  </a:lnTo>
                  <a:lnTo>
                    <a:pt x="516" y="332"/>
                  </a:lnTo>
                  <a:lnTo>
                    <a:pt x="529" y="327"/>
                  </a:lnTo>
                  <a:lnTo>
                    <a:pt x="541" y="322"/>
                  </a:lnTo>
                  <a:lnTo>
                    <a:pt x="552" y="315"/>
                  </a:lnTo>
                  <a:lnTo>
                    <a:pt x="562" y="308"/>
                  </a:lnTo>
                  <a:lnTo>
                    <a:pt x="572" y="300"/>
                  </a:lnTo>
                  <a:lnTo>
                    <a:pt x="580" y="291"/>
                  </a:lnTo>
                  <a:lnTo>
                    <a:pt x="588" y="281"/>
                  </a:lnTo>
                  <a:lnTo>
                    <a:pt x="595" y="271"/>
                  </a:lnTo>
                  <a:lnTo>
                    <a:pt x="601" y="260"/>
                  </a:lnTo>
                  <a:lnTo>
                    <a:pt x="607" y="249"/>
                  </a:lnTo>
                  <a:lnTo>
                    <a:pt x="612" y="236"/>
                  </a:lnTo>
                  <a:lnTo>
                    <a:pt x="615" y="223"/>
                  </a:lnTo>
                  <a:lnTo>
                    <a:pt x="615" y="223"/>
                  </a:lnTo>
                  <a:lnTo>
                    <a:pt x="615" y="222"/>
                  </a:lnTo>
                  <a:lnTo>
                    <a:pt x="614" y="220"/>
                  </a:lnTo>
                  <a:lnTo>
                    <a:pt x="613" y="220"/>
                  </a:lnTo>
                  <a:lnTo>
                    <a:pt x="612" y="219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2" y="220"/>
                  </a:lnTo>
                  <a:lnTo>
                    <a:pt x="530" y="222"/>
                  </a:lnTo>
                  <a:lnTo>
                    <a:pt x="530" y="222"/>
                  </a:lnTo>
                  <a:lnTo>
                    <a:pt x="525" y="232"/>
                  </a:lnTo>
                  <a:lnTo>
                    <a:pt x="519" y="241"/>
                  </a:lnTo>
                  <a:lnTo>
                    <a:pt x="512" y="249"/>
                  </a:lnTo>
                  <a:lnTo>
                    <a:pt x="503" y="256"/>
                  </a:lnTo>
                  <a:lnTo>
                    <a:pt x="494" y="261"/>
                  </a:lnTo>
                  <a:lnTo>
                    <a:pt x="483" y="264"/>
                  </a:lnTo>
                  <a:lnTo>
                    <a:pt x="472" y="267"/>
                  </a:lnTo>
                  <a:lnTo>
                    <a:pt x="458" y="2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41844A-4DD0-42DD-95C0-A8964DB6B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1351" y="6499225"/>
              <a:ext cx="57150" cy="77788"/>
            </a:xfrm>
            <a:custGeom>
              <a:avLst/>
              <a:gdLst>
                <a:gd name="T0" fmla="*/ 125 w 258"/>
                <a:gd name="T1" fmla="*/ 129 h 340"/>
                <a:gd name="T2" fmla="*/ 98 w 258"/>
                <a:gd name="T3" fmla="*/ 120 h 340"/>
                <a:gd name="T4" fmla="*/ 85 w 258"/>
                <a:gd name="T5" fmla="*/ 108 h 340"/>
                <a:gd name="T6" fmla="*/ 83 w 258"/>
                <a:gd name="T7" fmla="*/ 97 h 340"/>
                <a:gd name="T8" fmla="*/ 88 w 258"/>
                <a:gd name="T9" fmla="*/ 80 h 340"/>
                <a:gd name="T10" fmla="*/ 104 w 258"/>
                <a:gd name="T11" fmla="*/ 70 h 340"/>
                <a:gd name="T12" fmla="*/ 118 w 258"/>
                <a:gd name="T13" fmla="*/ 68 h 340"/>
                <a:gd name="T14" fmla="*/ 141 w 258"/>
                <a:gd name="T15" fmla="*/ 74 h 340"/>
                <a:gd name="T16" fmla="*/ 157 w 258"/>
                <a:gd name="T17" fmla="*/ 90 h 340"/>
                <a:gd name="T18" fmla="*/ 163 w 258"/>
                <a:gd name="T19" fmla="*/ 106 h 340"/>
                <a:gd name="T20" fmla="*/ 238 w 258"/>
                <a:gd name="T21" fmla="*/ 109 h 340"/>
                <a:gd name="T22" fmla="*/ 241 w 258"/>
                <a:gd name="T23" fmla="*/ 106 h 340"/>
                <a:gd name="T24" fmla="*/ 240 w 258"/>
                <a:gd name="T25" fmla="*/ 8 h 340"/>
                <a:gd name="T26" fmla="*/ 184 w 258"/>
                <a:gd name="T27" fmla="*/ 7 h 340"/>
                <a:gd name="T28" fmla="*/ 180 w 258"/>
                <a:gd name="T29" fmla="*/ 24 h 340"/>
                <a:gd name="T30" fmla="*/ 179 w 258"/>
                <a:gd name="T31" fmla="*/ 27 h 340"/>
                <a:gd name="T32" fmla="*/ 176 w 258"/>
                <a:gd name="T33" fmla="*/ 26 h 340"/>
                <a:gd name="T34" fmla="*/ 153 w 258"/>
                <a:gd name="T35" fmla="*/ 9 h 340"/>
                <a:gd name="T36" fmla="*/ 127 w 258"/>
                <a:gd name="T37" fmla="*/ 2 h 340"/>
                <a:gd name="T38" fmla="*/ 107 w 258"/>
                <a:gd name="T39" fmla="*/ 0 h 340"/>
                <a:gd name="T40" fmla="*/ 74 w 258"/>
                <a:gd name="T41" fmla="*/ 4 h 340"/>
                <a:gd name="T42" fmla="*/ 47 w 258"/>
                <a:gd name="T43" fmla="*/ 15 h 340"/>
                <a:gd name="T44" fmla="*/ 25 w 258"/>
                <a:gd name="T45" fmla="*/ 34 h 340"/>
                <a:gd name="T46" fmla="*/ 8 w 258"/>
                <a:gd name="T47" fmla="*/ 58 h 340"/>
                <a:gd name="T48" fmla="*/ 1 w 258"/>
                <a:gd name="T49" fmla="*/ 89 h 340"/>
                <a:gd name="T50" fmla="*/ 1 w 258"/>
                <a:gd name="T51" fmla="*/ 112 h 340"/>
                <a:gd name="T52" fmla="*/ 7 w 258"/>
                <a:gd name="T53" fmla="*/ 141 h 340"/>
                <a:gd name="T54" fmla="*/ 20 w 258"/>
                <a:gd name="T55" fmla="*/ 163 h 340"/>
                <a:gd name="T56" fmla="*/ 39 w 258"/>
                <a:gd name="T57" fmla="*/ 179 h 340"/>
                <a:gd name="T58" fmla="*/ 72 w 258"/>
                <a:gd name="T59" fmla="*/ 195 h 340"/>
                <a:gd name="T60" fmla="*/ 131 w 258"/>
                <a:gd name="T61" fmla="*/ 208 h 340"/>
                <a:gd name="T62" fmla="*/ 160 w 258"/>
                <a:gd name="T63" fmla="*/ 217 h 340"/>
                <a:gd name="T64" fmla="*/ 175 w 258"/>
                <a:gd name="T65" fmla="*/ 230 h 340"/>
                <a:gd name="T66" fmla="*/ 178 w 258"/>
                <a:gd name="T67" fmla="*/ 242 h 340"/>
                <a:gd name="T68" fmla="*/ 173 w 258"/>
                <a:gd name="T69" fmla="*/ 261 h 340"/>
                <a:gd name="T70" fmla="*/ 157 w 258"/>
                <a:gd name="T71" fmla="*/ 272 h 340"/>
                <a:gd name="T72" fmla="*/ 142 w 258"/>
                <a:gd name="T73" fmla="*/ 274 h 340"/>
                <a:gd name="T74" fmla="*/ 115 w 258"/>
                <a:gd name="T75" fmla="*/ 268 h 340"/>
                <a:gd name="T76" fmla="*/ 93 w 258"/>
                <a:gd name="T77" fmla="*/ 250 h 340"/>
                <a:gd name="T78" fmla="*/ 84 w 258"/>
                <a:gd name="T79" fmla="*/ 230 h 340"/>
                <a:gd name="T80" fmla="*/ 11 w 258"/>
                <a:gd name="T81" fmla="*/ 228 h 340"/>
                <a:gd name="T82" fmla="*/ 8 w 258"/>
                <a:gd name="T83" fmla="*/ 231 h 340"/>
                <a:gd name="T84" fmla="*/ 9 w 258"/>
                <a:gd name="T85" fmla="*/ 332 h 340"/>
                <a:gd name="T86" fmla="*/ 66 w 258"/>
                <a:gd name="T87" fmla="*/ 333 h 340"/>
                <a:gd name="T88" fmla="*/ 69 w 258"/>
                <a:gd name="T89" fmla="*/ 313 h 340"/>
                <a:gd name="T90" fmla="*/ 70 w 258"/>
                <a:gd name="T91" fmla="*/ 311 h 340"/>
                <a:gd name="T92" fmla="*/ 73 w 258"/>
                <a:gd name="T93" fmla="*/ 312 h 340"/>
                <a:gd name="T94" fmla="*/ 97 w 258"/>
                <a:gd name="T95" fmla="*/ 329 h 340"/>
                <a:gd name="T96" fmla="*/ 129 w 258"/>
                <a:gd name="T97" fmla="*/ 338 h 340"/>
                <a:gd name="T98" fmla="*/ 154 w 258"/>
                <a:gd name="T99" fmla="*/ 340 h 340"/>
                <a:gd name="T100" fmla="*/ 185 w 258"/>
                <a:gd name="T101" fmla="*/ 337 h 340"/>
                <a:gd name="T102" fmla="*/ 212 w 258"/>
                <a:gd name="T103" fmla="*/ 327 h 340"/>
                <a:gd name="T104" fmla="*/ 234 w 258"/>
                <a:gd name="T105" fmla="*/ 309 h 340"/>
                <a:gd name="T106" fmla="*/ 249 w 258"/>
                <a:gd name="T107" fmla="*/ 284 h 340"/>
                <a:gd name="T108" fmla="*/ 257 w 258"/>
                <a:gd name="T109" fmla="*/ 253 h 340"/>
                <a:gd name="T110" fmla="*/ 257 w 258"/>
                <a:gd name="T111" fmla="*/ 228 h 340"/>
                <a:gd name="T112" fmla="*/ 251 w 258"/>
                <a:gd name="T113" fmla="*/ 199 h 340"/>
                <a:gd name="T114" fmla="*/ 237 w 258"/>
                <a:gd name="T115" fmla="*/ 175 h 340"/>
                <a:gd name="T116" fmla="*/ 216 w 258"/>
                <a:gd name="T117" fmla="*/ 158 h 340"/>
                <a:gd name="T118" fmla="*/ 177 w 258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340">
                  <a:moveTo>
                    <a:pt x="154" y="136"/>
                  </a:moveTo>
                  <a:lnTo>
                    <a:pt x="125" y="129"/>
                  </a:lnTo>
                  <a:lnTo>
                    <a:pt x="125" y="129"/>
                  </a:lnTo>
                  <a:lnTo>
                    <a:pt x="114" y="126"/>
                  </a:lnTo>
                  <a:lnTo>
                    <a:pt x="106" y="123"/>
                  </a:lnTo>
                  <a:lnTo>
                    <a:pt x="98" y="120"/>
                  </a:lnTo>
                  <a:lnTo>
                    <a:pt x="92" y="116"/>
                  </a:lnTo>
                  <a:lnTo>
                    <a:pt x="88" y="112"/>
                  </a:lnTo>
                  <a:lnTo>
                    <a:pt x="85" y="108"/>
                  </a:lnTo>
                  <a:lnTo>
                    <a:pt x="83" y="103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7" y="73"/>
                  </a:lnTo>
                  <a:lnTo>
                    <a:pt x="104" y="70"/>
                  </a:lnTo>
                  <a:lnTo>
                    <a:pt x="111" y="69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27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8" y="78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3" y="106"/>
                  </a:lnTo>
                  <a:lnTo>
                    <a:pt x="163" y="106"/>
                  </a:lnTo>
                  <a:lnTo>
                    <a:pt x="164" y="108"/>
                  </a:lnTo>
                  <a:lnTo>
                    <a:pt x="167" y="109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8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2" y="8"/>
                  </a:lnTo>
                  <a:lnTo>
                    <a:pt x="180" y="11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79" y="27"/>
                  </a:lnTo>
                  <a:lnTo>
                    <a:pt x="177" y="27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5" y="6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7" y="1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95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5" y="7"/>
                  </a:lnTo>
                  <a:lnTo>
                    <a:pt x="56" y="11"/>
                  </a:lnTo>
                  <a:lnTo>
                    <a:pt x="47" y="15"/>
                  </a:lnTo>
                  <a:lnTo>
                    <a:pt x="39" y="20"/>
                  </a:lnTo>
                  <a:lnTo>
                    <a:pt x="32" y="26"/>
                  </a:lnTo>
                  <a:lnTo>
                    <a:pt x="25" y="34"/>
                  </a:lnTo>
                  <a:lnTo>
                    <a:pt x="18" y="42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5" y="68"/>
                  </a:lnTo>
                  <a:lnTo>
                    <a:pt x="2" y="78"/>
                  </a:lnTo>
                  <a:lnTo>
                    <a:pt x="1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2" y="122"/>
                  </a:lnTo>
                  <a:lnTo>
                    <a:pt x="4" y="131"/>
                  </a:lnTo>
                  <a:lnTo>
                    <a:pt x="7" y="141"/>
                  </a:lnTo>
                  <a:lnTo>
                    <a:pt x="10" y="149"/>
                  </a:lnTo>
                  <a:lnTo>
                    <a:pt x="15" y="156"/>
                  </a:lnTo>
                  <a:lnTo>
                    <a:pt x="20" y="163"/>
                  </a:lnTo>
                  <a:lnTo>
                    <a:pt x="26" y="169"/>
                  </a:lnTo>
                  <a:lnTo>
                    <a:pt x="33" y="175"/>
                  </a:lnTo>
                  <a:lnTo>
                    <a:pt x="39" y="179"/>
                  </a:lnTo>
                  <a:lnTo>
                    <a:pt x="47" y="184"/>
                  </a:lnTo>
                  <a:lnTo>
                    <a:pt x="55" y="188"/>
                  </a:lnTo>
                  <a:lnTo>
                    <a:pt x="72" y="195"/>
                  </a:lnTo>
                  <a:lnTo>
                    <a:pt x="90" y="200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7" y="220"/>
                  </a:lnTo>
                  <a:lnTo>
                    <a:pt x="172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3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50" y="273"/>
                  </a:lnTo>
                  <a:lnTo>
                    <a:pt x="142" y="274"/>
                  </a:lnTo>
                  <a:lnTo>
                    <a:pt x="142" y="274"/>
                  </a:lnTo>
                  <a:lnTo>
                    <a:pt x="133" y="273"/>
                  </a:lnTo>
                  <a:lnTo>
                    <a:pt x="124" y="271"/>
                  </a:lnTo>
                  <a:lnTo>
                    <a:pt x="115" y="268"/>
                  </a:lnTo>
                  <a:lnTo>
                    <a:pt x="107" y="263"/>
                  </a:lnTo>
                  <a:lnTo>
                    <a:pt x="99" y="257"/>
                  </a:lnTo>
                  <a:lnTo>
                    <a:pt x="93" y="250"/>
                  </a:lnTo>
                  <a:lnTo>
                    <a:pt x="88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3" y="228"/>
                  </a:lnTo>
                  <a:lnTo>
                    <a:pt x="81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9" y="229"/>
                  </a:lnTo>
                  <a:lnTo>
                    <a:pt x="8" y="231"/>
                  </a:lnTo>
                  <a:lnTo>
                    <a:pt x="8" y="330"/>
                  </a:lnTo>
                  <a:lnTo>
                    <a:pt x="8" y="330"/>
                  </a:lnTo>
                  <a:lnTo>
                    <a:pt x="9" y="332"/>
                  </a:lnTo>
                  <a:lnTo>
                    <a:pt x="11" y="333"/>
                  </a:lnTo>
                  <a:lnTo>
                    <a:pt x="66" y="333"/>
                  </a:lnTo>
                  <a:lnTo>
                    <a:pt x="66" y="333"/>
                  </a:lnTo>
                  <a:lnTo>
                    <a:pt x="68" y="332"/>
                  </a:lnTo>
                  <a:lnTo>
                    <a:pt x="69" y="330"/>
                  </a:lnTo>
                  <a:lnTo>
                    <a:pt x="69" y="313"/>
                  </a:lnTo>
                  <a:lnTo>
                    <a:pt x="69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2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8" y="333"/>
                  </a:lnTo>
                  <a:lnTo>
                    <a:pt x="118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5" y="340"/>
                  </a:lnTo>
                  <a:lnTo>
                    <a:pt x="175" y="339"/>
                  </a:lnTo>
                  <a:lnTo>
                    <a:pt x="185" y="337"/>
                  </a:lnTo>
                  <a:lnTo>
                    <a:pt x="195" y="334"/>
                  </a:lnTo>
                  <a:lnTo>
                    <a:pt x="204" y="331"/>
                  </a:lnTo>
                  <a:lnTo>
                    <a:pt x="212" y="327"/>
                  </a:lnTo>
                  <a:lnTo>
                    <a:pt x="220" y="322"/>
                  </a:lnTo>
                  <a:lnTo>
                    <a:pt x="227" y="316"/>
                  </a:lnTo>
                  <a:lnTo>
                    <a:pt x="234" y="309"/>
                  </a:lnTo>
                  <a:lnTo>
                    <a:pt x="240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3" y="274"/>
                  </a:lnTo>
                  <a:lnTo>
                    <a:pt x="256" y="264"/>
                  </a:lnTo>
                  <a:lnTo>
                    <a:pt x="257" y="25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57" y="228"/>
                  </a:lnTo>
                  <a:lnTo>
                    <a:pt x="256" y="217"/>
                  </a:lnTo>
                  <a:lnTo>
                    <a:pt x="254" y="208"/>
                  </a:lnTo>
                  <a:lnTo>
                    <a:pt x="251" y="199"/>
                  </a:lnTo>
                  <a:lnTo>
                    <a:pt x="247" y="189"/>
                  </a:lnTo>
                  <a:lnTo>
                    <a:pt x="242" y="182"/>
                  </a:lnTo>
                  <a:lnTo>
                    <a:pt x="237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6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7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9C14AD8-3DC9-4F6C-8AC6-2DAFABEBE0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4976" y="6499225"/>
              <a:ext cx="127000" cy="76200"/>
            </a:xfrm>
            <a:custGeom>
              <a:avLst/>
              <a:gdLst>
                <a:gd name="T0" fmla="*/ 520 w 559"/>
                <a:gd name="T1" fmla="*/ 101 h 333"/>
                <a:gd name="T2" fmla="*/ 505 w 559"/>
                <a:gd name="T3" fmla="*/ 53 h 333"/>
                <a:gd name="T4" fmla="*/ 476 w 559"/>
                <a:gd name="T5" fmla="*/ 19 h 333"/>
                <a:gd name="T6" fmla="*/ 432 w 559"/>
                <a:gd name="T7" fmla="*/ 2 h 333"/>
                <a:gd name="T8" fmla="*/ 390 w 559"/>
                <a:gd name="T9" fmla="*/ 1 h 333"/>
                <a:gd name="T10" fmla="*/ 334 w 559"/>
                <a:gd name="T11" fmla="*/ 22 h 333"/>
                <a:gd name="T12" fmla="*/ 303 w 559"/>
                <a:gd name="T13" fmla="*/ 54 h 333"/>
                <a:gd name="T14" fmla="*/ 298 w 559"/>
                <a:gd name="T15" fmla="*/ 53 h 333"/>
                <a:gd name="T16" fmla="*/ 273 w 559"/>
                <a:gd name="T17" fmla="*/ 20 h 333"/>
                <a:gd name="T18" fmla="*/ 223 w 559"/>
                <a:gd name="T19" fmla="*/ 1 h 333"/>
                <a:gd name="T20" fmla="*/ 180 w 559"/>
                <a:gd name="T21" fmla="*/ 3 h 333"/>
                <a:gd name="T22" fmla="*/ 132 w 559"/>
                <a:gd name="T23" fmla="*/ 25 h 333"/>
                <a:gd name="T24" fmla="*/ 112 w 559"/>
                <a:gd name="T25" fmla="*/ 46 h 333"/>
                <a:gd name="T26" fmla="*/ 109 w 559"/>
                <a:gd name="T27" fmla="*/ 11 h 333"/>
                <a:gd name="T28" fmla="*/ 4 w 559"/>
                <a:gd name="T29" fmla="*/ 7 h 333"/>
                <a:gd name="T30" fmla="*/ 0 w 559"/>
                <a:gd name="T31" fmla="*/ 77 h 333"/>
                <a:gd name="T32" fmla="*/ 34 w 559"/>
                <a:gd name="T33" fmla="*/ 81 h 333"/>
                <a:gd name="T34" fmla="*/ 37 w 559"/>
                <a:gd name="T35" fmla="*/ 256 h 333"/>
                <a:gd name="T36" fmla="*/ 4 w 559"/>
                <a:gd name="T37" fmla="*/ 260 h 333"/>
                <a:gd name="T38" fmla="*/ 0 w 559"/>
                <a:gd name="T39" fmla="*/ 330 h 333"/>
                <a:gd name="T40" fmla="*/ 162 w 559"/>
                <a:gd name="T41" fmla="*/ 333 h 333"/>
                <a:gd name="T42" fmla="*/ 165 w 559"/>
                <a:gd name="T43" fmla="*/ 263 h 333"/>
                <a:gd name="T44" fmla="*/ 119 w 559"/>
                <a:gd name="T45" fmla="*/ 260 h 333"/>
                <a:gd name="T46" fmla="*/ 115 w 559"/>
                <a:gd name="T47" fmla="*/ 152 h 333"/>
                <a:gd name="T48" fmla="*/ 118 w 559"/>
                <a:gd name="T49" fmla="*/ 128 h 333"/>
                <a:gd name="T50" fmla="*/ 130 w 559"/>
                <a:gd name="T51" fmla="*/ 103 h 333"/>
                <a:gd name="T52" fmla="*/ 151 w 559"/>
                <a:gd name="T53" fmla="*/ 86 h 333"/>
                <a:gd name="T54" fmla="*/ 177 w 559"/>
                <a:gd name="T55" fmla="*/ 78 h 333"/>
                <a:gd name="T56" fmla="*/ 200 w 559"/>
                <a:gd name="T57" fmla="*/ 79 h 333"/>
                <a:gd name="T58" fmla="*/ 221 w 559"/>
                <a:gd name="T59" fmla="*/ 91 h 333"/>
                <a:gd name="T60" fmla="*/ 235 w 559"/>
                <a:gd name="T61" fmla="*/ 110 h 333"/>
                <a:gd name="T62" fmla="*/ 241 w 559"/>
                <a:gd name="T63" fmla="*/ 256 h 333"/>
                <a:gd name="T64" fmla="*/ 194 w 559"/>
                <a:gd name="T65" fmla="*/ 260 h 333"/>
                <a:gd name="T66" fmla="*/ 191 w 559"/>
                <a:gd name="T67" fmla="*/ 330 h 333"/>
                <a:gd name="T68" fmla="*/ 364 w 559"/>
                <a:gd name="T69" fmla="*/ 333 h 333"/>
                <a:gd name="T70" fmla="*/ 368 w 559"/>
                <a:gd name="T71" fmla="*/ 263 h 333"/>
                <a:gd name="T72" fmla="*/ 322 w 559"/>
                <a:gd name="T73" fmla="*/ 260 h 333"/>
                <a:gd name="T74" fmla="*/ 319 w 559"/>
                <a:gd name="T75" fmla="*/ 152 h 333"/>
                <a:gd name="T76" fmla="*/ 322 w 559"/>
                <a:gd name="T77" fmla="*/ 128 h 333"/>
                <a:gd name="T78" fmla="*/ 334 w 559"/>
                <a:gd name="T79" fmla="*/ 103 h 333"/>
                <a:gd name="T80" fmla="*/ 354 w 559"/>
                <a:gd name="T81" fmla="*/ 86 h 333"/>
                <a:gd name="T82" fmla="*/ 380 w 559"/>
                <a:gd name="T83" fmla="*/ 78 h 333"/>
                <a:gd name="T84" fmla="*/ 403 w 559"/>
                <a:gd name="T85" fmla="*/ 79 h 333"/>
                <a:gd name="T86" fmla="*/ 425 w 559"/>
                <a:gd name="T87" fmla="*/ 91 h 333"/>
                <a:gd name="T88" fmla="*/ 438 w 559"/>
                <a:gd name="T89" fmla="*/ 110 h 333"/>
                <a:gd name="T90" fmla="*/ 444 w 559"/>
                <a:gd name="T91" fmla="*/ 256 h 333"/>
                <a:gd name="T92" fmla="*/ 398 w 559"/>
                <a:gd name="T93" fmla="*/ 260 h 333"/>
                <a:gd name="T94" fmla="*/ 395 w 559"/>
                <a:gd name="T95" fmla="*/ 330 h 333"/>
                <a:gd name="T96" fmla="*/ 556 w 559"/>
                <a:gd name="T97" fmla="*/ 333 h 333"/>
                <a:gd name="T98" fmla="*/ 559 w 559"/>
                <a:gd name="T99" fmla="*/ 263 h 333"/>
                <a:gd name="T100" fmla="*/ 525 w 559"/>
                <a:gd name="T101" fmla="*/ 260 h 333"/>
                <a:gd name="T102" fmla="*/ 521 w 559"/>
                <a:gd name="T103" fmla="*/ 12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9" h="333">
                  <a:moveTo>
                    <a:pt x="521" y="129"/>
                  </a:moveTo>
                  <a:lnTo>
                    <a:pt x="521" y="129"/>
                  </a:lnTo>
                  <a:lnTo>
                    <a:pt x="521" y="114"/>
                  </a:lnTo>
                  <a:lnTo>
                    <a:pt x="520" y="101"/>
                  </a:lnTo>
                  <a:lnTo>
                    <a:pt x="517" y="88"/>
                  </a:lnTo>
                  <a:lnTo>
                    <a:pt x="514" y="75"/>
                  </a:lnTo>
                  <a:lnTo>
                    <a:pt x="510" y="63"/>
                  </a:lnTo>
                  <a:lnTo>
                    <a:pt x="505" y="53"/>
                  </a:lnTo>
                  <a:lnTo>
                    <a:pt x="499" y="44"/>
                  </a:lnTo>
                  <a:lnTo>
                    <a:pt x="492" y="35"/>
                  </a:lnTo>
                  <a:lnTo>
                    <a:pt x="485" y="26"/>
                  </a:lnTo>
                  <a:lnTo>
                    <a:pt x="476" y="19"/>
                  </a:lnTo>
                  <a:lnTo>
                    <a:pt x="467" y="14"/>
                  </a:lnTo>
                  <a:lnTo>
                    <a:pt x="455" y="9"/>
                  </a:lnTo>
                  <a:lnTo>
                    <a:pt x="444" y="5"/>
                  </a:lnTo>
                  <a:lnTo>
                    <a:pt x="432" y="2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90" y="1"/>
                  </a:lnTo>
                  <a:lnTo>
                    <a:pt x="374" y="4"/>
                  </a:lnTo>
                  <a:lnTo>
                    <a:pt x="359" y="9"/>
                  </a:lnTo>
                  <a:lnTo>
                    <a:pt x="346" y="15"/>
                  </a:lnTo>
                  <a:lnTo>
                    <a:pt x="334" y="22"/>
                  </a:lnTo>
                  <a:lnTo>
                    <a:pt x="322" y="31"/>
                  </a:lnTo>
                  <a:lnTo>
                    <a:pt x="312" y="43"/>
                  </a:lnTo>
                  <a:lnTo>
                    <a:pt x="303" y="54"/>
                  </a:lnTo>
                  <a:lnTo>
                    <a:pt x="303" y="54"/>
                  </a:lnTo>
                  <a:lnTo>
                    <a:pt x="301" y="55"/>
                  </a:lnTo>
                  <a:lnTo>
                    <a:pt x="300" y="55"/>
                  </a:lnTo>
                  <a:lnTo>
                    <a:pt x="299" y="55"/>
                  </a:lnTo>
                  <a:lnTo>
                    <a:pt x="298" y="53"/>
                  </a:lnTo>
                  <a:lnTo>
                    <a:pt x="298" y="53"/>
                  </a:lnTo>
                  <a:lnTo>
                    <a:pt x="291" y="41"/>
                  </a:lnTo>
                  <a:lnTo>
                    <a:pt x="282" y="29"/>
                  </a:lnTo>
                  <a:lnTo>
                    <a:pt x="273" y="20"/>
                  </a:lnTo>
                  <a:lnTo>
                    <a:pt x="263" y="13"/>
                  </a:lnTo>
                  <a:lnTo>
                    <a:pt x="251" y="7"/>
                  </a:lnTo>
                  <a:lnTo>
                    <a:pt x="238" y="3"/>
                  </a:lnTo>
                  <a:lnTo>
                    <a:pt x="223" y="1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94" y="1"/>
                  </a:lnTo>
                  <a:lnTo>
                    <a:pt x="180" y="3"/>
                  </a:lnTo>
                  <a:lnTo>
                    <a:pt x="167" y="6"/>
                  </a:lnTo>
                  <a:lnTo>
                    <a:pt x="155" y="11"/>
                  </a:lnTo>
                  <a:lnTo>
                    <a:pt x="143" y="17"/>
                  </a:lnTo>
                  <a:lnTo>
                    <a:pt x="132" y="25"/>
                  </a:lnTo>
                  <a:lnTo>
                    <a:pt x="122" y="3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2" y="46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4" y="260"/>
                  </a:lnTo>
                  <a:lnTo>
                    <a:pt x="4" y="260"/>
                  </a:lnTo>
                  <a:lnTo>
                    <a:pt x="1" y="261"/>
                  </a:lnTo>
                  <a:lnTo>
                    <a:pt x="0" y="26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2"/>
                  </a:lnTo>
                  <a:lnTo>
                    <a:pt x="4" y="333"/>
                  </a:lnTo>
                  <a:lnTo>
                    <a:pt x="162" y="333"/>
                  </a:lnTo>
                  <a:lnTo>
                    <a:pt x="162" y="333"/>
                  </a:lnTo>
                  <a:lnTo>
                    <a:pt x="164" y="332"/>
                  </a:lnTo>
                  <a:lnTo>
                    <a:pt x="165" y="33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4" y="261"/>
                  </a:lnTo>
                  <a:lnTo>
                    <a:pt x="162" y="260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6" y="259"/>
                  </a:lnTo>
                  <a:lnTo>
                    <a:pt x="115" y="256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16" y="144"/>
                  </a:lnTo>
                  <a:lnTo>
                    <a:pt x="117" y="135"/>
                  </a:lnTo>
                  <a:lnTo>
                    <a:pt x="118" y="128"/>
                  </a:lnTo>
                  <a:lnTo>
                    <a:pt x="120" y="121"/>
                  </a:lnTo>
                  <a:lnTo>
                    <a:pt x="123" y="114"/>
                  </a:lnTo>
                  <a:lnTo>
                    <a:pt x="126" y="108"/>
                  </a:lnTo>
                  <a:lnTo>
                    <a:pt x="130" y="103"/>
                  </a:lnTo>
                  <a:lnTo>
                    <a:pt x="134" y="98"/>
                  </a:lnTo>
                  <a:lnTo>
                    <a:pt x="139" y="94"/>
                  </a:lnTo>
                  <a:lnTo>
                    <a:pt x="144" y="90"/>
                  </a:lnTo>
                  <a:lnTo>
                    <a:pt x="151" y="86"/>
                  </a:lnTo>
                  <a:lnTo>
                    <a:pt x="157" y="82"/>
                  </a:lnTo>
                  <a:lnTo>
                    <a:pt x="164" y="80"/>
                  </a:lnTo>
                  <a:lnTo>
                    <a:pt x="170" y="79"/>
                  </a:lnTo>
                  <a:lnTo>
                    <a:pt x="177" y="78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93" y="78"/>
                  </a:lnTo>
                  <a:lnTo>
                    <a:pt x="200" y="79"/>
                  </a:lnTo>
                  <a:lnTo>
                    <a:pt x="206" y="80"/>
                  </a:lnTo>
                  <a:lnTo>
                    <a:pt x="212" y="83"/>
                  </a:lnTo>
                  <a:lnTo>
                    <a:pt x="217" y="87"/>
                  </a:lnTo>
                  <a:lnTo>
                    <a:pt x="221" y="91"/>
                  </a:lnTo>
                  <a:lnTo>
                    <a:pt x="226" y="95"/>
                  </a:lnTo>
                  <a:lnTo>
                    <a:pt x="230" y="100"/>
                  </a:lnTo>
                  <a:lnTo>
                    <a:pt x="233" y="105"/>
                  </a:lnTo>
                  <a:lnTo>
                    <a:pt x="235" y="110"/>
                  </a:lnTo>
                  <a:lnTo>
                    <a:pt x="239" y="123"/>
                  </a:lnTo>
                  <a:lnTo>
                    <a:pt x="240" y="137"/>
                  </a:lnTo>
                  <a:lnTo>
                    <a:pt x="241" y="154"/>
                  </a:lnTo>
                  <a:lnTo>
                    <a:pt x="241" y="256"/>
                  </a:lnTo>
                  <a:lnTo>
                    <a:pt x="241" y="256"/>
                  </a:lnTo>
                  <a:lnTo>
                    <a:pt x="240" y="259"/>
                  </a:lnTo>
                  <a:lnTo>
                    <a:pt x="238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2" y="261"/>
                  </a:lnTo>
                  <a:lnTo>
                    <a:pt x="191" y="263"/>
                  </a:lnTo>
                  <a:lnTo>
                    <a:pt x="191" y="330"/>
                  </a:lnTo>
                  <a:lnTo>
                    <a:pt x="191" y="330"/>
                  </a:lnTo>
                  <a:lnTo>
                    <a:pt x="192" y="332"/>
                  </a:lnTo>
                  <a:lnTo>
                    <a:pt x="194" y="333"/>
                  </a:lnTo>
                  <a:lnTo>
                    <a:pt x="364" y="333"/>
                  </a:lnTo>
                  <a:lnTo>
                    <a:pt x="364" y="333"/>
                  </a:lnTo>
                  <a:lnTo>
                    <a:pt x="367" y="332"/>
                  </a:lnTo>
                  <a:lnTo>
                    <a:pt x="368" y="330"/>
                  </a:lnTo>
                  <a:lnTo>
                    <a:pt x="368" y="263"/>
                  </a:lnTo>
                  <a:lnTo>
                    <a:pt x="368" y="263"/>
                  </a:lnTo>
                  <a:lnTo>
                    <a:pt x="367" y="261"/>
                  </a:lnTo>
                  <a:lnTo>
                    <a:pt x="364" y="260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0" y="259"/>
                  </a:lnTo>
                  <a:lnTo>
                    <a:pt x="319" y="256"/>
                  </a:lnTo>
                  <a:lnTo>
                    <a:pt x="319" y="152"/>
                  </a:lnTo>
                  <a:lnTo>
                    <a:pt x="319" y="152"/>
                  </a:lnTo>
                  <a:lnTo>
                    <a:pt x="319" y="144"/>
                  </a:lnTo>
                  <a:lnTo>
                    <a:pt x="320" y="135"/>
                  </a:lnTo>
                  <a:lnTo>
                    <a:pt x="322" y="128"/>
                  </a:lnTo>
                  <a:lnTo>
                    <a:pt x="324" y="121"/>
                  </a:lnTo>
                  <a:lnTo>
                    <a:pt x="327" y="114"/>
                  </a:lnTo>
                  <a:lnTo>
                    <a:pt x="330" y="108"/>
                  </a:lnTo>
                  <a:lnTo>
                    <a:pt x="334" y="103"/>
                  </a:lnTo>
                  <a:lnTo>
                    <a:pt x="338" y="98"/>
                  </a:lnTo>
                  <a:lnTo>
                    <a:pt x="343" y="94"/>
                  </a:lnTo>
                  <a:lnTo>
                    <a:pt x="348" y="90"/>
                  </a:lnTo>
                  <a:lnTo>
                    <a:pt x="354" y="86"/>
                  </a:lnTo>
                  <a:lnTo>
                    <a:pt x="360" y="82"/>
                  </a:lnTo>
                  <a:lnTo>
                    <a:pt x="366" y="80"/>
                  </a:lnTo>
                  <a:lnTo>
                    <a:pt x="373" y="79"/>
                  </a:lnTo>
                  <a:lnTo>
                    <a:pt x="380" y="78"/>
                  </a:lnTo>
                  <a:lnTo>
                    <a:pt x="388" y="77"/>
                  </a:lnTo>
                  <a:lnTo>
                    <a:pt x="388" y="77"/>
                  </a:lnTo>
                  <a:lnTo>
                    <a:pt x="396" y="78"/>
                  </a:lnTo>
                  <a:lnTo>
                    <a:pt x="403" y="79"/>
                  </a:lnTo>
                  <a:lnTo>
                    <a:pt x="410" y="80"/>
                  </a:lnTo>
                  <a:lnTo>
                    <a:pt x="415" y="83"/>
                  </a:lnTo>
                  <a:lnTo>
                    <a:pt x="420" y="87"/>
                  </a:lnTo>
                  <a:lnTo>
                    <a:pt x="425" y="91"/>
                  </a:lnTo>
                  <a:lnTo>
                    <a:pt x="429" y="95"/>
                  </a:lnTo>
                  <a:lnTo>
                    <a:pt x="432" y="100"/>
                  </a:lnTo>
                  <a:lnTo>
                    <a:pt x="435" y="105"/>
                  </a:lnTo>
                  <a:lnTo>
                    <a:pt x="438" y="110"/>
                  </a:lnTo>
                  <a:lnTo>
                    <a:pt x="441" y="123"/>
                  </a:lnTo>
                  <a:lnTo>
                    <a:pt x="443" y="137"/>
                  </a:lnTo>
                  <a:lnTo>
                    <a:pt x="444" y="154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3" y="259"/>
                  </a:lnTo>
                  <a:lnTo>
                    <a:pt x="440" y="260"/>
                  </a:lnTo>
                  <a:lnTo>
                    <a:pt x="398" y="260"/>
                  </a:lnTo>
                  <a:lnTo>
                    <a:pt x="398" y="260"/>
                  </a:lnTo>
                  <a:lnTo>
                    <a:pt x="395" y="261"/>
                  </a:lnTo>
                  <a:lnTo>
                    <a:pt x="395" y="263"/>
                  </a:lnTo>
                  <a:lnTo>
                    <a:pt x="395" y="330"/>
                  </a:lnTo>
                  <a:lnTo>
                    <a:pt x="395" y="330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556" y="333"/>
                  </a:lnTo>
                  <a:lnTo>
                    <a:pt x="556" y="333"/>
                  </a:lnTo>
                  <a:lnTo>
                    <a:pt x="558" y="332"/>
                  </a:lnTo>
                  <a:lnTo>
                    <a:pt x="559" y="330"/>
                  </a:lnTo>
                  <a:lnTo>
                    <a:pt x="559" y="263"/>
                  </a:lnTo>
                  <a:lnTo>
                    <a:pt x="559" y="263"/>
                  </a:lnTo>
                  <a:lnTo>
                    <a:pt x="558" y="261"/>
                  </a:lnTo>
                  <a:lnTo>
                    <a:pt x="556" y="260"/>
                  </a:lnTo>
                  <a:lnTo>
                    <a:pt x="525" y="260"/>
                  </a:lnTo>
                  <a:lnTo>
                    <a:pt x="525" y="260"/>
                  </a:lnTo>
                  <a:lnTo>
                    <a:pt x="522" y="259"/>
                  </a:lnTo>
                  <a:lnTo>
                    <a:pt x="521" y="256"/>
                  </a:lnTo>
                  <a:lnTo>
                    <a:pt x="521" y="1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1221959-33EC-4BB7-A1EC-5777C4202E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62901" y="6499225"/>
              <a:ext cx="85725" cy="77788"/>
            </a:xfrm>
            <a:custGeom>
              <a:avLst/>
              <a:gdLst>
                <a:gd name="T0" fmla="*/ 164 w 382"/>
                <a:gd name="T1" fmla="*/ 264 h 340"/>
                <a:gd name="T2" fmla="*/ 136 w 382"/>
                <a:gd name="T3" fmla="*/ 258 h 340"/>
                <a:gd name="T4" fmla="*/ 114 w 382"/>
                <a:gd name="T5" fmla="*/ 244 h 340"/>
                <a:gd name="T6" fmla="*/ 97 w 382"/>
                <a:gd name="T7" fmla="*/ 225 h 340"/>
                <a:gd name="T8" fmla="*/ 86 w 382"/>
                <a:gd name="T9" fmla="*/ 201 h 340"/>
                <a:gd name="T10" fmla="*/ 81 w 382"/>
                <a:gd name="T11" fmla="*/ 171 h 340"/>
                <a:gd name="T12" fmla="*/ 84 w 382"/>
                <a:gd name="T13" fmla="*/ 152 h 340"/>
                <a:gd name="T14" fmla="*/ 92 w 382"/>
                <a:gd name="T15" fmla="*/ 124 h 340"/>
                <a:gd name="T16" fmla="*/ 107 w 382"/>
                <a:gd name="T17" fmla="*/ 103 h 340"/>
                <a:gd name="T18" fmla="*/ 128 w 382"/>
                <a:gd name="T19" fmla="*/ 88 h 340"/>
                <a:gd name="T20" fmla="*/ 154 w 382"/>
                <a:gd name="T21" fmla="*/ 78 h 340"/>
                <a:gd name="T22" fmla="*/ 175 w 382"/>
                <a:gd name="T23" fmla="*/ 76 h 340"/>
                <a:gd name="T24" fmla="*/ 204 w 382"/>
                <a:gd name="T25" fmla="*/ 80 h 340"/>
                <a:gd name="T26" fmla="*/ 228 w 382"/>
                <a:gd name="T27" fmla="*/ 91 h 340"/>
                <a:gd name="T28" fmla="*/ 248 w 382"/>
                <a:gd name="T29" fmla="*/ 108 h 340"/>
                <a:gd name="T30" fmla="*/ 262 w 382"/>
                <a:gd name="T31" fmla="*/ 131 h 340"/>
                <a:gd name="T32" fmla="*/ 268 w 382"/>
                <a:gd name="T33" fmla="*/ 158 h 340"/>
                <a:gd name="T34" fmla="*/ 268 w 382"/>
                <a:gd name="T35" fmla="*/ 178 h 340"/>
                <a:gd name="T36" fmla="*/ 261 w 382"/>
                <a:gd name="T37" fmla="*/ 206 h 340"/>
                <a:gd name="T38" fmla="*/ 247 w 382"/>
                <a:gd name="T39" fmla="*/ 229 h 340"/>
                <a:gd name="T40" fmla="*/ 226 w 382"/>
                <a:gd name="T41" fmla="*/ 248 h 340"/>
                <a:gd name="T42" fmla="*/ 202 w 382"/>
                <a:gd name="T43" fmla="*/ 260 h 340"/>
                <a:gd name="T44" fmla="*/ 173 w 382"/>
                <a:gd name="T45" fmla="*/ 265 h 340"/>
                <a:gd name="T46" fmla="*/ 254 w 382"/>
                <a:gd name="T47" fmla="*/ 34 h 340"/>
                <a:gd name="T48" fmla="*/ 219 w 382"/>
                <a:gd name="T49" fmla="*/ 11 h 340"/>
                <a:gd name="T50" fmla="*/ 179 w 382"/>
                <a:gd name="T51" fmla="*/ 1 h 340"/>
                <a:gd name="T52" fmla="*/ 145 w 382"/>
                <a:gd name="T53" fmla="*/ 1 h 340"/>
                <a:gd name="T54" fmla="*/ 96 w 382"/>
                <a:gd name="T55" fmla="*/ 14 h 340"/>
                <a:gd name="T56" fmla="*/ 55 w 382"/>
                <a:gd name="T57" fmla="*/ 40 h 340"/>
                <a:gd name="T58" fmla="*/ 26 w 382"/>
                <a:gd name="T59" fmla="*/ 76 h 340"/>
                <a:gd name="T60" fmla="*/ 7 w 382"/>
                <a:gd name="T61" fmla="*/ 121 h 340"/>
                <a:gd name="T62" fmla="*/ 0 w 382"/>
                <a:gd name="T63" fmla="*/ 171 h 340"/>
                <a:gd name="T64" fmla="*/ 2 w 382"/>
                <a:gd name="T65" fmla="*/ 206 h 340"/>
                <a:gd name="T66" fmla="*/ 18 w 382"/>
                <a:gd name="T67" fmla="*/ 253 h 340"/>
                <a:gd name="T68" fmla="*/ 43 w 382"/>
                <a:gd name="T69" fmla="*/ 291 h 340"/>
                <a:gd name="T70" fmla="*/ 79 w 382"/>
                <a:gd name="T71" fmla="*/ 320 h 340"/>
                <a:gd name="T72" fmla="*/ 125 w 382"/>
                <a:gd name="T73" fmla="*/ 337 h 340"/>
                <a:gd name="T74" fmla="*/ 159 w 382"/>
                <a:gd name="T75" fmla="*/ 340 h 340"/>
                <a:gd name="T76" fmla="*/ 205 w 382"/>
                <a:gd name="T77" fmla="*/ 334 h 340"/>
                <a:gd name="T78" fmla="*/ 243 w 382"/>
                <a:gd name="T79" fmla="*/ 317 h 340"/>
                <a:gd name="T80" fmla="*/ 263 w 382"/>
                <a:gd name="T81" fmla="*/ 300 h 340"/>
                <a:gd name="T82" fmla="*/ 267 w 382"/>
                <a:gd name="T83" fmla="*/ 300 h 340"/>
                <a:gd name="T84" fmla="*/ 267 w 382"/>
                <a:gd name="T85" fmla="*/ 330 h 340"/>
                <a:gd name="T86" fmla="*/ 379 w 382"/>
                <a:gd name="T87" fmla="*/ 333 h 340"/>
                <a:gd name="T88" fmla="*/ 382 w 382"/>
                <a:gd name="T89" fmla="*/ 330 h 340"/>
                <a:gd name="T90" fmla="*/ 381 w 382"/>
                <a:gd name="T91" fmla="*/ 261 h 340"/>
                <a:gd name="T92" fmla="*/ 350 w 382"/>
                <a:gd name="T93" fmla="*/ 260 h 340"/>
                <a:gd name="T94" fmla="*/ 346 w 382"/>
                <a:gd name="T95" fmla="*/ 84 h 340"/>
                <a:gd name="T96" fmla="*/ 350 w 382"/>
                <a:gd name="T97" fmla="*/ 81 h 340"/>
                <a:gd name="T98" fmla="*/ 381 w 382"/>
                <a:gd name="T99" fmla="*/ 80 h 340"/>
                <a:gd name="T100" fmla="*/ 382 w 382"/>
                <a:gd name="T101" fmla="*/ 11 h 340"/>
                <a:gd name="T102" fmla="*/ 271 w 382"/>
                <a:gd name="T103" fmla="*/ 7 h 340"/>
                <a:gd name="T104" fmla="*/ 267 w 382"/>
                <a:gd name="T105" fmla="*/ 11 h 340"/>
                <a:gd name="T106" fmla="*/ 267 w 382"/>
                <a:gd name="T107" fmla="*/ 44 h 340"/>
                <a:gd name="T108" fmla="*/ 263 w 382"/>
                <a:gd name="T109" fmla="*/ 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2" h="340">
                  <a:moveTo>
                    <a:pt x="173" y="265"/>
                  </a:moveTo>
                  <a:lnTo>
                    <a:pt x="173" y="265"/>
                  </a:lnTo>
                  <a:lnTo>
                    <a:pt x="164" y="264"/>
                  </a:lnTo>
                  <a:lnTo>
                    <a:pt x="153" y="263"/>
                  </a:lnTo>
                  <a:lnTo>
                    <a:pt x="145" y="261"/>
                  </a:lnTo>
                  <a:lnTo>
                    <a:pt x="136" y="258"/>
                  </a:lnTo>
                  <a:lnTo>
                    <a:pt x="128" y="254"/>
                  </a:lnTo>
                  <a:lnTo>
                    <a:pt x="121" y="250"/>
                  </a:lnTo>
                  <a:lnTo>
                    <a:pt x="114" y="244"/>
                  </a:lnTo>
                  <a:lnTo>
                    <a:pt x="107" y="238"/>
                  </a:lnTo>
                  <a:lnTo>
                    <a:pt x="102" y="232"/>
                  </a:lnTo>
                  <a:lnTo>
                    <a:pt x="97" y="225"/>
                  </a:lnTo>
                  <a:lnTo>
                    <a:pt x="92" y="218"/>
                  </a:lnTo>
                  <a:lnTo>
                    <a:pt x="89" y="210"/>
                  </a:lnTo>
                  <a:lnTo>
                    <a:pt x="86" y="201"/>
                  </a:lnTo>
                  <a:lnTo>
                    <a:pt x="84" y="191"/>
                  </a:lnTo>
                  <a:lnTo>
                    <a:pt x="81" y="18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61"/>
                  </a:lnTo>
                  <a:lnTo>
                    <a:pt x="84" y="152"/>
                  </a:lnTo>
                  <a:lnTo>
                    <a:pt x="86" y="142"/>
                  </a:lnTo>
                  <a:lnTo>
                    <a:pt x="89" y="133"/>
                  </a:lnTo>
                  <a:lnTo>
                    <a:pt x="92" y="124"/>
                  </a:lnTo>
                  <a:lnTo>
                    <a:pt x="97" y="117"/>
                  </a:lnTo>
                  <a:lnTo>
                    <a:pt x="102" y="110"/>
                  </a:lnTo>
                  <a:lnTo>
                    <a:pt x="107" y="103"/>
                  </a:lnTo>
                  <a:lnTo>
                    <a:pt x="114" y="97"/>
                  </a:lnTo>
                  <a:lnTo>
                    <a:pt x="121" y="92"/>
                  </a:lnTo>
                  <a:lnTo>
                    <a:pt x="128" y="88"/>
                  </a:lnTo>
                  <a:lnTo>
                    <a:pt x="136" y="83"/>
                  </a:lnTo>
                  <a:lnTo>
                    <a:pt x="145" y="80"/>
                  </a:lnTo>
                  <a:lnTo>
                    <a:pt x="154" y="78"/>
                  </a:lnTo>
                  <a:lnTo>
                    <a:pt x="165" y="76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85" y="76"/>
                  </a:lnTo>
                  <a:lnTo>
                    <a:pt x="195" y="78"/>
                  </a:lnTo>
                  <a:lnTo>
                    <a:pt x="204" y="80"/>
                  </a:lnTo>
                  <a:lnTo>
                    <a:pt x="212" y="83"/>
                  </a:lnTo>
                  <a:lnTo>
                    <a:pt x="221" y="87"/>
                  </a:lnTo>
                  <a:lnTo>
                    <a:pt x="228" y="91"/>
                  </a:lnTo>
                  <a:lnTo>
                    <a:pt x="235" y="96"/>
                  </a:lnTo>
                  <a:lnTo>
                    <a:pt x="243" y="102"/>
                  </a:lnTo>
                  <a:lnTo>
                    <a:pt x="248" y="108"/>
                  </a:lnTo>
                  <a:lnTo>
                    <a:pt x="254" y="115"/>
                  </a:lnTo>
                  <a:lnTo>
                    <a:pt x="258" y="123"/>
                  </a:lnTo>
                  <a:lnTo>
                    <a:pt x="262" y="131"/>
                  </a:lnTo>
                  <a:lnTo>
                    <a:pt x="265" y="140"/>
                  </a:lnTo>
                  <a:lnTo>
                    <a:pt x="267" y="149"/>
                  </a:lnTo>
                  <a:lnTo>
                    <a:pt x="268" y="158"/>
                  </a:lnTo>
                  <a:lnTo>
                    <a:pt x="269" y="168"/>
                  </a:lnTo>
                  <a:lnTo>
                    <a:pt x="269" y="168"/>
                  </a:lnTo>
                  <a:lnTo>
                    <a:pt x="268" y="178"/>
                  </a:lnTo>
                  <a:lnTo>
                    <a:pt x="267" y="187"/>
                  </a:lnTo>
                  <a:lnTo>
                    <a:pt x="264" y="197"/>
                  </a:lnTo>
                  <a:lnTo>
                    <a:pt x="261" y="206"/>
                  </a:lnTo>
                  <a:lnTo>
                    <a:pt x="257" y="214"/>
                  </a:lnTo>
                  <a:lnTo>
                    <a:pt x="253" y="222"/>
                  </a:lnTo>
                  <a:lnTo>
                    <a:pt x="247" y="229"/>
                  </a:lnTo>
                  <a:lnTo>
                    <a:pt x="241" y="236"/>
                  </a:lnTo>
                  <a:lnTo>
                    <a:pt x="234" y="242"/>
                  </a:lnTo>
                  <a:lnTo>
                    <a:pt x="226" y="248"/>
                  </a:lnTo>
                  <a:lnTo>
                    <a:pt x="219" y="253"/>
                  </a:lnTo>
                  <a:lnTo>
                    <a:pt x="210" y="257"/>
                  </a:lnTo>
                  <a:lnTo>
                    <a:pt x="202" y="260"/>
                  </a:lnTo>
                  <a:lnTo>
                    <a:pt x="193" y="263"/>
                  </a:lnTo>
                  <a:lnTo>
                    <a:pt x="183" y="264"/>
                  </a:lnTo>
                  <a:lnTo>
                    <a:pt x="173" y="265"/>
                  </a:lnTo>
                  <a:close/>
                  <a:moveTo>
                    <a:pt x="263" y="43"/>
                  </a:moveTo>
                  <a:lnTo>
                    <a:pt x="263" y="43"/>
                  </a:lnTo>
                  <a:lnTo>
                    <a:pt x="254" y="34"/>
                  </a:lnTo>
                  <a:lnTo>
                    <a:pt x="243" y="24"/>
                  </a:lnTo>
                  <a:lnTo>
                    <a:pt x="231" y="17"/>
                  </a:lnTo>
                  <a:lnTo>
                    <a:pt x="219" y="11"/>
                  </a:lnTo>
                  <a:lnTo>
                    <a:pt x="207" y="6"/>
                  </a:lnTo>
                  <a:lnTo>
                    <a:pt x="193" y="3"/>
                  </a:lnTo>
                  <a:lnTo>
                    <a:pt x="179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5" y="1"/>
                  </a:lnTo>
                  <a:lnTo>
                    <a:pt x="128" y="4"/>
                  </a:lnTo>
                  <a:lnTo>
                    <a:pt x="111" y="8"/>
                  </a:lnTo>
                  <a:lnTo>
                    <a:pt x="96" y="14"/>
                  </a:lnTo>
                  <a:lnTo>
                    <a:pt x="81" y="21"/>
                  </a:lnTo>
                  <a:lnTo>
                    <a:pt x="68" y="29"/>
                  </a:lnTo>
                  <a:lnTo>
                    <a:pt x="55" y="40"/>
                  </a:lnTo>
                  <a:lnTo>
                    <a:pt x="44" y="51"/>
                  </a:lnTo>
                  <a:lnTo>
                    <a:pt x="34" y="63"/>
                  </a:lnTo>
                  <a:lnTo>
                    <a:pt x="26" y="76"/>
                  </a:lnTo>
                  <a:lnTo>
                    <a:pt x="18" y="91"/>
                  </a:lnTo>
                  <a:lnTo>
                    <a:pt x="12" y="105"/>
                  </a:lnTo>
                  <a:lnTo>
                    <a:pt x="7" y="121"/>
                  </a:lnTo>
                  <a:lnTo>
                    <a:pt x="3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2" y="206"/>
                  </a:lnTo>
                  <a:lnTo>
                    <a:pt x="7" y="222"/>
                  </a:lnTo>
                  <a:lnTo>
                    <a:pt x="12" y="237"/>
                  </a:lnTo>
                  <a:lnTo>
                    <a:pt x="18" y="253"/>
                  </a:lnTo>
                  <a:lnTo>
                    <a:pt x="25" y="266"/>
                  </a:lnTo>
                  <a:lnTo>
                    <a:pt x="34" y="279"/>
                  </a:lnTo>
                  <a:lnTo>
                    <a:pt x="43" y="291"/>
                  </a:lnTo>
                  <a:lnTo>
                    <a:pt x="54" y="302"/>
                  </a:lnTo>
                  <a:lnTo>
                    <a:pt x="66" y="312"/>
                  </a:lnTo>
                  <a:lnTo>
                    <a:pt x="79" y="320"/>
                  </a:lnTo>
                  <a:lnTo>
                    <a:pt x="94" y="327"/>
                  </a:lnTo>
                  <a:lnTo>
                    <a:pt x="109" y="333"/>
                  </a:lnTo>
                  <a:lnTo>
                    <a:pt x="125" y="337"/>
                  </a:lnTo>
                  <a:lnTo>
                    <a:pt x="142" y="339"/>
                  </a:lnTo>
                  <a:lnTo>
                    <a:pt x="159" y="340"/>
                  </a:lnTo>
                  <a:lnTo>
                    <a:pt x="159" y="340"/>
                  </a:lnTo>
                  <a:lnTo>
                    <a:pt x="176" y="340"/>
                  </a:lnTo>
                  <a:lnTo>
                    <a:pt x="191" y="338"/>
                  </a:lnTo>
                  <a:lnTo>
                    <a:pt x="205" y="334"/>
                  </a:lnTo>
                  <a:lnTo>
                    <a:pt x="219" y="330"/>
                  </a:lnTo>
                  <a:lnTo>
                    <a:pt x="231" y="324"/>
                  </a:lnTo>
                  <a:lnTo>
                    <a:pt x="243" y="317"/>
                  </a:lnTo>
                  <a:lnTo>
                    <a:pt x="254" y="309"/>
                  </a:lnTo>
                  <a:lnTo>
                    <a:pt x="263" y="300"/>
                  </a:lnTo>
                  <a:lnTo>
                    <a:pt x="263" y="300"/>
                  </a:lnTo>
                  <a:lnTo>
                    <a:pt x="264" y="298"/>
                  </a:lnTo>
                  <a:lnTo>
                    <a:pt x="266" y="298"/>
                  </a:lnTo>
                  <a:lnTo>
                    <a:pt x="267" y="300"/>
                  </a:lnTo>
                  <a:lnTo>
                    <a:pt x="267" y="302"/>
                  </a:lnTo>
                  <a:lnTo>
                    <a:pt x="267" y="330"/>
                  </a:lnTo>
                  <a:lnTo>
                    <a:pt x="267" y="330"/>
                  </a:lnTo>
                  <a:lnTo>
                    <a:pt x="268" y="332"/>
                  </a:lnTo>
                  <a:lnTo>
                    <a:pt x="271" y="333"/>
                  </a:lnTo>
                  <a:lnTo>
                    <a:pt x="379" y="333"/>
                  </a:lnTo>
                  <a:lnTo>
                    <a:pt x="379" y="333"/>
                  </a:lnTo>
                  <a:lnTo>
                    <a:pt x="381" y="332"/>
                  </a:lnTo>
                  <a:lnTo>
                    <a:pt x="382" y="330"/>
                  </a:lnTo>
                  <a:lnTo>
                    <a:pt x="382" y="263"/>
                  </a:lnTo>
                  <a:lnTo>
                    <a:pt x="382" y="263"/>
                  </a:lnTo>
                  <a:lnTo>
                    <a:pt x="381" y="261"/>
                  </a:lnTo>
                  <a:lnTo>
                    <a:pt x="379" y="260"/>
                  </a:lnTo>
                  <a:lnTo>
                    <a:pt x="350" y="260"/>
                  </a:lnTo>
                  <a:lnTo>
                    <a:pt x="350" y="260"/>
                  </a:lnTo>
                  <a:lnTo>
                    <a:pt x="347" y="259"/>
                  </a:lnTo>
                  <a:lnTo>
                    <a:pt x="346" y="256"/>
                  </a:lnTo>
                  <a:lnTo>
                    <a:pt x="346" y="84"/>
                  </a:lnTo>
                  <a:lnTo>
                    <a:pt x="346" y="84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81" y="80"/>
                  </a:lnTo>
                  <a:lnTo>
                    <a:pt x="382" y="77"/>
                  </a:lnTo>
                  <a:lnTo>
                    <a:pt x="382" y="11"/>
                  </a:lnTo>
                  <a:lnTo>
                    <a:pt x="382" y="11"/>
                  </a:lnTo>
                  <a:lnTo>
                    <a:pt x="381" y="8"/>
                  </a:lnTo>
                  <a:lnTo>
                    <a:pt x="379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7" y="11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6" y="44"/>
                  </a:lnTo>
                  <a:lnTo>
                    <a:pt x="264" y="44"/>
                  </a:lnTo>
                  <a:lnTo>
                    <a:pt x="263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3890DD4-4E4C-49CE-BC4E-C5E7A5210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0988" y="6499225"/>
              <a:ext cx="58738" cy="77788"/>
            </a:xfrm>
            <a:custGeom>
              <a:avLst/>
              <a:gdLst>
                <a:gd name="T0" fmla="*/ 124 w 257"/>
                <a:gd name="T1" fmla="*/ 129 h 340"/>
                <a:gd name="T2" fmla="*/ 97 w 257"/>
                <a:gd name="T3" fmla="*/ 120 h 340"/>
                <a:gd name="T4" fmla="*/ 84 w 257"/>
                <a:gd name="T5" fmla="*/ 108 h 340"/>
                <a:gd name="T6" fmla="*/ 82 w 257"/>
                <a:gd name="T7" fmla="*/ 97 h 340"/>
                <a:gd name="T8" fmla="*/ 87 w 257"/>
                <a:gd name="T9" fmla="*/ 80 h 340"/>
                <a:gd name="T10" fmla="*/ 102 w 257"/>
                <a:gd name="T11" fmla="*/ 70 h 340"/>
                <a:gd name="T12" fmla="*/ 117 w 257"/>
                <a:gd name="T13" fmla="*/ 68 h 340"/>
                <a:gd name="T14" fmla="*/ 141 w 257"/>
                <a:gd name="T15" fmla="*/ 74 h 340"/>
                <a:gd name="T16" fmla="*/ 157 w 257"/>
                <a:gd name="T17" fmla="*/ 90 h 340"/>
                <a:gd name="T18" fmla="*/ 162 w 257"/>
                <a:gd name="T19" fmla="*/ 106 h 340"/>
                <a:gd name="T20" fmla="*/ 237 w 257"/>
                <a:gd name="T21" fmla="*/ 109 h 340"/>
                <a:gd name="T22" fmla="*/ 241 w 257"/>
                <a:gd name="T23" fmla="*/ 106 h 340"/>
                <a:gd name="T24" fmla="*/ 240 w 257"/>
                <a:gd name="T25" fmla="*/ 8 h 340"/>
                <a:gd name="T26" fmla="*/ 183 w 257"/>
                <a:gd name="T27" fmla="*/ 7 h 340"/>
                <a:gd name="T28" fmla="*/ 179 w 257"/>
                <a:gd name="T29" fmla="*/ 24 h 340"/>
                <a:gd name="T30" fmla="*/ 178 w 257"/>
                <a:gd name="T31" fmla="*/ 27 h 340"/>
                <a:gd name="T32" fmla="*/ 175 w 257"/>
                <a:gd name="T33" fmla="*/ 26 h 340"/>
                <a:gd name="T34" fmla="*/ 153 w 257"/>
                <a:gd name="T35" fmla="*/ 9 h 340"/>
                <a:gd name="T36" fmla="*/ 126 w 257"/>
                <a:gd name="T37" fmla="*/ 2 h 340"/>
                <a:gd name="T38" fmla="*/ 105 w 257"/>
                <a:gd name="T39" fmla="*/ 0 h 340"/>
                <a:gd name="T40" fmla="*/ 74 w 257"/>
                <a:gd name="T41" fmla="*/ 4 h 340"/>
                <a:gd name="T42" fmla="*/ 46 w 257"/>
                <a:gd name="T43" fmla="*/ 15 h 340"/>
                <a:gd name="T44" fmla="*/ 23 w 257"/>
                <a:gd name="T45" fmla="*/ 34 h 340"/>
                <a:gd name="T46" fmla="*/ 8 w 257"/>
                <a:gd name="T47" fmla="*/ 58 h 340"/>
                <a:gd name="T48" fmla="*/ 0 w 257"/>
                <a:gd name="T49" fmla="*/ 89 h 340"/>
                <a:gd name="T50" fmla="*/ 0 w 257"/>
                <a:gd name="T51" fmla="*/ 112 h 340"/>
                <a:gd name="T52" fmla="*/ 6 w 257"/>
                <a:gd name="T53" fmla="*/ 141 h 340"/>
                <a:gd name="T54" fmla="*/ 19 w 257"/>
                <a:gd name="T55" fmla="*/ 163 h 340"/>
                <a:gd name="T56" fmla="*/ 38 w 257"/>
                <a:gd name="T57" fmla="*/ 179 h 340"/>
                <a:gd name="T58" fmla="*/ 71 w 257"/>
                <a:gd name="T59" fmla="*/ 195 h 340"/>
                <a:gd name="T60" fmla="*/ 130 w 257"/>
                <a:gd name="T61" fmla="*/ 208 h 340"/>
                <a:gd name="T62" fmla="*/ 160 w 257"/>
                <a:gd name="T63" fmla="*/ 217 h 340"/>
                <a:gd name="T64" fmla="*/ 175 w 257"/>
                <a:gd name="T65" fmla="*/ 230 h 340"/>
                <a:gd name="T66" fmla="*/ 177 w 257"/>
                <a:gd name="T67" fmla="*/ 242 h 340"/>
                <a:gd name="T68" fmla="*/ 172 w 257"/>
                <a:gd name="T69" fmla="*/ 261 h 340"/>
                <a:gd name="T70" fmla="*/ 157 w 257"/>
                <a:gd name="T71" fmla="*/ 272 h 340"/>
                <a:gd name="T72" fmla="*/ 141 w 257"/>
                <a:gd name="T73" fmla="*/ 274 h 340"/>
                <a:gd name="T74" fmla="*/ 114 w 257"/>
                <a:gd name="T75" fmla="*/ 268 h 340"/>
                <a:gd name="T76" fmla="*/ 92 w 257"/>
                <a:gd name="T77" fmla="*/ 250 h 340"/>
                <a:gd name="T78" fmla="*/ 84 w 257"/>
                <a:gd name="T79" fmla="*/ 230 h 340"/>
                <a:gd name="T80" fmla="*/ 11 w 257"/>
                <a:gd name="T81" fmla="*/ 228 h 340"/>
                <a:gd name="T82" fmla="*/ 7 w 257"/>
                <a:gd name="T83" fmla="*/ 231 h 340"/>
                <a:gd name="T84" fmla="*/ 8 w 257"/>
                <a:gd name="T85" fmla="*/ 332 h 340"/>
                <a:gd name="T86" fmla="*/ 65 w 257"/>
                <a:gd name="T87" fmla="*/ 333 h 340"/>
                <a:gd name="T88" fmla="*/ 68 w 257"/>
                <a:gd name="T89" fmla="*/ 313 h 340"/>
                <a:gd name="T90" fmla="*/ 70 w 257"/>
                <a:gd name="T91" fmla="*/ 311 h 340"/>
                <a:gd name="T92" fmla="*/ 73 w 257"/>
                <a:gd name="T93" fmla="*/ 312 h 340"/>
                <a:gd name="T94" fmla="*/ 97 w 257"/>
                <a:gd name="T95" fmla="*/ 329 h 340"/>
                <a:gd name="T96" fmla="*/ 129 w 257"/>
                <a:gd name="T97" fmla="*/ 338 h 340"/>
                <a:gd name="T98" fmla="*/ 154 w 257"/>
                <a:gd name="T99" fmla="*/ 340 h 340"/>
                <a:gd name="T100" fmla="*/ 184 w 257"/>
                <a:gd name="T101" fmla="*/ 337 h 340"/>
                <a:gd name="T102" fmla="*/ 211 w 257"/>
                <a:gd name="T103" fmla="*/ 327 h 340"/>
                <a:gd name="T104" fmla="*/ 233 w 257"/>
                <a:gd name="T105" fmla="*/ 309 h 340"/>
                <a:gd name="T106" fmla="*/ 249 w 257"/>
                <a:gd name="T107" fmla="*/ 284 h 340"/>
                <a:gd name="T108" fmla="*/ 257 w 257"/>
                <a:gd name="T109" fmla="*/ 253 h 340"/>
                <a:gd name="T110" fmla="*/ 257 w 257"/>
                <a:gd name="T111" fmla="*/ 228 h 340"/>
                <a:gd name="T112" fmla="*/ 250 w 257"/>
                <a:gd name="T113" fmla="*/ 199 h 340"/>
                <a:gd name="T114" fmla="*/ 236 w 257"/>
                <a:gd name="T115" fmla="*/ 175 h 340"/>
                <a:gd name="T116" fmla="*/ 215 w 257"/>
                <a:gd name="T117" fmla="*/ 158 h 340"/>
                <a:gd name="T118" fmla="*/ 176 w 257"/>
                <a:gd name="T119" fmla="*/ 14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" h="340">
                  <a:moveTo>
                    <a:pt x="154" y="136"/>
                  </a:moveTo>
                  <a:lnTo>
                    <a:pt x="124" y="129"/>
                  </a:lnTo>
                  <a:lnTo>
                    <a:pt x="124" y="129"/>
                  </a:lnTo>
                  <a:lnTo>
                    <a:pt x="113" y="126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1" y="116"/>
                  </a:lnTo>
                  <a:lnTo>
                    <a:pt x="87" y="112"/>
                  </a:lnTo>
                  <a:lnTo>
                    <a:pt x="84" y="108"/>
                  </a:lnTo>
                  <a:lnTo>
                    <a:pt x="83" y="103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3" y="91"/>
                  </a:lnTo>
                  <a:lnTo>
                    <a:pt x="85" y="86"/>
                  </a:lnTo>
                  <a:lnTo>
                    <a:pt x="87" y="80"/>
                  </a:lnTo>
                  <a:lnTo>
                    <a:pt x="91" y="76"/>
                  </a:lnTo>
                  <a:lnTo>
                    <a:pt x="96" y="73"/>
                  </a:lnTo>
                  <a:lnTo>
                    <a:pt x="102" y="70"/>
                  </a:lnTo>
                  <a:lnTo>
                    <a:pt x="109" y="69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26" y="69"/>
                  </a:lnTo>
                  <a:lnTo>
                    <a:pt x="134" y="71"/>
                  </a:lnTo>
                  <a:lnTo>
                    <a:pt x="141" y="74"/>
                  </a:lnTo>
                  <a:lnTo>
                    <a:pt x="147" y="78"/>
                  </a:lnTo>
                  <a:lnTo>
                    <a:pt x="152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2" y="106"/>
                  </a:lnTo>
                  <a:lnTo>
                    <a:pt x="162" y="106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40" y="108"/>
                  </a:lnTo>
                  <a:lnTo>
                    <a:pt x="241" y="106"/>
                  </a:lnTo>
                  <a:lnTo>
                    <a:pt x="241" y="11"/>
                  </a:lnTo>
                  <a:lnTo>
                    <a:pt x="241" y="11"/>
                  </a:lnTo>
                  <a:lnTo>
                    <a:pt x="240" y="8"/>
                  </a:lnTo>
                  <a:lnTo>
                    <a:pt x="237" y="7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0" y="8"/>
                  </a:lnTo>
                  <a:lnTo>
                    <a:pt x="179" y="11"/>
                  </a:lnTo>
                  <a:lnTo>
                    <a:pt x="179" y="24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7" y="27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68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4" y="6"/>
                  </a:lnTo>
                  <a:lnTo>
                    <a:pt x="135" y="3"/>
                  </a:lnTo>
                  <a:lnTo>
                    <a:pt x="126" y="2"/>
                  </a:lnTo>
                  <a:lnTo>
                    <a:pt x="115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4" y="4"/>
                  </a:lnTo>
                  <a:lnTo>
                    <a:pt x="64" y="7"/>
                  </a:lnTo>
                  <a:lnTo>
                    <a:pt x="55" y="11"/>
                  </a:lnTo>
                  <a:lnTo>
                    <a:pt x="46" y="15"/>
                  </a:lnTo>
                  <a:lnTo>
                    <a:pt x="37" y="20"/>
                  </a:lnTo>
                  <a:lnTo>
                    <a:pt x="30" y="26"/>
                  </a:lnTo>
                  <a:lnTo>
                    <a:pt x="23" y="34"/>
                  </a:lnTo>
                  <a:lnTo>
                    <a:pt x="17" y="42"/>
                  </a:lnTo>
                  <a:lnTo>
                    <a:pt x="12" y="50"/>
                  </a:lnTo>
                  <a:lnTo>
                    <a:pt x="8" y="58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1" y="122"/>
                  </a:lnTo>
                  <a:lnTo>
                    <a:pt x="3" y="131"/>
                  </a:lnTo>
                  <a:lnTo>
                    <a:pt x="6" y="141"/>
                  </a:lnTo>
                  <a:lnTo>
                    <a:pt x="10" y="149"/>
                  </a:lnTo>
                  <a:lnTo>
                    <a:pt x="14" y="156"/>
                  </a:lnTo>
                  <a:lnTo>
                    <a:pt x="19" y="163"/>
                  </a:lnTo>
                  <a:lnTo>
                    <a:pt x="25" y="169"/>
                  </a:lnTo>
                  <a:lnTo>
                    <a:pt x="31" y="175"/>
                  </a:lnTo>
                  <a:lnTo>
                    <a:pt x="38" y="179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71" y="195"/>
                  </a:lnTo>
                  <a:lnTo>
                    <a:pt x="90" y="200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42" y="211"/>
                  </a:lnTo>
                  <a:lnTo>
                    <a:pt x="152" y="214"/>
                  </a:lnTo>
                  <a:lnTo>
                    <a:pt x="160" y="217"/>
                  </a:lnTo>
                  <a:lnTo>
                    <a:pt x="166" y="220"/>
                  </a:lnTo>
                  <a:lnTo>
                    <a:pt x="171" y="225"/>
                  </a:lnTo>
                  <a:lnTo>
                    <a:pt x="175" y="230"/>
                  </a:lnTo>
                  <a:lnTo>
                    <a:pt x="177" y="235"/>
                  </a:lnTo>
                  <a:lnTo>
                    <a:pt x="177" y="242"/>
                  </a:lnTo>
                  <a:lnTo>
                    <a:pt x="177" y="242"/>
                  </a:lnTo>
                  <a:lnTo>
                    <a:pt x="177" y="250"/>
                  </a:lnTo>
                  <a:lnTo>
                    <a:pt x="175" y="256"/>
                  </a:lnTo>
                  <a:lnTo>
                    <a:pt x="172" y="261"/>
                  </a:lnTo>
                  <a:lnTo>
                    <a:pt x="168" y="266"/>
                  </a:lnTo>
                  <a:lnTo>
                    <a:pt x="163" y="269"/>
                  </a:lnTo>
                  <a:lnTo>
                    <a:pt x="157" y="272"/>
                  </a:lnTo>
                  <a:lnTo>
                    <a:pt x="149" y="273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32" y="273"/>
                  </a:lnTo>
                  <a:lnTo>
                    <a:pt x="123" y="271"/>
                  </a:lnTo>
                  <a:lnTo>
                    <a:pt x="114" y="268"/>
                  </a:lnTo>
                  <a:lnTo>
                    <a:pt x="106" y="263"/>
                  </a:lnTo>
                  <a:lnTo>
                    <a:pt x="99" y="257"/>
                  </a:lnTo>
                  <a:lnTo>
                    <a:pt x="92" y="250"/>
                  </a:lnTo>
                  <a:lnTo>
                    <a:pt x="87" y="240"/>
                  </a:lnTo>
                  <a:lnTo>
                    <a:pt x="84" y="230"/>
                  </a:lnTo>
                  <a:lnTo>
                    <a:pt x="84" y="230"/>
                  </a:lnTo>
                  <a:lnTo>
                    <a:pt x="82" y="228"/>
                  </a:lnTo>
                  <a:lnTo>
                    <a:pt x="80" y="228"/>
                  </a:lnTo>
                  <a:lnTo>
                    <a:pt x="11" y="228"/>
                  </a:lnTo>
                  <a:lnTo>
                    <a:pt x="11" y="228"/>
                  </a:lnTo>
                  <a:lnTo>
                    <a:pt x="8" y="229"/>
                  </a:lnTo>
                  <a:lnTo>
                    <a:pt x="7" y="231"/>
                  </a:lnTo>
                  <a:lnTo>
                    <a:pt x="7" y="330"/>
                  </a:lnTo>
                  <a:lnTo>
                    <a:pt x="7" y="330"/>
                  </a:lnTo>
                  <a:lnTo>
                    <a:pt x="8" y="332"/>
                  </a:lnTo>
                  <a:lnTo>
                    <a:pt x="11" y="333"/>
                  </a:lnTo>
                  <a:lnTo>
                    <a:pt x="65" y="333"/>
                  </a:lnTo>
                  <a:lnTo>
                    <a:pt x="65" y="333"/>
                  </a:lnTo>
                  <a:lnTo>
                    <a:pt x="67" y="332"/>
                  </a:lnTo>
                  <a:lnTo>
                    <a:pt x="68" y="330"/>
                  </a:lnTo>
                  <a:lnTo>
                    <a:pt x="68" y="313"/>
                  </a:lnTo>
                  <a:lnTo>
                    <a:pt x="68" y="313"/>
                  </a:lnTo>
                  <a:lnTo>
                    <a:pt x="69" y="312"/>
                  </a:lnTo>
                  <a:lnTo>
                    <a:pt x="70" y="311"/>
                  </a:lnTo>
                  <a:lnTo>
                    <a:pt x="71" y="311"/>
                  </a:lnTo>
                  <a:lnTo>
                    <a:pt x="73" y="312"/>
                  </a:lnTo>
                  <a:lnTo>
                    <a:pt x="73" y="312"/>
                  </a:lnTo>
                  <a:lnTo>
                    <a:pt x="80" y="318"/>
                  </a:lnTo>
                  <a:lnTo>
                    <a:pt x="88" y="324"/>
                  </a:lnTo>
                  <a:lnTo>
                    <a:pt x="97" y="329"/>
                  </a:lnTo>
                  <a:lnTo>
                    <a:pt x="106" y="333"/>
                  </a:lnTo>
                  <a:lnTo>
                    <a:pt x="116" y="336"/>
                  </a:lnTo>
                  <a:lnTo>
                    <a:pt x="129" y="338"/>
                  </a:lnTo>
                  <a:lnTo>
                    <a:pt x="141" y="340"/>
                  </a:lnTo>
                  <a:lnTo>
                    <a:pt x="154" y="340"/>
                  </a:lnTo>
                  <a:lnTo>
                    <a:pt x="154" y="340"/>
                  </a:lnTo>
                  <a:lnTo>
                    <a:pt x="164" y="340"/>
                  </a:lnTo>
                  <a:lnTo>
                    <a:pt x="174" y="339"/>
                  </a:lnTo>
                  <a:lnTo>
                    <a:pt x="184" y="337"/>
                  </a:lnTo>
                  <a:lnTo>
                    <a:pt x="193" y="334"/>
                  </a:lnTo>
                  <a:lnTo>
                    <a:pt x="203" y="331"/>
                  </a:lnTo>
                  <a:lnTo>
                    <a:pt x="211" y="327"/>
                  </a:lnTo>
                  <a:lnTo>
                    <a:pt x="219" y="322"/>
                  </a:lnTo>
                  <a:lnTo>
                    <a:pt x="227" y="316"/>
                  </a:lnTo>
                  <a:lnTo>
                    <a:pt x="233" y="309"/>
                  </a:lnTo>
                  <a:lnTo>
                    <a:pt x="239" y="302"/>
                  </a:lnTo>
                  <a:lnTo>
                    <a:pt x="245" y="293"/>
                  </a:lnTo>
                  <a:lnTo>
                    <a:pt x="249" y="284"/>
                  </a:lnTo>
                  <a:lnTo>
                    <a:pt x="252" y="274"/>
                  </a:lnTo>
                  <a:lnTo>
                    <a:pt x="255" y="264"/>
                  </a:lnTo>
                  <a:lnTo>
                    <a:pt x="257" y="25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57" y="228"/>
                  </a:lnTo>
                  <a:lnTo>
                    <a:pt x="255" y="217"/>
                  </a:lnTo>
                  <a:lnTo>
                    <a:pt x="253" y="208"/>
                  </a:lnTo>
                  <a:lnTo>
                    <a:pt x="250" y="199"/>
                  </a:lnTo>
                  <a:lnTo>
                    <a:pt x="246" y="189"/>
                  </a:lnTo>
                  <a:lnTo>
                    <a:pt x="241" y="182"/>
                  </a:lnTo>
                  <a:lnTo>
                    <a:pt x="236" y="175"/>
                  </a:lnTo>
                  <a:lnTo>
                    <a:pt x="230" y="169"/>
                  </a:lnTo>
                  <a:lnTo>
                    <a:pt x="223" y="164"/>
                  </a:lnTo>
                  <a:lnTo>
                    <a:pt x="215" y="158"/>
                  </a:lnTo>
                  <a:lnTo>
                    <a:pt x="207" y="154"/>
                  </a:lnTo>
                  <a:lnTo>
                    <a:pt x="198" y="150"/>
                  </a:lnTo>
                  <a:lnTo>
                    <a:pt x="176" y="143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2D941E-21A4-429F-9CD2-D30A5CF48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4726" y="6477000"/>
              <a:ext cx="36513" cy="98425"/>
            </a:xfrm>
            <a:custGeom>
              <a:avLst/>
              <a:gdLst>
                <a:gd name="T0" fmla="*/ 115 w 161"/>
                <a:gd name="T1" fmla="*/ 0 h 434"/>
                <a:gd name="T2" fmla="*/ 4 w 161"/>
                <a:gd name="T3" fmla="*/ 0 h 434"/>
                <a:gd name="T4" fmla="*/ 4 w 161"/>
                <a:gd name="T5" fmla="*/ 0 h 434"/>
                <a:gd name="T6" fmla="*/ 1 w 161"/>
                <a:gd name="T7" fmla="*/ 1 h 434"/>
                <a:gd name="T8" fmla="*/ 0 w 161"/>
                <a:gd name="T9" fmla="*/ 4 h 434"/>
                <a:gd name="T10" fmla="*/ 0 w 161"/>
                <a:gd name="T11" fmla="*/ 70 h 434"/>
                <a:gd name="T12" fmla="*/ 0 w 161"/>
                <a:gd name="T13" fmla="*/ 70 h 434"/>
                <a:gd name="T14" fmla="*/ 1 w 161"/>
                <a:gd name="T15" fmla="*/ 72 h 434"/>
                <a:gd name="T16" fmla="*/ 4 w 161"/>
                <a:gd name="T17" fmla="*/ 73 h 434"/>
                <a:gd name="T18" fmla="*/ 37 w 161"/>
                <a:gd name="T19" fmla="*/ 73 h 434"/>
                <a:gd name="T20" fmla="*/ 37 w 161"/>
                <a:gd name="T21" fmla="*/ 73 h 434"/>
                <a:gd name="T22" fmla="*/ 40 w 161"/>
                <a:gd name="T23" fmla="*/ 74 h 434"/>
                <a:gd name="T24" fmla="*/ 41 w 161"/>
                <a:gd name="T25" fmla="*/ 77 h 434"/>
                <a:gd name="T26" fmla="*/ 41 w 161"/>
                <a:gd name="T27" fmla="*/ 357 h 434"/>
                <a:gd name="T28" fmla="*/ 41 w 161"/>
                <a:gd name="T29" fmla="*/ 357 h 434"/>
                <a:gd name="T30" fmla="*/ 40 w 161"/>
                <a:gd name="T31" fmla="*/ 360 h 434"/>
                <a:gd name="T32" fmla="*/ 37 w 161"/>
                <a:gd name="T33" fmla="*/ 361 h 434"/>
                <a:gd name="T34" fmla="*/ 4 w 161"/>
                <a:gd name="T35" fmla="*/ 361 h 434"/>
                <a:gd name="T36" fmla="*/ 4 w 161"/>
                <a:gd name="T37" fmla="*/ 361 h 434"/>
                <a:gd name="T38" fmla="*/ 1 w 161"/>
                <a:gd name="T39" fmla="*/ 362 h 434"/>
                <a:gd name="T40" fmla="*/ 0 w 161"/>
                <a:gd name="T41" fmla="*/ 364 h 434"/>
                <a:gd name="T42" fmla="*/ 0 w 161"/>
                <a:gd name="T43" fmla="*/ 431 h 434"/>
                <a:gd name="T44" fmla="*/ 0 w 161"/>
                <a:gd name="T45" fmla="*/ 431 h 434"/>
                <a:gd name="T46" fmla="*/ 1 w 161"/>
                <a:gd name="T47" fmla="*/ 433 h 434"/>
                <a:gd name="T48" fmla="*/ 4 w 161"/>
                <a:gd name="T49" fmla="*/ 434 h 434"/>
                <a:gd name="T50" fmla="*/ 157 w 161"/>
                <a:gd name="T51" fmla="*/ 434 h 434"/>
                <a:gd name="T52" fmla="*/ 157 w 161"/>
                <a:gd name="T53" fmla="*/ 434 h 434"/>
                <a:gd name="T54" fmla="*/ 160 w 161"/>
                <a:gd name="T55" fmla="*/ 433 h 434"/>
                <a:gd name="T56" fmla="*/ 161 w 161"/>
                <a:gd name="T57" fmla="*/ 431 h 434"/>
                <a:gd name="T58" fmla="*/ 161 w 161"/>
                <a:gd name="T59" fmla="*/ 364 h 434"/>
                <a:gd name="T60" fmla="*/ 161 w 161"/>
                <a:gd name="T61" fmla="*/ 364 h 434"/>
                <a:gd name="T62" fmla="*/ 160 w 161"/>
                <a:gd name="T63" fmla="*/ 362 h 434"/>
                <a:gd name="T64" fmla="*/ 157 w 161"/>
                <a:gd name="T65" fmla="*/ 361 h 434"/>
                <a:gd name="T66" fmla="*/ 123 w 161"/>
                <a:gd name="T67" fmla="*/ 361 h 434"/>
                <a:gd name="T68" fmla="*/ 123 w 161"/>
                <a:gd name="T69" fmla="*/ 361 h 434"/>
                <a:gd name="T70" fmla="*/ 120 w 161"/>
                <a:gd name="T71" fmla="*/ 360 h 434"/>
                <a:gd name="T72" fmla="*/ 119 w 161"/>
                <a:gd name="T73" fmla="*/ 357 h 434"/>
                <a:gd name="T74" fmla="*/ 119 w 161"/>
                <a:gd name="T75" fmla="*/ 4 h 434"/>
                <a:gd name="T76" fmla="*/ 119 w 161"/>
                <a:gd name="T77" fmla="*/ 4 h 434"/>
                <a:gd name="T78" fmla="*/ 118 w 161"/>
                <a:gd name="T79" fmla="*/ 1 h 434"/>
                <a:gd name="T80" fmla="*/ 115 w 161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434">
                  <a:moveTo>
                    <a:pt x="11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4" y="73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4"/>
                  </a:lnTo>
                  <a:lnTo>
                    <a:pt x="41" y="77"/>
                  </a:lnTo>
                  <a:lnTo>
                    <a:pt x="41" y="357"/>
                  </a:lnTo>
                  <a:lnTo>
                    <a:pt x="41" y="357"/>
                  </a:lnTo>
                  <a:lnTo>
                    <a:pt x="40" y="360"/>
                  </a:lnTo>
                  <a:lnTo>
                    <a:pt x="37" y="361"/>
                  </a:lnTo>
                  <a:lnTo>
                    <a:pt x="4" y="361"/>
                  </a:lnTo>
                  <a:lnTo>
                    <a:pt x="4" y="361"/>
                  </a:lnTo>
                  <a:lnTo>
                    <a:pt x="1" y="362"/>
                  </a:lnTo>
                  <a:lnTo>
                    <a:pt x="0" y="364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7" y="434"/>
                  </a:lnTo>
                  <a:lnTo>
                    <a:pt x="157" y="434"/>
                  </a:lnTo>
                  <a:lnTo>
                    <a:pt x="160" y="433"/>
                  </a:lnTo>
                  <a:lnTo>
                    <a:pt x="161" y="431"/>
                  </a:lnTo>
                  <a:lnTo>
                    <a:pt x="161" y="364"/>
                  </a:lnTo>
                  <a:lnTo>
                    <a:pt x="161" y="364"/>
                  </a:lnTo>
                  <a:lnTo>
                    <a:pt x="160" y="362"/>
                  </a:lnTo>
                  <a:lnTo>
                    <a:pt x="157" y="361"/>
                  </a:lnTo>
                  <a:lnTo>
                    <a:pt x="123" y="361"/>
                  </a:lnTo>
                  <a:lnTo>
                    <a:pt x="123" y="361"/>
                  </a:lnTo>
                  <a:lnTo>
                    <a:pt x="120" y="360"/>
                  </a:lnTo>
                  <a:lnTo>
                    <a:pt x="119" y="357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8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DBC4004-04C0-4910-86C2-9BCF863AEE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5663" y="6477000"/>
              <a:ext cx="17463" cy="19050"/>
            </a:xfrm>
            <a:custGeom>
              <a:avLst/>
              <a:gdLst>
                <a:gd name="T0" fmla="*/ 75 w 78"/>
                <a:gd name="T1" fmla="*/ 0 h 83"/>
                <a:gd name="T2" fmla="*/ 4 w 78"/>
                <a:gd name="T3" fmla="*/ 0 h 83"/>
                <a:gd name="T4" fmla="*/ 4 w 78"/>
                <a:gd name="T5" fmla="*/ 0 h 83"/>
                <a:gd name="T6" fmla="*/ 1 w 78"/>
                <a:gd name="T7" fmla="*/ 1 h 83"/>
                <a:gd name="T8" fmla="*/ 0 w 78"/>
                <a:gd name="T9" fmla="*/ 4 h 83"/>
                <a:gd name="T10" fmla="*/ 0 w 78"/>
                <a:gd name="T11" fmla="*/ 79 h 83"/>
                <a:gd name="T12" fmla="*/ 0 w 78"/>
                <a:gd name="T13" fmla="*/ 79 h 83"/>
                <a:gd name="T14" fmla="*/ 1 w 78"/>
                <a:gd name="T15" fmla="*/ 82 h 83"/>
                <a:gd name="T16" fmla="*/ 4 w 78"/>
                <a:gd name="T17" fmla="*/ 83 h 83"/>
                <a:gd name="T18" fmla="*/ 75 w 78"/>
                <a:gd name="T19" fmla="*/ 83 h 83"/>
                <a:gd name="T20" fmla="*/ 75 w 78"/>
                <a:gd name="T21" fmla="*/ 83 h 83"/>
                <a:gd name="T22" fmla="*/ 77 w 78"/>
                <a:gd name="T23" fmla="*/ 82 h 83"/>
                <a:gd name="T24" fmla="*/ 78 w 78"/>
                <a:gd name="T25" fmla="*/ 79 h 83"/>
                <a:gd name="T26" fmla="*/ 78 w 78"/>
                <a:gd name="T27" fmla="*/ 4 h 83"/>
                <a:gd name="T28" fmla="*/ 78 w 78"/>
                <a:gd name="T29" fmla="*/ 4 h 83"/>
                <a:gd name="T30" fmla="*/ 77 w 78"/>
                <a:gd name="T31" fmla="*/ 1 h 83"/>
                <a:gd name="T32" fmla="*/ 75 w 78"/>
                <a:gd name="T3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3">
                  <a:moveTo>
                    <a:pt x="75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7" y="82"/>
                  </a:lnTo>
                  <a:lnTo>
                    <a:pt x="78" y="79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0390305C-B6DC-4965-8D1E-BF0522EC2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0751" y="6619875"/>
              <a:ext cx="33338" cy="73025"/>
            </a:xfrm>
            <a:custGeom>
              <a:avLst/>
              <a:gdLst>
                <a:gd name="T0" fmla="*/ 93 w 148"/>
                <a:gd name="T1" fmla="*/ 0 h 320"/>
                <a:gd name="T2" fmla="*/ 9 w 148"/>
                <a:gd name="T3" fmla="*/ 0 h 320"/>
                <a:gd name="T4" fmla="*/ 9 w 148"/>
                <a:gd name="T5" fmla="*/ 0 h 320"/>
                <a:gd name="T6" fmla="*/ 6 w 148"/>
                <a:gd name="T7" fmla="*/ 1 h 320"/>
                <a:gd name="T8" fmla="*/ 5 w 148"/>
                <a:gd name="T9" fmla="*/ 4 h 320"/>
                <a:gd name="T10" fmla="*/ 5 w 148"/>
                <a:gd name="T11" fmla="*/ 32 h 320"/>
                <a:gd name="T12" fmla="*/ 5 w 148"/>
                <a:gd name="T13" fmla="*/ 32 h 320"/>
                <a:gd name="T14" fmla="*/ 6 w 148"/>
                <a:gd name="T15" fmla="*/ 36 h 320"/>
                <a:gd name="T16" fmla="*/ 9 w 148"/>
                <a:gd name="T17" fmla="*/ 37 h 320"/>
                <a:gd name="T18" fmla="*/ 54 w 148"/>
                <a:gd name="T19" fmla="*/ 37 h 320"/>
                <a:gd name="T20" fmla="*/ 54 w 148"/>
                <a:gd name="T21" fmla="*/ 37 h 320"/>
                <a:gd name="T22" fmla="*/ 56 w 148"/>
                <a:gd name="T23" fmla="*/ 38 h 320"/>
                <a:gd name="T24" fmla="*/ 57 w 148"/>
                <a:gd name="T25" fmla="*/ 40 h 320"/>
                <a:gd name="T26" fmla="*/ 57 w 148"/>
                <a:gd name="T27" fmla="*/ 281 h 320"/>
                <a:gd name="T28" fmla="*/ 57 w 148"/>
                <a:gd name="T29" fmla="*/ 281 h 320"/>
                <a:gd name="T30" fmla="*/ 56 w 148"/>
                <a:gd name="T31" fmla="*/ 283 h 320"/>
                <a:gd name="T32" fmla="*/ 54 w 148"/>
                <a:gd name="T33" fmla="*/ 284 h 320"/>
                <a:gd name="T34" fmla="*/ 4 w 148"/>
                <a:gd name="T35" fmla="*/ 284 h 320"/>
                <a:gd name="T36" fmla="*/ 4 w 148"/>
                <a:gd name="T37" fmla="*/ 284 h 320"/>
                <a:gd name="T38" fmla="*/ 1 w 148"/>
                <a:gd name="T39" fmla="*/ 285 h 320"/>
                <a:gd name="T40" fmla="*/ 0 w 148"/>
                <a:gd name="T41" fmla="*/ 288 h 320"/>
                <a:gd name="T42" fmla="*/ 0 w 148"/>
                <a:gd name="T43" fmla="*/ 317 h 320"/>
                <a:gd name="T44" fmla="*/ 0 w 148"/>
                <a:gd name="T45" fmla="*/ 317 h 320"/>
                <a:gd name="T46" fmla="*/ 1 w 148"/>
                <a:gd name="T47" fmla="*/ 319 h 320"/>
                <a:gd name="T48" fmla="*/ 4 w 148"/>
                <a:gd name="T49" fmla="*/ 320 h 320"/>
                <a:gd name="T50" fmla="*/ 145 w 148"/>
                <a:gd name="T51" fmla="*/ 320 h 320"/>
                <a:gd name="T52" fmla="*/ 145 w 148"/>
                <a:gd name="T53" fmla="*/ 320 h 320"/>
                <a:gd name="T54" fmla="*/ 147 w 148"/>
                <a:gd name="T55" fmla="*/ 319 h 320"/>
                <a:gd name="T56" fmla="*/ 148 w 148"/>
                <a:gd name="T57" fmla="*/ 317 h 320"/>
                <a:gd name="T58" fmla="*/ 148 w 148"/>
                <a:gd name="T59" fmla="*/ 288 h 320"/>
                <a:gd name="T60" fmla="*/ 148 w 148"/>
                <a:gd name="T61" fmla="*/ 288 h 320"/>
                <a:gd name="T62" fmla="*/ 147 w 148"/>
                <a:gd name="T63" fmla="*/ 285 h 320"/>
                <a:gd name="T64" fmla="*/ 145 w 148"/>
                <a:gd name="T65" fmla="*/ 284 h 320"/>
                <a:gd name="T66" fmla="*/ 100 w 148"/>
                <a:gd name="T67" fmla="*/ 284 h 320"/>
                <a:gd name="T68" fmla="*/ 100 w 148"/>
                <a:gd name="T69" fmla="*/ 284 h 320"/>
                <a:gd name="T70" fmla="*/ 98 w 148"/>
                <a:gd name="T71" fmla="*/ 283 h 320"/>
                <a:gd name="T72" fmla="*/ 97 w 148"/>
                <a:gd name="T73" fmla="*/ 281 h 320"/>
                <a:gd name="T74" fmla="*/ 97 w 148"/>
                <a:gd name="T75" fmla="*/ 4 h 320"/>
                <a:gd name="T76" fmla="*/ 97 w 148"/>
                <a:gd name="T77" fmla="*/ 4 h 320"/>
                <a:gd name="T78" fmla="*/ 96 w 148"/>
                <a:gd name="T79" fmla="*/ 1 h 320"/>
                <a:gd name="T80" fmla="*/ 93 w 148"/>
                <a:gd name="T8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20">
                  <a:moveTo>
                    <a:pt x="93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6" y="36"/>
                  </a:lnTo>
                  <a:lnTo>
                    <a:pt x="9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6" y="283"/>
                  </a:lnTo>
                  <a:lnTo>
                    <a:pt x="5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1" y="285"/>
                  </a:lnTo>
                  <a:lnTo>
                    <a:pt x="0" y="28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4" y="32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147" y="319"/>
                  </a:lnTo>
                  <a:lnTo>
                    <a:pt x="148" y="317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7" y="285"/>
                  </a:lnTo>
                  <a:lnTo>
                    <a:pt x="145" y="284"/>
                  </a:lnTo>
                  <a:lnTo>
                    <a:pt x="100" y="284"/>
                  </a:lnTo>
                  <a:lnTo>
                    <a:pt x="100" y="284"/>
                  </a:lnTo>
                  <a:lnTo>
                    <a:pt x="98" y="283"/>
                  </a:lnTo>
                  <a:lnTo>
                    <a:pt x="97" y="281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345C41B-286E-480F-8148-0B9A5219E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3126" y="6619875"/>
              <a:ext cx="42863" cy="73025"/>
            </a:xfrm>
            <a:custGeom>
              <a:avLst/>
              <a:gdLst>
                <a:gd name="T0" fmla="*/ 91 w 191"/>
                <a:gd name="T1" fmla="*/ 7 h 323"/>
                <a:gd name="T2" fmla="*/ 90 w 191"/>
                <a:gd name="T3" fmla="*/ 4 h 323"/>
                <a:gd name="T4" fmla="*/ 3 w 191"/>
                <a:gd name="T5" fmla="*/ 3 h 323"/>
                <a:gd name="T6" fmla="*/ 1 w 191"/>
                <a:gd name="T7" fmla="*/ 4 h 323"/>
                <a:gd name="T8" fmla="*/ 0 w 191"/>
                <a:gd name="T9" fmla="*/ 35 h 323"/>
                <a:gd name="T10" fmla="*/ 1 w 191"/>
                <a:gd name="T11" fmla="*/ 39 h 323"/>
                <a:gd name="T12" fmla="*/ 49 w 191"/>
                <a:gd name="T13" fmla="*/ 40 h 323"/>
                <a:gd name="T14" fmla="*/ 52 w 191"/>
                <a:gd name="T15" fmla="*/ 41 h 323"/>
                <a:gd name="T16" fmla="*/ 53 w 191"/>
                <a:gd name="T17" fmla="*/ 284 h 323"/>
                <a:gd name="T18" fmla="*/ 52 w 191"/>
                <a:gd name="T19" fmla="*/ 286 h 323"/>
                <a:gd name="T20" fmla="*/ 3 w 191"/>
                <a:gd name="T21" fmla="*/ 287 h 323"/>
                <a:gd name="T22" fmla="*/ 1 w 191"/>
                <a:gd name="T23" fmla="*/ 288 h 323"/>
                <a:gd name="T24" fmla="*/ 0 w 191"/>
                <a:gd name="T25" fmla="*/ 320 h 323"/>
                <a:gd name="T26" fmla="*/ 1 w 191"/>
                <a:gd name="T27" fmla="*/ 322 h 323"/>
                <a:gd name="T28" fmla="*/ 144 w 191"/>
                <a:gd name="T29" fmla="*/ 323 h 323"/>
                <a:gd name="T30" fmla="*/ 146 w 191"/>
                <a:gd name="T31" fmla="*/ 322 h 323"/>
                <a:gd name="T32" fmla="*/ 147 w 191"/>
                <a:gd name="T33" fmla="*/ 291 h 323"/>
                <a:gd name="T34" fmla="*/ 146 w 191"/>
                <a:gd name="T35" fmla="*/ 288 h 323"/>
                <a:gd name="T36" fmla="*/ 94 w 191"/>
                <a:gd name="T37" fmla="*/ 287 h 323"/>
                <a:gd name="T38" fmla="*/ 92 w 191"/>
                <a:gd name="T39" fmla="*/ 286 h 323"/>
                <a:gd name="T40" fmla="*/ 91 w 191"/>
                <a:gd name="T41" fmla="*/ 154 h 323"/>
                <a:gd name="T42" fmla="*/ 91 w 191"/>
                <a:gd name="T43" fmla="*/ 141 h 323"/>
                <a:gd name="T44" fmla="*/ 94 w 191"/>
                <a:gd name="T45" fmla="*/ 118 h 323"/>
                <a:gd name="T46" fmla="*/ 101 w 191"/>
                <a:gd name="T47" fmla="*/ 98 h 323"/>
                <a:gd name="T48" fmla="*/ 109 w 191"/>
                <a:gd name="T49" fmla="*/ 80 h 323"/>
                <a:gd name="T50" fmla="*/ 121 w 191"/>
                <a:gd name="T51" fmla="*/ 66 h 323"/>
                <a:gd name="T52" fmla="*/ 136 w 191"/>
                <a:gd name="T53" fmla="*/ 54 h 323"/>
                <a:gd name="T54" fmla="*/ 154 w 191"/>
                <a:gd name="T55" fmla="*/ 45 h 323"/>
                <a:gd name="T56" fmla="*/ 175 w 191"/>
                <a:gd name="T57" fmla="*/ 39 h 323"/>
                <a:gd name="T58" fmla="*/ 187 w 191"/>
                <a:gd name="T59" fmla="*/ 38 h 323"/>
                <a:gd name="T60" fmla="*/ 191 w 191"/>
                <a:gd name="T61" fmla="*/ 33 h 323"/>
                <a:gd name="T62" fmla="*/ 191 w 191"/>
                <a:gd name="T63" fmla="*/ 3 h 323"/>
                <a:gd name="T64" fmla="*/ 187 w 191"/>
                <a:gd name="T65" fmla="*/ 0 h 323"/>
                <a:gd name="T66" fmla="*/ 172 w 191"/>
                <a:gd name="T67" fmla="*/ 2 h 323"/>
                <a:gd name="T68" fmla="*/ 145 w 191"/>
                <a:gd name="T69" fmla="*/ 9 h 323"/>
                <a:gd name="T70" fmla="*/ 121 w 191"/>
                <a:gd name="T71" fmla="*/ 24 h 323"/>
                <a:gd name="T72" fmla="*/ 102 w 191"/>
                <a:gd name="T73" fmla="*/ 46 h 323"/>
                <a:gd name="T74" fmla="*/ 93 w 191"/>
                <a:gd name="T75" fmla="*/ 59 h 323"/>
                <a:gd name="T76" fmla="*/ 93 w 191"/>
                <a:gd name="T77" fmla="*/ 60 h 323"/>
                <a:gd name="T78" fmla="*/ 91 w 191"/>
                <a:gd name="T79" fmla="*/ 6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323">
                  <a:moveTo>
                    <a:pt x="91" y="58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0" y="4"/>
                  </a:lnTo>
                  <a:lnTo>
                    <a:pt x="8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3" y="284"/>
                  </a:lnTo>
                  <a:lnTo>
                    <a:pt x="53" y="284"/>
                  </a:lnTo>
                  <a:lnTo>
                    <a:pt x="52" y="286"/>
                  </a:lnTo>
                  <a:lnTo>
                    <a:pt x="49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9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2"/>
                  </a:lnTo>
                  <a:lnTo>
                    <a:pt x="3" y="323"/>
                  </a:lnTo>
                  <a:lnTo>
                    <a:pt x="144" y="323"/>
                  </a:lnTo>
                  <a:lnTo>
                    <a:pt x="144" y="323"/>
                  </a:lnTo>
                  <a:lnTo>
                    <a:pt x="146" y="322"/>
                  </a:lnTo>
                  <a:lnTo>
                    <a:pt x="147" y="320"/>
                  </a:lnTo>
                  <a:lnTo>
                    <a:pt x="147" y="291"/>
                  </a:lnTo>
                  <a:lnTo>
                    <a:pt x="147" y="291"/>
                  </a:lnTo>
                  <a:lnTo>
                    <a:pt x="146" y="288"/>
                  </a:lnTo>
                  <a:lnTo>
                    <a:pt x="144" y="287"/>
                  </a:lnTo>
                  <a:lnTo>
                    <a:pt x="94" y="287"/>
                  </a:lnTo>
                  <a:lnTo>
                    <a:pt x="94" y="287"/>
                  </a:lnTo>
                  <a:lnTo>
                    <a:pt x="92" y="286"/>
                  </a:lnTo>
                  <a:lnTo>
                    <a:pt x="91" y="28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1" y="141"/>
                  </a:lnTo>
                  <a:lnTo>
                    <a:pt x="92" y="129"/>
                  </a:lnTo>
                  <a:lnTo>
                    <a:pt x="94" y="118"/>
                  </a:lnTo>
                  <a:lnTo>
                    <a:pt x="96" y="108"/>
                  </a:lnTo>
                  <a:lnTo>
                    <a:pt x="101" y="98"/>
                  </a:lnTo>
                  <a:lnTo>
                    <a:pt x="105" y="88"/>
                  </a:lnTo>
                  <a:lnTo>
                    <a:pt x="109" y="80"/>
                  </a:lnTo>
                  <a:lnTo>
                    <a:pt x="115" y="73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4" y="49"/>
                  </a:lnTo>
                  <a:lnTo>
                    <a:pt x="154" y="45"/>
                  </a:lnTo>
                  <a:lnTo>
                    <a:pt x="164" y="42"/>
                  </a:lnTo>
                  <a:lnTo>
                    <a:pt x="175" y="39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36"/>
                  </a:lnTo>
                  <a:lnTo>
                    <a:pt x="191" y="33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0" y="1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72" y="2"/>
                  </a:lnTo>
                  <a:lnTo>
                    <a:pt x="158" y="5"/>
                  </a:lnTo>
                  <a:lnTo>
                    <a:pt x="145" y="9"/>
                  </a:lnTo>
                  <a:lnTo>
                    <a:pt x="132" y="16"/>
                  </a:lnTo>
                  <a:lnTo>
                    <a:pt x="121" y="24"/>
                  </a:lnTo>
                  <a:lnTo>
                    <a:pt x="111" y="33"/>
                  </a:lnTo>
                  <a:lnTo>
                    <a:pt x="102" y="46"/>
                  </a:lnTo>
                  <a:lnTo>
                    <a:pt x="97" y="52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1" y="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6064EAF-4B8E-4A23-8CF4-A8516F317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8851" y="6618288"/>
              <a:ext cx="52388" cy="76200"/>
            </a:xfrm>
            <a:custGeom>
              <a:avLst/>
              <a:gdLst>
                <a:gd name="T0" fmla="*/ 89 w 231"/>
                <a:gd name="T1" fmla="*/ 140 h 334"/>
                <a:gd name="T2" fmla="*/ 49 w 231"/>
                <a:gd name="T3" fmla="*/ 116 h 334"/>
                <a:gd name="T4" fmla="*/ 40 w 231"/>
                <a:gd name="T5" fmla="*/ 86 h 334"/>
                <a:gd name="T6" fmla="*/ 44 w 231"/>
                <a:gd name="T7" fmla="*/ 64 h 334"/>
                <a:gd name="T8" fmla="*/ 66 w 231"/>
                <a:gd name="T9" fmla="*/ 43 h 334"/>
                <a:gd name="T10" fmla="*/ 100 w 231"/>
                <a:gd name="T11" fmla="*/ 35 h 334"/>
                <a:gd name="T12" fmla="*/ 145 w 231"/>
                <a:gd name="T13" fmla="*/ 48 h 334"/>
                <a:gd name="T14" fmla="*/ 165 w 231"/>
                <a:gd name="T15" fmla="*/ 67 h 334"/>
                <a:gd name="T16" fmla="*/ 179 w 231"/>
                <a:gd name="T17" fmla="*/ 97 h 334"/>
                <a:gd name="T18" fmla="*/ 185 w 231"/>
                <a:gd name="T19" fmla="*/ 108 h 334"/>
                <a:gd name="T20" fmla="*/ 217 w 231"/>
                <a:gd name="T21" fmla="*/ 105 h 334"/>
                <a:gd name="T22" fmla="*/ 213 w 231"/>
                <a:gd name="T23" fmla="*/ 7 h 334"/>
                <a:gd name="T24" fmla="*/ 184 w 231"/>
                <a:gd name="T25" fmla="*/ 11 h 334"/>
                <a:gd name="T26" fmla="*/ 183 w 231"/>
                <a:gd name="T27" fmla="*/ 38 h 334"/>
                <a:gd name="T28" fmla="*/ 173 w 231"/>
                <a:gd name="T29" fmla="*/ 27 h 334"/>
                <a:gd name="T30" fmla="*/ 135 w 231"/>
                <a:gd name="T31" fmla="*/ 5 h 334"/>
                <a:gd name="T32" fmla="*/ 101 w 231"/>
                <a:gd name="T33" fmla="*/ 0 h 334"/>
                <a:gd name="T34" fmla="*/ 61 w 231"/>
                <a:gd name="T35" fmla="*/ 6 h 334"/>
                <a:gd name="T36" fmla="*/ 28 w 231"/>
                <a:gd name="T37" fmla="*/ 24 h 334"/>
                <a:gd name="T38" fmla="*/ 7 w 231"/>
                <a:gd name="T39" fmla="*/ 52 h 334"/>
                <a:gd name="T40" fmla="*/ 0 w 231"/>
                <a:gd name="T41" fmla="*/ 90 h 334"/>
                <a:gd name="T42" fmla="*/ 4 w 231"/>
                <a:gd name="T43" fmla="*/ 118 h 334"/>
                <a:gd name="T44" fmla="*/ 20 w 231"/>
                <a:gd name="T45" fmla="*/ 146 h 334"/>
                <a:gd name="T46" fmla="*/ 48 w 231"/>
                <a:gd name="T47" fmla="*/ 167 h 334"/>
                <a:gd name="T48" fmla="*/ 130 w 231"/>
                <a:gd name="T49" fmla="*/ 187 h 334"/>
                <a:gd name="T50" fmla="*/ 164 w 231"/>
                <a:gd name="T51" fmla="*/ 198 h 334"/>
                <a:gd name="T52" fmla="*/ 186 w 231"/>
                <a:gd name="T53" fmla="*/ 221 h 334"/>
                <a:gd name="T54" fmla="*/ 191 w 231"/>
                <a:gd name="T55" fmla="*/ 243 h 334"/>
                <a:gd name="T56" fmla="*/ 182 w 231"/>
                <a:gd name="T57" fmla="*/ 277 h 334"/>
                <a:gd name="T58" fmla="*/ 167 w 231"/>
                <a:gd name="T59" fmla="*/ 291 h 334"/>
                <a:gd name="T60" fmla="*/ 130 w 231"/>
                <a:gd name="T61" fmla="*/ 299 h 334"/>
                <a:gd name="T62" fmla="*/ 92 w 231"/>
                <a:gd name="T63" fmla="*/ 292 h 334"/>
                <a:gd name="T64" fmla="*/ 68 w 231"/>
                <a:gd name="T65" fmla="*/ 277 h 334"/>
                <a:gd name="T66" fmla="*/ 40 w 231"/>
                <a:gd name="T67" fmla="*/ 230 h 334"/>
                <a:gd name="T68" fmla="*/ 8 w 231"/>
                <a:gd name="T69" fmla="*/ 227 h 334"/>
                <a:gd name="T70" fmla="*/ 5 w 231"/>
                <a:gd name="T71" fmla="*/ 324 h 334"/>
                <a:gd name="T72" fmla="*/ 34 w 231"/>
                <a:gd name="T73" fmla="*/ 327 h 334"/>
                <a:gd name="T74" fmla="*/ 38 w 231"/>
                <a:gd name="T75" fmla="*/ 294 h 334"/>
                <a:gd name="T76" fmla="*/ 41 w 231"/>
                <a:gd name="T77" fmla="*/ 291 h 334"/>
                <a:gd name="T78" fmla="*/ 57 w 231"/>
                <a:gd name="T79" fmla="*/ 311 h 334"/>
                <a:gd name="T80" fmla="*/ 100 w 231"/>
                <a:gd name="T81" fmla="*/ 332 h 334"/>
                <a:gd name="T82" fmla="*/ 140 w 231"/>
                <a:gd name="T83" fmla="*/ 334 h 334"/>
                <a:gd name="T84" fmla="*/ 180 w 231"/>
                <a:gd name="T85" fmla="*/ 324 h 334"/>
                <a:gd name="T86" fmla="*/ 210 w 231"/>
                <a:gd name="T87" fmla="*/ 301 h 334"/>
                <a:gd name="T88" fmla="*/ 227 w 231"/>
                <a:gd name="T89" fmla="*/ 270 h 334"/>
                <a:gd name="T90" fmla="*/ 231 w 231"/>
                <a:gd name="T91" fmla="*/ 240 h 334"/>
                <a:gd name="T92" fmla="*/ 225 w 231"/>
                <a:gd name="T93" fmla="*/ 206 h 334"/>
                <a:gd name="T94" fmla="*/ 208 w 231"/>
                <a:gd name="T95" fmla="*/ 181 h 334"/>
                <a:gd name="T96" fmla="*/ 178 w 231"/>
                <a:gd name="T97" fmla="*/ 16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1" h="334">
                  <a:moveTo>
                    <a:pt x="138" y="152"/>
                  </a:moveTo>
                  <a:lnTo>
                    <a:pt x="105" y="144"/>
                  </a:lnTo>
                  <a:lnTo>
                    <a:pt x="105" y="144"/>
                  </a:lnTo>
                  <a:lnTo>
                    <a:pt x="89" y="140"/>
                  </a:lnTo>
                  <a:lnTo>
                    <a:pt x="76" y="136"/>
                  </a:lnTo>
                  <a:lnTo>
                    <a:pt x="65" y="130"/>
                  </a:lnTo>
                  <a:lnTo>
                    <a:pt x="56" y="124"/>
                  </a:lnTo>
                  <a:lnTo>
                    <a:pt x="49" y="116"/>
                  </a:lnTo>
                  <a:lnTo>
                    <a:pt x="44" y="108"/>
                  </a:lnTo>
                  <a:lnTo>
                    <a:pt x="41" y="98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1" y="74"/>
                  </a:lnTo>
                  <a:lnTo>
                    <a:pt x="42" y="69"/>
                  </a:lnTo>
                  <a:lnTo>
                    <a:pt x="44" y="64"/>
                  </a:lnTo>
                  <a:lnTo>
                    <a:pt x="47" y="60"/>
                  </a:lnTo>
                  <a:lnTo>
                    <a:pt x="50" y="56"/>
                  </a:lnTo>
                  <a:lnTo>
                    <a:pt x="57" y="49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8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14" y="36"/>
                  </a:lnTo>
                  <a:lnTo>
                    <a:pt x="127" y="39"/>
                  </a:lnTo>
                  <a:lnTo>
                    <a:pt x="139" y="45"/>
                  </a:lnTo>
                  <a:lnTo>
                    <a:pt x="145" y="48"/>
                  </a:lnTo>
                  <a:lnTo>
                    <a:pt x="150" y="52"/>
                  </a:lnTo>
                  <a:lnTo>
                    <a:pt x="155" y="57"/>
                  </a:lnTo>
                  <a:lnTo>
                    <a:pt x="160" y="62"/>
                  </a:lnTo>
                  <a:lnTo>
                    <a:pt x="165" y="67"/>
                  </a:lnTo>
                  <a:lnTo>
                    <a:pt x="169" y="73"/>
                  </a:lnTo>
                  <a:lnTo>
                    <a:pt x="173" y="80"/>
                  </a:lnTo>
                  <a:lnTo>
                    <a:pt x="176" y="88"/>
                  </a:lnTo>
                  <a:lnTo>
                    <a:pt x="179" y="97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3" y="108"/>
                  </a:lnTo>
                  <a:lnTo>
                    <a:pt x="185" y="108"/>
                  </a:lnTo>
                  <a:lnTo>
                    <a:pt x="213" y="108"/>
                  </a:lnTo>
                  <a:lnTo>
                    <a:pt x="213" y="108"/>
                  </a:lnTo>
                  <a:lnTo>
                    <a:pt x="216" y="107"/>
                  </a:lnTo>
                  <a:lnTo>
                    <a:pt x="217" y="105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6" y="8"/>
                  </a:lnTo>
                  <a:lnTo>
                    <a:pt x="213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4" y="11"/>
                  </a:lnTo>
                  <a:lnTo>
                    <a:pt x="184" y="36"/>
                  </a:lnTo>
                  <a:lnTo>
                    <a:pt x="184" y="36"/>
                  </a:lnTo>
                  <a:lnTo>
                    <a:pt x="184" y="37"/>
                  </a:lnTo>
                  <a:lnTo>
                    <a:pt x="183" y="38"/>
                  </a:lnTo>
                  <a:lnTo>
                    <a:pt x="182" y="37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73" y="27"/>
                  </a:lnTo>
                  <a:lnTo>
                    <a:pt x="165" y="20"/>
                  </a:lnTo>
                  <a:lnTo>
                    <a:pt x="155" y="14"/>
                  </a:lnTo>
                  <a:lnTo>
                    <a:pt x="145" y="9"/>
                  </a:lnTo>
                  <a:lnTo>
                    <a:pt x="135" y="5"/>
                  </a:lnTo>
                  <a:lnTo>
                    <a:pt x="124" y="2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70" y="4"/>
                  </a:lnTo>
                  <a:lnTo>
                    <a:pt x="61" y="6"/>
                  </a:lnTo>
                  <a:lnTo>
                    <a:pt x="52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6" y="36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4" y="61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0" y="133"/>
                  </a:lnTo>
                  <a:lnTo>
                    <a:pt x="15" y="140"/>
                  </a:lnTo>
                  <a:lnTo>
                    <a:pt x="20" y="146"/>
                  </a:lnTo>
                  <a:lnTo>
                    <a:pt x="25" y="153"/>
                  </a:lnTo>
                  <a:lnTo>
                    <a:pt x="32" y="158"/>
                  </a:lnTo>
                  <a:lnTo>
                    <a:pt x="40" y="162"/>
                  </a:lnTo>
                  <a:lnTo>
                    <a:pt x="48" y="167"/>
                  </a:lnTo>
                  <a:lnTo>
                    <a:pt x="56" y="170"/>
                  </a:lnTo>
                  <a:lnTo>
                    <a:pt x="74" y="177"/>
                  </a:lnTo>
                  <a:lnTo>
                    <a:pt x="94" y="181"/>
                  </a:lnTo>
                  <a:lnTo>
                    <a:pt x="130" y="187"/>
                  </a:lnTo>
                  <a:lnTo>
                    <a:pt x="130" y="187"/>
                  </a:lnTo>
                  <a:lnTo>
                    <a:pt x="142" y="190"/>
                  </a:lnTo>
                  <a:lnTo>
                    <a:pt x="154" y="194"/>
                  </a:lnTo>
                  <a:lnTo>
                    <a:pt x="164" y="198"/>
                  </a:lnTo>
                  <a:lnTo>
                    <a:pt x="173" y="205"/>
                  </a:lnTo>
                  <a:lnTo>
                    <a:pt x="181" y="212"/>
                  </a:lnTo>
                  <a:lnTo>
                    <a:pt x="184" y="216"/>
                  </a:lnTo>
                  <a:lnTo>
                    <a:pt x="186" y="221"/>
                  </a:lnTo>
                  <a:lnTo>
                    <a:pt x="188" y="226"/>
                  </a:lnTo>
                  <a:lnTo>
                    <a:pt x="190" y="231"/>
                  </a:lnTo>
                  <a:lnTo>
                    <a:pt x="190" y="237"/>
                  </a:lnTo>
                  <a:lnTo>
                    <a:pt x="191" y="243"/>
                  </a:lnTo>
                  <a:lnTo>
                    <a:pt x="191" y="243"/>
                  </a:lnTo>
                  <a:lnTo>
                    <a:pt x="190" y="256"/>
                  </a:lnTo>
                  <a:lnTo>
                    <a:pt x="187" y="267"/>
                  </a:lnTo>
                  <a:lnTo>
                    <a:pt x="182" y="277"/>
                  </a:lnTo>
                  <a:lnTo>
                    <a:pt x="179" y="281"/>
                  </a:lnTo>
                  <a:lnTo>
                    <a:pt x="175" y="285"/>
                  </a:lnTo>
                  <a:lnTo>
                    <a:pt x="171" y="288"/>
                  </a:lnTo>
                  <a:lnTo>
                    <a:pt x="167" y="291"/>
                  </a:lnTo>
                  <a:lnTo>
                    <a:pt x="156" y="296"/>
                  </a:lnTo>
                  <a:lnTo>
                    <a:pt x="144" y="298"/>
                  </a:lnTo>
                  <a:lnTo>
                    <a:pt x="130" y="299"/>
                  </a:lnTo>
                  <a:lnTo>
                    <a:pt x="130" y="299"/>
                  </a:lnTo>
                  <a:lnTo>
                    <a:pt x="114" y="298"/>
                  </a:lnTo>
                  <a:lnTo>
                    <a:pt x="106" y="297"/>
                  </a:lnTo>
                  <a:lnTo>
                    <a:pt x="99" y="295"/>
                  </a:lnTo>
                  <a:lnTo>
                    <a:pt x="92" y="292"/>
                  </a:lnTo>
                  <a:lnTo>
                    <a:pt x="86" y="289"/>
                  </a:lnTo>
                  <a:lnTo>
                    <a:pt x="80" y="286"/>
                  </a:lnTo>
                  <a:lnTo>
                    <a:pt x="74" y="282"/>
                  </a:lnTo>
                  <a:lnTo>
                    <a:pt x="68" y="277"/>
                  </a:lnTo>
                  <a:lnTo>
                    <a:pt x="63" y="272"/>
                  </a:lnTo>
                  <a:lnTo>
                    <a:pt x="54" y="260"/>
                  </a:lnTo>
                  <a:lnTo>
                    <a:pt x="47" y="246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9" y="228"/>
                  </a:lnTo>
                  <a:lnTo>
                    <a:pt x="37" y="227"/>
                  </a:lnTo>
                  <a:lnTo>
                    <a:pt x="8" y="227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31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6" y="326"/>
                  </a:lnTo>
                  <a:lnTo>
                    <a:pt x="8" y="327"/>
                  </a:lnTo>
                  <a:lnTo>
                    <a:pt x="34" y="327"/>
                  </a:lnTo>
                  <a:lnTo>
                    <a:pt x="34" y="327"/>
                  </a:lnTo>
                  <a:lnTo>
                    <a:pt x="37" y="326"/>
                  </a:lnTo>
                  <a:lnTo>
                    <a:pt x="38" y="324"/>
                  </a:lnTo>
                  <a:lnTo>
                    <a:pt x="38" y="294"/>
                  </a:lnTo>
                  <a:lnTo>
                    <a:pt x="38" y="294"/>
                  </a:lnTo>
                  <a:lnTo>
                    <a:pt x="39" y="292"/>
                  </a:lnTo>
                  <a:lnTo>
                    <a:pt x="40" y="291"/>
                  </a:lnTo>
                  <a:lnTo>
                    <a:pt x="41" y="291"/>
                  </a:lnTo>
                  <a:lnTo>
                    <a:pt x="42" y="292"/>
                  </a:lnTo>
                  <a:lnTo>
                    <a:pt x="42" y="292"/>
                  </a:lnTo>
                  <a:lnTo>
                    <a:pt x="49" y="302"/>
                  </a:lnTo>
                  <a:lnTo>
                    <a:pt x="57" y="311"/>
                  </a:lnTo>
                  <a:lnTo>
                    <a:pt x="67" y="319"/>
                  </a:lnTo>
                  <a:lnTo>
                    <a:pt x="77" y="324"/>
                  </a:lnTo>
                  <a:lnTo>
                    <a:pt x="88" y="329"/>
                  </a:lnTo>
                  <a:lnTo>
                    <a:pt x="100" y="332"/>
                  </a:lnTo>
                  <a:lnTo>
                    <a:pt x="114" y="334"/>
                  </a:lnTo>
                  <a:lnTo>
                    <a:pt x="129" y="334"/>
                  </a:lnTo>
                  <a:lnTo>
                    <a:pt x="129" y="334"/>
                  </a:lnTo>
                  <a:lnTo>
                    <a:pt x="140" y="334"/>
                  </a:lnTo>
                  <a:lnTo>
                    <a:pt x="151" y="333"/>
                  </a:lnTo>
                  <a:lnTo>
                    <a:pt x="161" y="330"/>
                  </a:lnTo>
                  <a:lnTo>
                    <a:pt x="171" y="327"/>
                  </a:lnTo>
                  <a:lnTo>
                    <a:pt x="180" y="324"/>
                  </a:lnTo>
                  <a:lnTo>
                    <a:pt x="188" y="319"/>
                  </a:lnTo>
                  <a:lnTo>
                    <a:pt x="197" y="314"/>
                  </a:lnTo>
                  <a:lnTo>
                    <a:pt x="204" y="308"/>
                  </a:lnTo>
                  <a:lnTo>
                    <a:pt x="210" y="301"/>
                  </a:lnTo>
                  <a:lnTo>
                    <a:pt x="215" y="294"/>
                  </a:lnTo>
                  <a:lnTo>
                    <a:pt x="220" y="287"/>
                  </a:lnTo>
                  <a:lnTo>
                    <a:pt x="224" y="278"/>
                  </a:lnTo>
                  <a:lnTo>
                    <a:pt x="227" y="270"/>
                  </a:lnTo>
                  <a:lnTo>
                    <a:pt x="229" y="261"/>
                  </a:lnTo>
                  <a:lnTo>
                    <a:pt x="230" y="250"/>
                  </a:lnTo>
                  <a:lnTo>
                    <a:pt x="231" y="240"/>
                  </a:lnTo>
                  <a:lnTo>
                    <a:pt x="231" y="240"/>
                  </a:lnTo>
                  <a:lnTo>
                    <a:pt x="230" y="231"/>
                  </a:lnTo>
                  <a:lnTo>
                    <a:pt x="229" y="222"/>
                  </a:lnTo>
                  <a:lnTo>
                    <a:pt x="227" y="214"/>
                  </a:lnTo>
                  <a:lnTo>
                    <a:pt x="225" y="206"/>
                  </a:lnTo>
                  <a:lnTo>
                    <a:pt x="222" y="198"/>
                  </a:lnTo>
                  <a:lnTo>
                    <a:pt x="218" y="192"/>
                  </a:lnTo>
                  <a:lnTo>
                    <a:pt x="213" y="186"/>
                  </a:lnTo>
                  <a:lnTo>
                    <a:pt x="208" y="181"/>
                  </a:lnTo>
                  <a:lnTo>
                    <a:pt x="202" y="176"/>
                  </a:lnTo>
                  <a:lnTo>
                    <a:pt x="195" y="171"/>
                  </a:lnTo>
                  <a:lnTo>
                    <a:pt x="186" y="167"/>
                  </a:lnTo>
                  <a:lnTo>
                    <a:pt x="178" y="164"/>
                  </a:lnTo>
                  <a:lnTo>
                    <a:pt x="160" y="157"/>
                  </a:lnTo>
                  <a:lnTo>
                    <a:pt x="138" y="1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D4DA74-C264-4E4C-86B0-FE8CF45A8A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01051" y="6618288"/>
              <a:ext cx="85725" cy="76200"/>
            </a:xfrm>
            <a:custGeom>
              <a:avLst/>
              <a:gdLst>
                <a:gd name="T0" fmla="*/ 148 w 378"/>
                <a:gd name="T1" fmla="*/ 297 h 334"/>
                <a:gd name="T2" fmla="*/ 114 w 378"/>
                <a:gd name="T3" fmla="*/ 288 h 334"/>
                <a:gd name="T4" fmla="*/ 84 w 378"/>
                <a:gd name="T5" fmla="*/ 269 h 334"/>
                <a:gd name="T6" fmla="*/ 61 w 378"/>
                <a:gd name="T7" fmla="*/ 241 h 334"/>
                <a:gd name="T8" fmla="*/ 46 w 378"/>
                <a:gd name="T9" fmla="*/ 208 h 334"/>
                <a:gd name="T10" fmla="*/ 41 w 378"/>
                <a:gd name="T11" fmla="*/ 168 h 334"/>
                <a:gd name="T12" fmla="*/ 43 w 378"/>
                <a:gd name="T13" fmla="*/ 141 h 334"/>
                <a:gd name="T14" fmla="*/ 55 w 378"/>
                <a:gd name="T15" fmla="*/ 105 h 334"/>
                <a:gd name="T16" fmla="*/ 76 w 378"/>
                <a:gd name="T17" fmla="*/ 74 h 334"/>
                <a:gd name="T18" fmla="*/ 103 w 378"/>
                <a:gd name="T19" fmla="*/ 53 h 334"/>
                <a:gd name="T20" fmla="*/ 137 w 378"/>
                <a:gd name="T21" fmla="*/ 39 h 334"/>
                <a:gd name="T22" fmla="*/ 161 w 378"/>
                <a:gd name="T23" fmla="*/ 36 h 334"/>
                <a:gd name="T24" fmla="*/ 201 w 378"/>
                <a:gd name="T25" fmla="*/ 43 h 334"/>
                <a:gd name="T26" fmla="*/ 235 w 378"/>
                <a:gd name="T27" fmla="*/ 58 h 334"/>
                <a:gd name="T28" fmla="*/ 261 w 378"/>
                <a:gd name="T29" fmla="*/ 82 h 334"/>
                <a:gd name="T30" fmla="*/ 279 w 378"/>
                <a:gd name="T31" fmla="*/ 115 h 334"/>
                <a:gd name="T32" fmla="*/ 288 w 378"/>
                <a:gd name="T33" fmla="*/ 153 h 334"/>
                <a:gd name="T34" fmla="*/ 288 w 378"/>
                <a:gd name="T35" fmla="*/ 181 h 334"/>
                <a:gd name="T36" fmla="*/ 279 w 378"/>
                <a:gd name="T37" fmla="*/ 220 h 334"/>
                <a:gd name="T38" fmla="*/ 261 w 378"/>
                <a:gd name="T39" fmla="*/ 252 h 334"/>
                <a:gd name="T40" fmla="*/ 235 w 378"/>
                <a:gd name="T41" fmla="*/ 277 h 334"/>
                <a:gd name="T42" fmla="*/ 201 w 378"/>
                <a:gd name="T43" fmla="*/ 292 h 334"/>
                <a:gd name="T44" fmla="*/ 161 w 378"/>
                <a:gd name="T45" fmla="*/ 297 h 334"/>
                <a:gd name="T46" fmla="*/ 279 w 378"/>
                <a:gd name="T47" fmla="*/ 57 h 334"/>
                <a:gd name="T48" fmla="*/ 260 w 378"/>
                <a:gd name="T49" fmla="*/ 35 h 334"/>
                <a:gd name="T50" fmla="*/ 239 w 378"/>
                <a:gd name="T51" fmla="*/ 20 h 334"/>
                <a:gd name="T52" fmla="*/ 198 w 378"/>
                <a:gd name="T53" fmla="*/ 4 h 334"/>
                <a:gd name="T54" fmla="*/ 160 w 378"/>
                <a:gd name="T55" fmla="*/ 0 h 334"/>
                <a:gd name="T56" fmla="*/ 112 w 378"/>
                <a:gd name="T57" fmla="*/ 8 h 334"/>
                <a:gd name="T58" fmla="*/ 69 w 378"/>
                <a:gd name="T59" fmla="*/ 28 h 334"/>
                <a:gd name="T60" fmla="*/ 36 w 378"/>
                <a:gd name="T61" fmla="*/ 61 h 334"/>
                <a:gd name="T62" fmla="*/ 12 w 378"/>
                <a:gd name="T63" fmla="*/ 103 h 334"/>
                <a:gd name="T64" fmla="*/ 1 w 378"/>
                <a:gd name="T65" fmla="*/ 151 h 334"/>
                <a:gd name="T66" fmla="*/ 1 w 378"/>
                <a:gd name="T67" fmla="*/ 185 h 334"/>
                <a:gd name="T68" fmla="*/ 12 w 378"/>
                <a:gd name="T69" fmla="*/ 233 h 334"/>
                <a:gd name="T70" fmla="*/ 36 w 378"/>
                <a:gd name="T71" fmla="*/ 274 h 334"/>
                <a:gd name="T72" fmla="*/ 69 w 378"/>
                <a:gd name="T73" fmla="*/ 305 h 334"/>
                <a:gd name="T74" fmla="*/ 112 w 378"/>
                <a:gd name="T75" fmla="*/ 327 h 334"/>
                <a:gd name="T76" fmla="*/ 160 w 378"/>
                <a:gd name="T77" fmla="*/ 334 h 334"/>
                <a:gd name="T78" fmla="*/ 198 w 378"/>
                <a:gd name="T79" fmla="*/ 331 h 334"/>
                <a:gd name="T80" fmla="*/ 239 w 378"/>
                <a:gd name="T81" fmla="*/ 315 h 334"/>
                <a:gd name="T82" fmla="*/ 260 w 378"/>
                <a:gd name="T83" fmla="*/ 298 h 334"/>
                <a:gd name="T84" fmla="*/ 279 w 378"/>
                <a:gd name="T85" fmla="*/ 278 h 334"/>
                <a:gd name="T86" fmla="*/ 286 w 378"/>
                <a:gd name="T87" fmla="*/ 268 h 334"/>
                <a:gd name="T88" fmla="*/ 288 w 378"/>
                <a:gd name="T89" fmla="*/ 270 h 334"/>
                <a:gd name="T90" fmla="*/ 289 w 378"/>
                <a:gd name="T91" fmla="*/ 326 h 334"/>
                <a:gd name="T92" fmla="*/ 374 w 378"/>
                <a:gd name="T93" fmla="*/ 327 h 334"/>
                <a:gd name="T94" fmla="*/ 378 w 378"/>
                <a:gd name="T95" fmla="*/ 295 h 334"/>
                <a:gd name="T96" fmla="*/ 374 w 378"/>
                <a:gd name="T97" fmla="*/ 291 h 334"/>
                <a:gd name="T98" fmla="*/ 327 w 378"/>
                <a:gd name="T99" fmla="*/ 290 h 334"/>
                <a:gd name="T100" fmla="*/ 326 w 378"/>
                <a:gd name="T101" fmla="*/ 47 h 334"/>
                <a:gd name="T102" fmla="*/ 374 w 378"/>
                <a:gd name="T103" fmla="*/ 44 h 334"/>
                <a:gd name="T104" fmla="*/ 378 w 378"/>
                <a:gd name="T105" fmla="*/ 39 h 334"/>
                <a:gd name="T106" fmla="*/ 377 w 378"/>
                <a:gd name="T107" fmla="*/ 8 h 334"/>
                <a:gd name="T108" fmla="*/ 292 w 378"/>
                <a:gd name="T109" fmla="*/ 7 h 334"/>
                <a:gd name="T110" fmla="*/ 288 w 378"/>
                <a:gd name="T111" fmla="*/ 64 h 334"/>
                <a:gd name="T112" fmla="*/ 287 w 378"/>
                <a:gd name="T113" fmla="*/ 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" h="334">
                  <a:moveTo>
                    <a:pt x="161" y="297"/>
                  </a:moveTo>
                  <a:lnTo>
                    <a:pt x="161" y="297"/>
                  </a:lnTo>
                  <a:lnTo>
                    <a:pt x="148" y="297"/>
                  </a:lnTo>
                  <a:lnTo>
                    <a:pt x="137" y="295"/>
                  </a:lnTo>
                  <a:lnTo>
                    <a:pt x="125" y="292"/>
                  </a:lnTo>
                  <a:lnTo>
                    <a:pt x="114" y="288"/>
                  </a:lnTo>
                  <a:lnTo>
                    <a:pt x="103" y="282"/>
                  </a:lnTo>
                  <a:lnTo>
                    <a:pt x="93" y="276"/>
                  </a:lnTo>
                  <a:lnTo>
                    <a:pt x="84" y="269"/>
                  </a:lnTo>
                  <a:lnTo>
                    <a:pt x="76" y="261"/>
                  </a:lnTo>
                  <a:lnTo>
                    <a:pt x="68" y="251"/>
                  </a:lnTo>
                  <a:lnTo>
                    <a:pt x="61" y="241"/>
                  </a:lnTo>
                  <a:lnTo>
                    <a:pt x="55" y="231"/>
                  </a:lnTo>
                  <a:lnTo>
                    <a:pt x="50" y="220"/>
                  </a:lnTo>
                  <a:lnTo>
                    <a:pt x="46" y="208"/>
                  </a:lnTo>
                  <a:lnTo>
                    <a:pt x="43" y="194"/>
                  </a:lnTo>
                  <a:lnTo>
                    <a:pt x="41" y="181"/>
                  </a:lnTo>
                  <a:lnTo>
                    <a:pt x="41" y="168"/>
                  </a:lnTo>
                  <a:lnTo>
                    <a:pt x="41" y="168"/>
                  </a:lnTo>
                  <a:lnTo>
                    <a:pt x="41" y="155"/>
                  </a:lnTo>
                  <a:lnTo>
                    <a:pt x="43" y="141"/>
                  </a:lnTo>
                  <a:lnTo>
                    <a:pt x="46" y="128"/>
                  </a:lnTo>
                  <a:lnTo>
                    <a:pt x="50" y="116"/>
                  </a:lnTo>
                  <a:lnTo>
                    <a:pt x="55" y="105"/>
                  </a:lnTo>
                  <a:lnTo>
                    <a:pt x="61" y="93"/>
                  </a:lnTo>
                  <a:lnTo>
                    <a:pt x="68" y="84"/>
                  </a:lnTo>
                  <a:lnTo>
                    <a:pt x="76" y="74"/>
                  </a:lnTo>
                  <a:lnTo>
                    <a:pt x="84" y="66"/>
                  </a:lnTo>
                  <a:lnTo>
                    <a:pt x="93" y="59"/>
                  </a:lnTo>
                  <a:lnTo>
                    <a:pt x="103" y="53"/>
                  </a:lnTo>
                  <a:lnTo>
                    <a:pt x="114" y="47"/>
                  </a:lnTo>
                  <a:lnTo>
                    <a:pt x="125" y="43"/>
                  </a:lnTo>
                  <a:lnTo>
                    <a:pt x="137" y="39"/>
                  </a:lnTo>
                  <a:lnTo>
                    <a:pt x="148" y="37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74" y="37"/>
                  </a:lnTo>
                  <a:lnTo>
                    <a:pt x="189" y="39"/>
                  </a:lnTo>
                  <a:lnTo>
                    <a:pt x="201" y="43"/>
                  </a:lnTo>
                  <a:lnTo>
                    <a:pt x="213" y="47"/>
                  </a:lnTo>
                  <a:lnTo>
                    <a:pt x="224" y="52"/>
                  </a:lnTo>
                  <a:lnTo>
                    <a:pt x="235" y="58"/>
                  </a:lnTo>
                  <a:lnTo>
                    <a:pt x="244" y="65"/>
                  </a:lnTo>
                  <a:lnTo>
                    <a:pt x="253" y="73"/>
                  </a:lnTo>
                  <a:lnTo>
                    <a:pt x="261" y="82"/>
                  </a:lnTo>
                  <a:lnTo>
                    <a:pt x="269" y="92"/>
                  </a:lnTo>
                  <a:lnTo>
                    <a:pt x="275" y="103"/>
                  </a:lnTo>
                  <a:lnTo>
                    <a:pt x="279" y="115"/>
                  </a:lnTo>
                  <a:lnTo>
                    <a:pt x="283" y="127"/>
                  </a:lnTo>
                  <a:lnTo>
                    <a:pt x="286" y="139"/>
                  </a:lnTo>
                  <a:lnTo>
                    <a:pt x="288" y="153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8" y="181"/>
                  </a:lnTo>
                  <a:lnTo>
                    <a:pt x="286" y="194"/>
                  </a:lnTo>
                  <a:lnTo>
                    <a:pt x="283" y="208"/>
                  </a:lnTo>
                  <a:lnTo>
                    <a:pt x="279" y="220"/>
                  </a:lnTo>
                  <a:lnTo>
                    <a:pt x="275" y="231"/>
                  </a:lnTo>
                  <a:lnTo>
                    <a:pt x="269" y="242"/>
                  </a:lnTo>
                  <a:lnTo>
                    <a:pt x="261" y="252"/>
                  </a:lnTo>
                  <a:lnTo>
                    <a:pt x="253" y="262"/>
                  </a:lnTo>
                  <a:lnTo>
                    <a:pt x="244" y="270"/>
                  </a:lnTo>
                  <a:lnTo>
                    <a:pt x="235" y="277"/>
                  </a:lnTo>
                  <a:lnTo>
                    <a:pt x="224" y="283"/>
                  </a:lnTo>
                  <a:lnTo>
                    <a:pt x="213" y="288"/>
                  </a:lnTo>
                  <a:lnTo>
                    <a:pt x="201" y="292"/>
                  </a:lnTo>
                  <a:lnTo>
                    <a:pt x="189" y="295"/>
                  </a:lnTo>
                  <a:lnTo>
                    <a:pt x="174" y="297"/>
                  </a:lnTo>
                  <a:lnTo>
                    <a:pt x="161" y="297"/>
                  </a:lnTo>
                  <a:close/>
                  <a:moveTo>
                    <a:pt x="284" y="65"/>
                  </a:moveTo>
                  <a:lnTo>
                    <a:pt x="284" y="65"/>
                  </a:lnTo>
                  <a:lnTo>
                    <a:pt x="279" y="57"/>
                  </a:lnTo>
                  <a:lnTo>
                    <a:pt x="273" y="50"/>
                  </a:lnTo>
                  <a:lnTo>
                    <a:pt x="266" y="43"/>
                  </a:lnTo>
                  <a:lnTo>
                    <a:pt x="260" y="35"/>
                  </a:lnTo>
                  <a:lnTo>
                    <a:pt x="253" y="30"/>
                  </a:lnTo>
                  <a:lnTo>
                    <a:pt x="246" y="24"/>
                  </a:lnTo>
                  <a:lnTo>
                    <a:pt x="239" y="20"/>
                  </a:lnTo>
                  <a:lnTo>
                    <a:pt x="231" y="16"/>
                  </a:lnTo>
                  <a:lnTo>
                    <a:pt x="215" y="9"/>
                  </a:lnTo>
                  <a:lnTo>
                    <a:pt x="198" y="4"/>
                  </a:lnTo>
                  <a:lnTo>
                    <a:pt x="179" y="1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3" y="1"/>
                  </a:lnTo>
                  <a:lnTo>
                    <a:pt x="127" y="4"/>
                  </a:lnTo>
                  <a:lnTo>
                    <a:pt x="112" y="8"/>
                  </a:lnTo>
                  <a:lnTo>
                    <a:pt x="96" y="13"/>
                  </a:lnTo>
                  <a:lnTo>
                    <a:pt x="82" y="20"/>
                  </a:lnTo>
                  <a:lnTo>
                    <a:pt x="69" y="28"/>
                  </a:lnTo>
                  <a:lnTo>
                    <a:pt x="57" y="38"/>
                  </a:lnTo>
                  <a:lnTo>
                    <a:pt x="46" y="49"/>
                  </a:lnTo>
                  <a:lnTo>
                    <a:pt x="36" y="61"/>
                  </a:lnTo>
                  <a:lnTo>
                    <a:pt x="26" y="74"/>
                  </a:lnTo>
                  <a:lnTo>
                    <a:pt x="18" y="87"/>
                  </a:lnTo>
                  <a:lnTo>
                    <a:pt x="12" y="103"/>
                  </a:lnTo>
                  <a:lnTo>
                    <a:pt x="7" y="118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3" y="202"/>
                  </a:lnTo>
                  <a:lnTo>
                    <a:pt x="7" y="218"/>
                  </a:lnTo>
                  <a:lnTo>
                    <a:pt x="12" y="233"/>
                  </a:lnTo>
                  <a:lnTo>
                    <a:pt x="18" y="247"/>
                  </a:lnTo>
                  <a:lnTo>
                    <a:pt x="26" y="261"/>
                  </a:lnTo>
                  <a:lnTo>
                    <a:pt x="36" y="274"/>
                  </a:lnTo>
                  <a:lnTo>
                    <a:pt x="46" y="286"/>
                  </a:lnTo>
                  <a:lnTo>
                    <a:pt x="57" y="296"/>
                  </a:lnTo>
                  <a:lnTo>
                    <a:pt x="69" y="305"/>
                  </a:lnTo>
                  <a:lnTo>
                    <a:pt x="82" y="315"/>
                  </a:lnTo>
                  <a:lnTo>
                    <a:pt x="96" y="321"/>
                  </a:lnTo>
                  <a:lnTo>
                    <a:pt x="112" y="327"/>
                  </a:lnTo>
                  <a:lnTo>
                    <a:pt x="127" y="331"/>
                  </a:lnTo>
                  <a:lnTo>
                    <a:pt x="143" y="333"/>
                  </a:lnTo>
                  <a:lnTo>
                    <a:pt x="160" y="334"/>
                  </a:lnTo>
                  <a:lnTo>
                    <a:pt x="160" y="334"/>
                  </a:lnTo>
                  <a:lnTo>
                    <a:pt x="179" y="333"/>
                  </a:lnTo>
                  <a:lnTo>
                    <a:pt x="198" y="331"/>
                  </a:lnTo>
                  <a:lnTo>
                    <a:pt x="215" y="326"/>
                  </a:lnTo>
                  <a:lnTo>
                    <a:pt x="231" y="319"/>
                  </a:lnTo>
                  <a:lnTo>
                    <a:pt x="239" y="315"/>
                  </a:lnTo>
                  <a:lnTo>
                    <a:pt x="246" y="310"/>
                  </a:lnTo>
                  <a:lnTo>
                    <a:pt x="253" y="304"/>
                  </a:lnTo>
                  <a:lnTo>
                    <a:pt x="260" y="298"/>
                  </a:lnTo>
                  <a:lnTo>
                    <a:pt x="266" y="292"/>
                  </a:lnTo>
                  <a:lnTo>
                    <a:pt x="274" y="285"/>
                  </a:lnTo>
                  <a:lnTo>
                    <a:pt x="279" y="278"/>
                  </a:lnTo>
                  <a:lnTo>
                    <a:pt x="285" y="270"/>
                  </a:lnTo>
                  <a:lnTo>
                    <a:pt x="285" y="270"/>
                  </a:lnTo>
                  <a:lnTo>
                    <a:pt x="286" y="268"/>
                  </a:lnTo>
                  <a:lnTo>
                    <a:pt x="287" y="268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9" y="326"/>
                  </a:lnTo>
                  <a:lnTo>
                    <a:pt x="292" y="327"/>
                  </a:lnTo>
                  <a:lnTo>
                    <a:pt x="374" y="327"/>
                  </a:lnTo>
                  <a:lnTo>
                    <a:pt x="374" y="327"/>
                  </a:lnTo>
                  <a:lnTo>
                    <a:pt x="377" y="326"/>
                  </a:lnTo>
                  <a:lnTo>
                    <a:pt x="378" y="324"/>
                  </a:lnTo>
                  <a:lnTo>
                    <a:pt x="378" y="295"/>
                  </a:lnTo>
                  <a:lnTo>
                    <a:pt x="378" y="295"/>
                  </a:lnTo>
                  <a:lnTo>
                    <a:pt x="377" y="292"/>
                  </a:lnTo>
                  <a:lnTo>
                    <a:pt x="374" y="291"/>
                  </a:lnTo>
                  <a:lnTo>
                    <a:pt x="330" y="291"/>
                  </a:lnTo>
                  <a:lnTo>
                    <a:pt x="330" y="291"/>
                  </a:lnTo>
                  <a:lnTo>
                    <a:pt x="327" y="290"/>
                  </a:lnTo>
                  <a:lnTo>
                    <a:pt x="326" y="288"/>
                  </a:lnTo>
                  <a:lnTo>
                    <a:pt x="326" y="47"/>
                  </a:lnTo>
                  <a:lnTo>
                    <a:pt x="326" y="47"/>
                  </a:lnTo>
                  <a:lnTo>
                    <a:pt x="327" y="45"/>
                  </a:lnTo>
                  <a:lnTo>
                    <a:pt x="330" y="44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3"/>
                  </a:lnTo>
                  <a:lnTo>
                    <a:pt x="378" y="39"/>
                  </a:lnTo>
                  <a:lnTo>
                    <a:pt x="378" y="11"/>
                  </a:lnTo>
                  <a:lnTo>
                    <a:pt x="378" y="11"/>
                  </a:lnTo>
                  <a:lnTo>
                    <a:pt x="377" y="8"/>
                  </a:lnTo>
                  <a:lnTo>
                    <a:pt x="374" y="7"/>
                  </a:lnTo>
                  <a:lnTo>
                    <a:pt x="292" y="7"/>
                  </a:lnTo>
                  <a:lnTo>
                    <a:pt x="292" y="7"/>
                  </a:lnTo>
                  <a:lnTo>
                    <a:pt x="289" y="8"/>
                  </a:lnTo>
                  <a:lnTo>
                    <a:pt x="288" y="11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66"/>
                  </a:lnTo>
                  <a:lnTo>
                    <a:pt x="287" y="67"/>
                  </a:lnTo>
                  <a:lnTo>
                    <a:pt x="286" y="66"/>
                  </a:lnTo>
                  <a:lnTo>
                    <a:pt x="284" y="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E917F94C-B136-4736-A96A-BA02D2C1DA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763171A-A121-41AD-B50B-FAFD44B1C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3451" y="6594475"/>
              <a:ext cx="9525" cy="14288"/>
            </a:xfrm>
            <a:custGeom>
              <a:avLst/>
              <a:gdLst>
                <a:gd name="T0" fmla="*/ 36 w 40"/>
                <a:gd name="T1" fmla="*/ 0 h 62"/>
                <a:gd name="T2" fmla="*/ 4 w 40"/>
                <a:gd name="T3" fmla="*/ 0 h 62"/>
                <a:gd name="T4" fmla="*/ 4 w 40"/>
                <a:gd name="T5" fmla="*/ 0 h 62"/>
                <a:gd name="T6" fmla="*/ 1 w 40"/>
                <a:gd name="T7" fmla="*/ 1 h 62"/>
                <a:gd name="T8" fmla="*/ 0 w 40"/>
                <a:gd name="T9" fmla="*/ 3 h 62"/>
                <a:gd name="T10" fmla="*/ 0 w 40"/>
                <a:gd name="T11" fmla="*/ 58 h 62"/>
                <a:gd name="T12" fmla="*/ 0 w 40"/>
                <a:gd name="T13" fmla="*/ 58 h 62"/>
                <a:gd name="T14" fmla="*/ 1 w 40"/>
                <a:gd name="T15" fmla="*/ 61 h 62"/>
                <a:gd name="T16" fmla="*/ 4 w 40"/>
                <a:gd name="T17" fmla="*/ 62 h 62"/>
                <a:gd name="T18" fmla="*/ 36 w 40"/>
                <a:gd name="T19" fmla="*/ 62 h 62"/>
                <a:gd name="T20" fmla="*/ 36 w 40"/>
                <a:gd name="T21" fmla="*/ 62 h 62"/>
                <a:gd name="T22" fmla="*/ 39 w 40"/>
                <a:gd name="T23" fmla="*/ 61 h 62"/>
                <a:gd name="T24" fmla="*/ 40 w 40"/>
                <a:gd name="T25" fmla="*/ 58 h 62"/>
                <a:gd name="T26" fmla="*/ 40 w 40"/>
                <a:gd name="T27" fmla="*/ 3 h 62"/>
                <a:gd name="T28" fmla="*/ 40 w 40"/>
                <a:gd name="T29" fmla="*/ 3 h 62"/>
                <a:gd name="T30" fmla="*/ 39 w 40"/>
                <a:gd name="T31" fmla="*/ 1 h 62"/>
                <a:gd name="T32" fmla="*/ 36 w 40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2">
                  <a:moveTo>
                    <a:pt x="3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61"/>
                  </a:lnTo>
                  <a:lnTo>
                    <a:pt x="4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3D9851F1-55BE-4131-AA61-9459AB4B23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28026" y="6594475"/>
              <a:ext cx="73025" cy="98425"/>
            </a:xfrm>
            <a:custGeom>
              <a:avLst/>
              <a:gdLst>
                <a:gd name="T0" fmla="*/ 102 w 326"/>
                <a:gd name="T1" fmla="*/ 222 h 434"/>
                <a:gd name="T2" fmla="*/ 100 w 326"/>
                <a:gd name="T3" fmla="*/ 221 h 434"/>
                <a:gd name="T4" fmla="*/ 99 w 326"/>
                <a:gd name="T5" fmla="*/ 44 h 434"/>
                <a:gd name="T6" fmla="*/ 100 w 326"/>
                <a:gd name="T7" fmla="*/ 42 h 434"/>
                <a:gd name="T8" fmla="*/ 176 w 326"/>
                <a:gd name="T9" fmla="*/ 40 h 434"/>
                <a:gd name="T10" fmla="*/ 187 w 326"/>
                <a:gd name="T11" fmla="*/ 40 h 434"/>
                <a:gd name="T12" fmla="*/ 209 w 326"/>
                <a:gd name="T13" fmla="*/ 44 h 434"/>
                <a:gd name="T14" fmla="*/ 228 w 326"/>
                <a:gd name="T15" fmla="*/ 50 h 434"/>
                <a:gd name="T16" fmla="*/ 245 w 326"/>
                <a:gd name="T17" fmla="*/ 59 h 434"/>
                <a:gd name="T18" fmla="*/ 259 w 326"/>
                <a:gd name="T19" fmla="*/ 70 h 434"/>
                <a:gd name="T20" fmla="*/ 270 w 326"/>
                <a:gd name="T21" fmla="*/ 84 h 434"/>
                <a:gd name="T22" fmla="*/ 278 w 326"/>
                <a:gd name="T23" fmla="*/ 101 h 434"/>
                <a:gd name="T24" fmla="*/ 283 w 326"/>
                <a:gd name="T25" fmla="*/ 120 h 434"/>
                <a:gd name="T26" fmla="*/ 284 w 326"/>
                <a:gd name="T27" fmla="*/ 130 h 434"/>
                <a:gd name="T28" fmla="*/ 282 w 326"/>
                <a:gd name="T29" fmla="*/ 152 h 434"/>
                <a:gd name="T30" fmla="*/ 275 w 326"/>
                <a:gd name="T31" fmla="*/ 170 h 434"/>
                <a:gd name="T32" fmla="*/ 266 w 326"/>
                <a:gd name="T33" fmla="*/ 185 h 434"/>
                <a:gd name="T34" fmla="*/ 254 w 326"/>
                <a:gd name="T35" fmla="*/ 198 h 434"/>
                <a:gd name="T36" fmla="*/ 239 w 326"/>
                <a:gd name="T37" fmla="*/ 209 h 434"/>
                <a:gd name="T38" fmla="*/ 221 w 326"/>
                <a:gd name="T39" fmla="*/ 216 h 434"/>
                <a:gd name="T40" fmla="*/ 200 w 326"/>
                <a:gd name="T41" fmla="*/ 221 h 434"/>
                <a:gd name="T42" fmla="*/ 176 w 326"/>
                <a:gd name="T43" fmla="*/ 222 h 434"/>
                <a:gd name="T44" fmla="*/ 4 w 326"/>
                <a:gd name="T45" fmla="*/ 0 h 434"/>
                <a:gd name="T46" fmla="*/ 1 w 326"/>
                <a:gd name="T47" fmla="*/ 1 h 434"/>
                <a:gd name="T48" fmla="*/ 0 w 326"/>
                <a:gd name="T49" fmla="*/ 36 h 434"/>
                <a:gd name="T50" fmla="*/ 1 w 326"/>
                <a:gd name="T51" fmla="*/ 39 h 434"/>
                <a:gd name="T52" fmla="*/ 52 w 326"/>
                <a:gd name="T53" fmla="*/ 40 h 434"/>
                <a:gd name="T54" fmla="*/ 54 w 326"/>
                <a:gd name="T55" fmla="*/ 42 h 434"/>
                <a:gd name="T56" fmla="*/ 55 w 326"/>
                <a:gd name="T57" fmla="*/ 390 h 434"/>
                <a:gd name="T58" fmla="*/ 54 w 326"/>
                <a:gd name="T59" fmla="*/ 393 h 434"/>
                <a:gd name="T60" fmla="*/ 4 w 326"/>
                <a:gd name="T61" fmla="*/ 394 h 434"/>
                <a:gd name="T62" fmla="*/ 1 w 326"/>
                <a:gd name="T63" fmla="*/ 395 h 434"/>
                <a:gd name="T64" fmla="*/ 0 w 326"/>
                <a:gd name="T65" fmla="*/ 431 h 434"/>
                <a:gd name="T66" fmla="*/ 1 w 326"/>
                <a:gd name="T67" fmla="*/ 433 h 434"/>
                <a:gd name="T68" fmla="*/ 150 w 326"/>
                <a:gd name="T69" fmla="*/ 434 h 434"/>
                <a:gd name="T70" fmla="*/ 153 w 326"/>
                <a:gd name="T71" fmla="*/ 433 h 434"/>
                <a:gd name="T72" fmla="*/ 154 w 326"/>
                <a:gd name="T73" fmla="*/ 397 h 434"/>
                <a:gd name="T74" fmla="*/ 153 w 326"/>
                <a:gd name="T75" fmla="*/ 395 h 434"/>
                <a:gd name="T76" fmla="*/ 102 w 326"/>
                <a:gd name="T77" fmla="*/ 394 h 434"/>
                <a:gd name="T78" fmla="*/ 100 w 326"/>
                <a:gd name="T79" fmla="*/ 393 h 434"/>
                <a:gd name="T80" fmla="*/ 99 w 326"/>
                <a:gd name="T81" fmla="*/ 266 h 434"/>
                <a:gd name="T82" fmla="*/ 100 w 326"/>
                <a:gd name="T83" fmla="*/ 264 h 434"/>
                <a:gd name="T84" fmla="*/ 181 w 326"/>
                <a:gd name="T85" fmla="*/ 263 h 434"/>
                <a:gd name="T86" fmla="*/ 196 w 326"/>
                <a:gd name="T87" fmla="*/ 262 h 434"/>
                <a:gd name="T88" fmla="*/ 227 w 326"/>
                <a:gd name="T89" fmla="*/ 258 h 434"/>
                <a:gd name="T90" fmla="*/ 253 w 326"/>
                <a:gd name="T91" fmla="*/ 248 h 434"/>
                <a:gd name="T92" fmla="*/ 276 w 326"/>
                <a:gd name="T93" fmla="*/ 235 h 434"/>
                <a:gd name="T94" fmla="*/ 296 w 326"/>
                <a:gd name="T95" fmla="*/ 218 h 434"/>
                <a:gd name="T96" fmla="*/ 310 w 326"/>
                <a:gd name="T97" fmla="*/ 197 h 434"/>
                <a:gd name="T98" fmla="*/ 321 w 326"/>
                <a:gd name="T99" fmla="*/ 173 h 434"/>
                <a:gd name="T100" fmla="*/ 326 w 326"/>
                <a:gd name="T101" fmla="*/ 144 h 434"/>
                <a:gd name="T102" fmla="*/ 326 w 326"/>
                <a:gd name="T103" fmla="*/ 130 h 434"/>
                <a:gd name="T104" fmla="*/ 324 w 326"/>
                <a:gd name="T105" fmla="*/ 101 h 434"/>
                <a:gd name="T106" fmla="*/ 316 w 326"/>
                <a:gd name="T107" fmla="*/ 75 h 434"/>
                <a:gd name="T108" fmla="*/ 303 w 326"/>
                <a:gd name="T109" fmla="*/ 53 h 434"/>
                <a:gd name="T110" fmla="*/ 285 w 326"/>
                <a:gd name="T111" fmla="*/ 34 h 434"/>
                <a:gd name="T112" fmla="*/ 263 w 326"/>
                <a:gd name="T113" fmla="*/ 20 h 434"/>
                <a:gd name="T114" fmla="*/ 238 w 326"/>
                <a:gd name="T115" fmla="*/ 9 h 434"/>
                <a:gd name="T116" fmla="*/ 209 w 326"/>
                <a:gd name="T117" fmla="*/ 2 h 434"/>
                <a:gd name="T118" fmla="*/ 176 w 326"/>
                <a:gd name="T11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6" h="434">
                  <a:moveTo>
                    <a:pt x="176" y="222"/>
                  </a:moveTo>
                  <a:lnTo>
                    <a:pt x="102" y="222"/>
                  </a:lnTo>
                  <a:lnTo>
                    <a:pt x="102" y="222"/>
                  </a:lnTo>
                  <a:lnTo>
                    <a:pt x="100" y="221"/>
                  </a:lnTo>
                  <a:lnTo>
                    <a:pt x="99" y="219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7" y="40"/>
                  </a:lnTo>
                  <a:lnTo>
                    <a:pt x="198" y="42"/>
                  </a:lnTo>
                  <a:lnTo>
                    <a:pt x="209" y="44"/>
                  </a:lnTo>
                  <a:lnTo>
                    <a:pt x="219" y="47"/>
                  </a:lnTo>
                  <a:lnTo>
                    <a:pt x="228" y="50"/>
                  </a:lnTo>
                  <a:lnTo>
                    <a:pt x="237" y="54"/>
                  </a:lnTo>
                  <a:lnTo>
                    <a:pt x="245" y="59"/>
                  </a:lnTo>
                  <a:lnTo>
                    <a:pt x="252" y="64"/>
                  </a:lnTo>
                  <a:lnTo>
                    <a:pt x="259" y="70"/>
                  </a:lnTo>
                  <a:lnTo>
                    <a:pt x="265" y="77"/>
                  </a:lnTo>
                  <a:lnTo>
                    <a:pt x="270" y="84"/>
                  </a:lnTo>
                  <a:lnTo>
                    <a:pt x="275" y="92"/>
                  </a:lnTo>
                  <a:lnTo>
                    <a:pt x="278" y="101"/>
                  </a:lnTo>
                  <a:lnTo>
                    <a:pt x="281" y="110"/>
                  </a:lnTo>
                  <a:lnTo>
                    <a:pt x="283" y="12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3" y="141"/>
                  </a:lnTo>
                  <a:lnTo>
                    <a:pt x="282" y="152"/>
                  </a:lnTo>
                  <a:lnTo>
                    <a:pt x="278" y="161"/>
                  </a:lnTo>
                  <a:lnTo>
                    <a:pt x="275" y="170"/>
                  </a:lnTo>
                  <a:lnTo>
                    <a:pt x="271" y="178"/>
                  </a:lnTo>
                  <a:lnTo>
                    <a:pt x="266" y="185"/>
                  </a:lnTo>
                  <a:lnTo>
                    <a:pt x="261" y="192"/>
                  </a:lnTo>
                  <a:lnTo>
                    <a:pt x="254" y="198"/>
                  </a:lnTo>
                  <a:lnTo>
                    <a:pt x="247" y="204"/>
                  </a:lnTo>
                  <a:lnTo>
                    <a:pt x="239" y="209"/>
                  </a:lnTo>
                  <a:lnTo>
                    <a:pt x="231" y="213"/>
                  </a:lnTo>
                  <a:lnTo>
                    <a:pt x="221" y="216"/>
                  </a:lnTo>
                  <a:lnTo>
                    <a:pt x="211" y="219"/>
                  </a:lnTo>
                  <a:lnTo>
                    <a:pt x="200" y="221"/>
                  </a:lnTo>
                  <a:lnTo>
                    <a:pt x="188" y="222"/>
                  </a:lnTo>
                  <a:lnTo>
                    <a:pt x="176" y="222"/>
                  </a:lnTo>
                  <a:close/>
                  <a:moveTo>
                    <a:pt x="176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42"/>
                  </a:lnTo>
                  <a:lnTo>
                    <a:pt x="55" y="44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4" y="393"/>
                  </a:lnTo>
                  <a:lnTo>
                    <a:pt x="52" y="394"/>
                  </a:lnTo>
                  <a:lnTo>
                    <a:pt x="4" y="394"/>
                  </a:lnTo>
                  <a:lnTo>
                    <a:pt x="4" y="394"/>
                  </a:lnTo>
                  <a:lnTo>
                    <a:pt x="1" y="395"/>
                  </a:lnTo>
                  <a:lnTo>
                    <a:pt x="0" y="397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33"/>
                  </a:lnTo>
                  <a:lnTo>
                    <a:pt x="4" y="434"/>
                  </a:lnTo>
                  <a:lnTo>
                    <a:pt x="150" y="434"/>
                  </a:lnTo>
                  <a:lnTo>
                    <a:pt x="150" y="434"/>
                  </a:lnTo>
                  <a:lnTo>
                    <a:pt x="153" y="433"/>
                  </a:lnTo>
                  <a:lnTo>
                    <a:pt x="154" y="431"/>
                  </a:lnTo>
                  <a:lnTo>
                    <a:pt x="154" y="397"/>
                  </a:lnTo>
                  <a:lnTo>
                    <a:pt x="154" y="397"/>
                  </a:lnTo>
                  <a:lnTo>
                    <a:pt x="153" y="395"/>
                  </a:lnTo>
                  <a:lnTo>
                    <a:pt x="150" y="394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100" y="393"/>
                  </a:lnTo>
                  <a:lnTo>
                    <a:pt x="99" y="390"/>
                  </a:lnTo>
                  <a:lnTo>
                    <a:pt x="99" y="266"/>
                  </a:lnTo>
                  <a:lnTo>
                    <a:pt x="99" y="266"/>
                  </a:lnTo>
                  <a:lnTo>
                    <a:pt x="100" y="264"/>
                  </a:lnTo>
                  <a:lnTo>
                    <a:pt x="102" y="263"/>
                  </a:lnTo>
                  <a:lnTo>
                    <a:pt x="181" y="263"/>
                  </a:lnTo>
                  <a:lnTo>
                    <a:pt x="181" y="263"/>
                  </a:lnTo>
                  <a:lnTo>
                    <a:pt x="196" y="262"/>
                  </a:lnTo>
                  <a:lnTo>
                    <a:pt x="212" y="260"/>
                  </a:lnTo>
                  <a:lnTo>
                    <a:pt x="227" y="258"/>
                  </a:lnTo>
                  <a:lnTo>
                    <a:pt x="240" y="253"/>
                  </a:lnTo>
                  <a:lnTo>
                    <a:pt x="253" y="248"/>
                  </a:lnTo>
                  <a:lnTo>
                    <a:pt x="265" y="242"/>
                  </a:lnTo>
                  <a:lnTo>
                    <a:pt x="276" y="235"/>
                  </a:lnTo>
                  <a:lnTo>
                    <a:pt x="287" y="227"/>
                  </a:lnTo>
                  <a:lnTo>
                    <a:pt x="296" y="218"/>
                  </a:lnTo>
                  <a:lnTo>
                    <a:pt x="304" y="209"/>
                  </a:lnTo>
                  <a:lnTo>
                    <a:pt x="310" y="197"/>
                  </a:lnTo>
                  <a:lnTo>
                    <a:pt x="316" y="185"/>
                  </a:lnTo>
                  <a:lnTo>
                    <a:pt x="321" y="173"/>
                  </a:lnTo>
                  <a:lnTo>
                    <a:pt x="324" y="160"/>
                  </a:lnTo>
                  <a:lnTo>
                    <a:pt x="326" y="144"/>
                  </a:lnTo>
                  <a:lnTo>
                    <a:pt x="326" y="130"/>
                  </a:lnTo>
                  <a:lnTo>
                    <a:pt x="326" y="130"/>
                  </a:lnTo>
                  <a:lnTo>
                    <a:pt x="326" y="115"/>
                  </a:lnTo>
                  <a:lnTo>
                    <a:pt x="324" y="101"/>
                  </a:lnTo>
                  <a:lnTo>
                    <a:pt x="320" y="87"/>
                  </a:lnTo>
                  <a:lnTo>
                    <a:pt x="316" y="75"/>
                  </a:lnTo>
                  <a:lnTo>
                    <a:pt x="310" y="64"/>
                  </a:lnTo>
                  <a:lnTo>
                    <a:pt x="303" y="53"/>
                  </a:lnTo>
                  <a:lnTo>
                    <a:pt x="295" y="44"/>
                  </a:lnTo>
                  <a:lnTo>
                    <a:pt x="285" y="34"/>
                  </a:lnTo>
                  <a:lnTo>
                    <a:pt x="274" y="26"/>
                  </a:lnTo>
                  <a:lnTo>
                    <a:pt x="263" y="20"/>
                  </a:lnTo>
                  <a:lnTo>
                    <a:pt x="251" y="14"/>
                  </a:lnTo>
                  <a:lnTo>
                    <a:pt x="238" y="9"/>
                  </a:lnTo>
                  <a:lnTo>
                    <a:pt x="224" y="5"/>
                  </a:lnTo>
                  <a:lnTo>
                    <a:pt x="209" y="2"/>
                  </a:lnTo>
                  <a:lnTo>
                    <a:pt x="193" y="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9" name="Espace réservé du texte 3">
            <a:extLst>
              <a:ext uri="{FF2B5EF4-FFF2-40B4-BE49-F238E27FC236}">
                <a16:creationId xmlns:a16="http://schemas.microsoft.com/office/drawing/2014/main" id="{26C67C2C-CA46-4A63-B996-4820D4AC8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2297" y="1643447"/>
            <a:ext cx="1836568" cy="179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0E0D3773-AEB7-4487-8877-FF5F049D86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967" y="1643447"/>
            <a:ext cx="1844490" cy="179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3">
            <a:extLst>
              <a:ext uri="{FF2B5EF4-FFF2-40B4-BE49-F238E27FC236}">
                <a16:creationId xmlns:a16="http://schemas.microsoft.com/office/drawing/2014/main" id="{DC332E98-2C6B-4FA1-B311-60BDCF88E4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2297" y="3983421"/>
            <a:ext cx="1836568" cy="179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3" name="Espace réservé du texte 3">
            <a:extLst>
              <a:ext uri="{FF2B5EF4-FFF2-40B4-BE49-F238E27FC236}">
                <a16:creationId xmlns:a16="http://schemas.microsoft.com/office/drawing/2014/main" id="{4A3C725E-F8F0-4B90-9307-3DD29CAAE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67" y="3983421"/>
            <a:ext cx="1844490" cy="179625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5"/>
                </a:solidFill>
                <a:latin typeface="Work Sans SemiBold" panose="000007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FF8E55-1397-4FEC-BF55-499A22167C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44248" y="1671638"/>
            <a:ext cx="3655504" cy="348773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13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644E57F-7E7F-41DA-B4A4-D2D755A093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533400" y="2593638"/>
            <a:ext cx="3581400" cy="118686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ts val="9100"/>
              </a:lnSpc>
              <a:defRPr sz="8100">
                <a:solidFill>
                  <a:schemeClr val="bg2"/>
                </a:solidFill>
                <a:latin typeface="OktaNeue-Black" panose="00000A00000000000000" pitchFamily="50" charset="0"/>
                <a:cs typeface="OktaNeue-Black" panose="00000A00000000000000" pitchFamily="50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46F7662-60AF-4848-8754-1068ABF3B3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015974"/>
            <a:ext cx="4702977" cy="175423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4858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older 5">
            <a:extLst>
              <a:ext uri="{FF2B5EF4-FFF2-40B4-BE49-F238E27FC236}">
                <a16:creationId xmlns:a16="http://schemas.microsoft.com/office/drawing/2014/main" id="{9C2655BF-33D2-433A-8FD3-ECB88A0BDC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064095" y="6466329"/>
            <a:ext cx="608726" cy="10772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PAGE </a:t>
            </a:r>
            <a:fld id="{B6F15528-21DE-4FAA-801E-634DDDAF4B2B}" type="slidenum">
              <a:rPr smtClean="0"/>
              <a:pPr/>
              <a:t>‹N°›</a:t>
            </a:fld>
            <a:endParaRPr lang="fr-FR" dirty="0"/>
          </a:p>
        </p:txBody>
      </p: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id="{BAD4E4DE-2F6B-40FC-B45C-31594BFA9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358" y="6466329"/>
            <a:ext cx="3002469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e la date 3">
            <a:extLst>
              <a:ext uri="{FF2B5EF4-FFF2-40B4-BE49-F238E27FC236}">
                <a16:creationId xmlns:a16="http://schemas.microsoft.com/office/drawing/2014/main" id="{52813ABE-4D70-4361-A155-EC01AAE2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358" y="6591050"/>
            <a:ext cx="910255" cy="10427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r-FR" sz="700" smtClean="0">
                <a:solidFill>
                  <a:schemeClr val="bg1"/>
                </a:solidFill>
                <a:latin typeface="Work Sans" panose="00000500000000000000" pitchFamily="2" charset="0"/>
              </a:defRPr>
            </a:lvl1pPr>
          </a:lstStyle>
          <a:p>
            <a:r>
              <a:rPr lang="fr-FR"/>
              <a:t>25 mars 2022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5" r:id="rId3"/>
    <p:sldLayoutId id="2147483676" r:id="rId4"/>
    <p:sldLayoutId id="2147483677" r:id="rId5"/>
    <p:sldLayoutId id="2147483669" r:id="rId6"/>
    <p:sldLayoutId id="2147483678" r:id="rId7"/>
    <p:sldLayoutId id="2147483679" r:id="rId8"/>
    <p:sldLayoutId id="2147483680" r:id="rId9"/>
    <p:sldLayoutId id="2147483681" r:id="rId10"/>
    <p:sldLayoutId id="2147483671" r:id="rId11"/>
    <p:sldLayoutId id="2147483682" r:id="rId12"/>
    <p:sldLayoutId id="2147483672" r:id="rId13"/>
    <p:sldLayoutId id="2147483683" r:id="rId14"/>
    <p:sldLayoutId id="2147483673" r:id="rId15"/>
    <p:sldLayoutId id="2147483665" r:id="rId16"/>
  </p:sldLayoutIdLst>
  <p:hf sldNum="0" hdr="0" ftr="0" dt="0"/>
  <p:txStyles>
    <p:titleStyle>
      <a:lvl1pPr>
        <a:defRPr sz="10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>
        <a:defRPr sz="1050">
          <a:solidFill>
            <a:schemeClr val="tx1"/>
          </a:solidFill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9FA1958-44F5-49F0-8FB1-FA1D528AB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603740"/>
            <a:ext cx="8077200" cy="1674176"/>
          </a:xfrm>
        </p:spPr>
        <p:txBody>
          <a:bodyPr/>
          <a:lstStyle/>
          <a:p>
            <a:r>
              <a:rPr lang="fr-FR" dirty="0"/>
              <a:t>Réseau d’observation des nouveaux publics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6683043-5F0D-491B-A677-927BE128D8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4886324"/>
            <a:ext cx="7162800" cy="1133475"/>
          </a:xfrm>
        </p:spPr>
        <p:txBody>
          <a:bodyPr/>
          <a:lstStyle/>
          <a:p>
            <a:r>
              <a:rPr lang="fr-FR" dirty="0"/>
              <a:t>Groupe d’études « analyses quantitatives sur l’hébergement social et les sans-domiciles » </a:t>
            </a:r>
          </a:p>
          <a:p>
            <a:endParaRPr lang="fr-FR" dirty="0"/>
          </a:p>
          <a:p>
            <a:r>
              <a:rPr lang="fr-FR" dirty="0"/>
              <a:t>25 mars 2022</a:t>
            </a:r>
          </a:p>
        </p:txBody>
      </p:sp>
    </p:spTree>
    <p:extLst>
      <p:ext uri="{BB962C8B-B14F-4D97-AF65-F5344CB8AC3E}">
        <p14:creationId xmlns:p14="http://schemas.microsoft.com/office/powerpoint/2010/main" val="247361084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CFBD1-786D-46ED-BC90-B75395E1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0094"/>
            <a:ext cx="8686799" cy="338554"/>
          </a:xfrm>
        </p:spPr>
        <p:txBody>
          <a:bodyPr/>
          <a:lstStyle/>
          <a:p>
            <a:r>
              <a:rPr lang="fr-FR" dirty="0"/>
              <a:t>LES IMPACTS DE LA CRISE SANITAIRE SELON L’ANCIENNETE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8BD14B-43FD-4C6D-B483-1DCE87141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1" y="1037706"/>
            <a:ext cx="4419600" cy="553998"/>
          </a:xfrm>
        </p:spPr>
        <p:txBody>
          <a:bodyPr/>
          <a:lstStyle/>
          <a:p>
            <a:r>
              <a:rPr lang="fr-FR" dirty="0"/>
              <a:t>PASS</a:t>
            </a:r>
          </a:p>
          <a:p>
            <a:r>
              <a:rPr lang="fr-FR" sz="1400" dirty="0"/>
              <a:t>(n=182)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586BD08-9AEA-4860-9FD4-681749B10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04" y="924849"/>
            <a:ext cx="6517189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CFBD1-786D-46ED-BC90-B75395E1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0094"/>
            <a:ext cx="8686799" cy="338554"/>
          </a:xfrm>
        </p:spPr>
        <p:txBody>
          <a:bodyPr/>
          <a:lstStyle/>
          <a:p>
            <a:r>
              <a:rPr lang="fr-FR" dirty="0"/>
              <a:t>LES IMPACTS DE LA CRISE SANITAIRE SELON L’ANCIENNETE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8BD14B-43FD-4C6D-B483-1DCE87141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1" y="1037706"/>
            <a:ext cx="4419600" cy="923330"/>
          </a:xfrm>
        </p:spPr>
        <p:txBody>
          <a:bodyPr/>
          <a:lstStyle/>
          <a:p>
            <a:r>
              <a:rPr lang="fr-FR" dirty="0"/>
              <a:t>Halte jeunes</a:t>
            </a:r>
          </a:p>
          <a:p>
            <a:r>
              <a:rPr lang="fr-FR" sz="1400" dirty="0"/>
              <a:t>(n=85)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0AACA3-0A00-4680-A0C2-F03DDA088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87" y="826569"/>
            <a:ext cx="5848289" cy="52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CFBD1-786D-46ED-BC90-B75395E1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0094"/>
            <a:ext cx="8686799" cy="338554"/>
          </a:xfrm>
        </p:spPr>
        <p:txBody>
          <a:bodyPr/>
          <a:lstStyle/>
          <a:p>
            <a:r>
              <a:rPr lang="fr-FR" dirty="0"/>
              <a:t>LES IMPACTS DE LA CRISE SANITAIRE SELON L’ANCIENNETE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BE609D-E04A-486E-89E6-6892A0B48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993" y="1152826"/>
            <a:ext cx="6100547" cy="5012477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38B828CF-37F3-42A8-B177-683ECBE127F0}"/>
              </a:ext>
            </a:extLst>
          </p:cNvPr>
          <p:cNvSpPr txBox="1">
            <a:spLocks/>
          </p:cNvSpPr>
          <p:nvPr/>
        </p:nvSpPr>
        <p:spPr>
          <a:xfrm>
            <a:off x="274193" y="1010813"/>
            <a:ext cx="4419600" cy="5539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800" b="1"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600" b="1"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sz="1600" b="1">
                <a:latin typeface="+mn-lt"/>
                <a:ea typeface="+mn-ea"/>
                <a:cs typeface="+mn-cs"/>
              </a:defRPr>
            </a:lvl5pPr>
            <a:lvl6pPr marL="2286000" indent="0">
              <a:buNone/>
              <a:defRPr sz="1600" b="1">
                <a:latin typeface="+mn-lt"/>
                <a:ea typeface="+mn-ea"/>
                <a:cs typeface="+mn-cs"/>
              </a:defRPr>
            </a:lvl6pPr>
            <a:lvl7pPr marL="2743200" indent="0">
              <a:buNone/>
              <a:defRPr sz="1600" b="1">
                <a:latin typeface="+mn-lt"/>
                <a:ea typeface="+mn-ea"/>
                <a:cs typeface="+mn-cs"/>
              </a:defRPr>
            </a:lvl7pPr>
            <a:lvl8pPr marL="3200400" indent="0">
              <a:buNone/>
              <a:defRPr sz="1600" b="1">
                <a:latin typeface="+mn-lt"/>
                <a:ea typeface="+mn-ea"/>
                <a:cs typeface="+mn-cs"/>
              </a:defRPr>
            </a:lvl8pPr>
            <a:lvl9pPr marL="3657600" indent="0">
              <a:buNone/>
              <a:defRPr sz="1600" b="1"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/>
              <a:t>Halte femmes</a:t>
            </a:r>
          </a:p>
          <a:p>
            <a:r>
              <a:rPr lang="fr-FR" sz="1400" kern="0" dirty="0"/>
              <a:t>(n=139)</a:t>
            </a:r>
          </a:p>
        </p:txBody>
      </p:sp>
    </p:spTree>
    <p:extLst>
      <p:ext uri="{BB962C8B-B14F-4D97-AF65-F5344CB8AC3E}">
        <p14:creationId xmlns:p14="http://schemas.microsoft.com/office/powerpoint/2010/main" val="323799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D9C5C-1E70-4342-B059-0DC825C2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L’insécurité alimentaire à la Gaîté lyrique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56766D-B9CE-4C3D-8196-877989E5B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coopération avec ACF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8DA6BD94-50CA-489A-8BCF-DAADA95A4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76749"/>
              </p:ext>
            </p:extLst>
          </p:nvPr>
        </p:nvGraphicFramePr>
        <p:xfrm>
          <a:off x="272404" y="1908441"/>
          <a:ext cx="3508375" cy="304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249CC021-56F7-404F-A6BB-C98BD158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74385"/>
            <a:ext cx="449314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4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194B8-E301-4D5F-B7D3-B23A2065C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111B2B-E7BE-425A-8F96-9D1D50922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494" y="1432719"/>
            <a:ext cx="7860505" cy="4434681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fr-FR" sz="2400" dirty="0"/>
              <a:t>Pas « encore » de véritable vague de nouvelles et nouveaux précaires liés à la crise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endParaRPr lang="fr-FR" sz="2400" dirty="0"/>
          </a:p>
          <a:p>
            <a:pPr marL="342900" indent="-342900" algn="just">
              <a:buFontTx/>
              <a:buChar char="-"/>
            </a:pPr>
            <a:r>
              <a:rPr lang="fr-FR" sz="2400" dirty="0"/>
              <a:t>Des difficultés plus importantes pour les </a:t>
            </a:r>
            <a:r>
              <a:rPr lang="fr-FR" sz="2400" dirty="0" err="1"/>
              <a:t>migrant.e.s</a:t>
            </a:r>
            <a:r>
              <a:rPr lang="fr-FR" sz="2400" dirty="0"/>
              <a:t> et les jeunes liées notamment aux difficultés d’accès aux droits et aux services d’assistance</a:t>
            </a:r>
          </a:p>
        </p:txBody>
      </p:sp>
    </p:spTree>
    <p:extLst>
      <p:ext uri="{BB962C8B-B14F-4D97-AF65-F5344CB8AC3E}">
        <p14:creationId xmlns:p14="http://schemas.microsoft.com/office/powerpoint/2010/main" val="238398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194B8-E301-4D5F-B7D3-B23A2065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5" y="484278"/>
            <a:ext cx="8101330" cy="353943"/>
          </a:xfrm>
        </p:spPr>
        <p:txBody>
          <a:bodyPr/>
          <a:lstStyle/>
          <a:p>
            <a:r>
              <a:rPr lang="fr-FR" dirty="0"/>
              <a:t>Les suites des projets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990A8A61-D8AE-4D1C-BA6F-6ED133666552}"/>
              </a:ext>
            </a:extLst>
          </p:cNvPr>
          <p:cNvSpPr txBox="1">
            <a:spLocks/>
          </p:cNvSpPr>
          <p:nvPr/>
        </p:nvSpPr>
        <p:spPr>
          <a:xfrm>
            <a:off x="413147" y="1066800"/>
            <a:ext cx="8209678" cy="41563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1000">
                <a:solidFill>
                  <a:schemeClr val="accent6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457200" indent="0">
              <a:buNone/>
              <a:defRPr sz="1400"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sz="1200"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sz="1000">
                <a:latin typeface="+mn-lt"/>
                <a:ea typeface="+mn-ea"/>
                <a:cs typeface="+mn-cs"/>
              </a:defRPr>
            </a:lvl5pPr>
            <a:lvl6pPr marL="2286000" indent="0">
              <a:buNone/>
              <a:defRPr sz="1000">
                <a:latin typeface="+mn-lt"/>
                <a:ea typeface="+mn-ea"/>
                <a:cs typeface="+mn-cs"/>
              </a:defRPr>
            </a:lvl6pPr>
            <a:lvl7pPr marL="2743200" indent="0">
              <a:buNone/>
              <a:defRPr sz="1000">
                <a:latin typeface="+mn-lt"/>
                <a:ea typeface="+mn-ea"/>
                <a:cs typeface="+mn-cs"/>
              </a:defRPr>
            </a:lvl7pPr>
            <a:lvl8pPr marL="3200400" indent="0">
              <a:buNone/>
              <a:defRPr sz="1000">
                <a:latin typeface="+mn-lt"/>
                <a:ea typeface="+mn-ea"/>
                <a:cs typeface="+mn-cs"/>
              </a:defRPr>
            </a:lvl8pPr>
            <a:lvl9pPr marL="3657600" indent="0">
              <a:buNone/>
              <a:defRPr sz="10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400" kern="0" dirty="0"/>
              <a:t>Continuer à alimenter le réseau sentinelle de la pauvreté liée aux effets de la crise</a:t>
            </a:r>
          </a:p>
          <a:p>
            <a:pPr marL="342900" indent="-342900">
              <a:buFontTx/>
              <a:buChar char="-"/>
            </a:pPr>
            <a:endParaRPr lang="fr-FR" sz="2400" kern="0" dirty="0"/>
          </a:p>
          <a:p>
            <a:pPr marL="342900" indent="-342900">
              <a:buFontTx/>
              <a:buChar char="-"/>
            </a:pPr>
            <a:r>
              <a:rPr lang="fr-FR" sz="2400" kern="0" dirty="0"/>
              <a:t>Atteindre des publics peu présents (</a:t>
            </a:r>
            <a:r>
              <a:rPr lang="fr-FR" sz="2400" kern="0" dirty="0" err="1"/>
              <a:t>étudiant.e.s</a:t>
            </a:r>
            <a:r>
              <a:rPr lang="fr-FR" sz="2400" kern="0" dirty="0"/>
              <a:t>, familles)</a:t>
            </a:r>
          </a:p>
          <a:p>
            <a:pPr marL="342900" indent="-342900">
              <a:buFontTx/>
              <a:buChar char="-"/>
            </a:pPr>
            <a:endParaRPr lang="fr-FR" sz="2000" kern="0" dirty="0"/>
          </a:p>
          <a:p>
            <a:pPr marL="342900" indent="-342900">
              <a:buFontTx/>
              <a:buChar char="-"/>
            </a:pPr>
            <a:r>
              <a:rPr lang="fr-FR" sz="2400" kern="0" dirty="0"/>
              <a:t>Diversifier les lieux</a:t>
            </a:r>
          </a:p>
          <a:p>
            <a:pPr marL="342900" indent="-342900">
              <a:buFontTx/>
              <a:buChar char="-"/>
            </a:pPr>
            <a:endParaRPr lang="fr-FR" sz="2000" kern="0" dirty="0"/>
          </a:p>
          <a:p>
            <a:pPr marL="342900" indent="-342900">
              <a:buFontTx/>
              <a:buChar char="-"/>
            </a:pPr>
            <a:r>
              <a:rPr lang="fr-FR" sz="2400" kern="0" dirty="0"/>
              <a:t>Inclure des questions sur l’insécurité alimentaire</a:t>
            </a:r>
          </a:p>
          <a:p>
            <a:pPr lvl="1"/>
            <a:endParaRPr lang="fr-FR" sz="2000" kern="0" dirty="0"/>
          </a:p>
          <a:p>
            <a:pPr marL="342900" indent="-342900">
              <a:buFontTx/>
              <a:buChar char="-"/>
            </a:pPr>
            <a:r>
              <a:rPr lang="fr-FR" sz="2400" kern="0" dirty="0"/>
              <a:t>Réaliser des analyses discriminantes à partir de l’ensemble des données recueillies</a:t>
            </a:r>
          </a:p>
          <a:p>
            <a:endParaRPr lang="fr-FR" sz="2000" kern="0" dirty="0"/>
          </a:p>
          <a:p>
            <a:pPr marL="342900" indent="-342900">
              <a:buFontTx/>
              <a:buChar char="-"/>
            </a:pPr>
            <a:r>
              <a:rPr lang="fr-FR" sz="2400" kern="0" dirty="0"/>
              <a:t>Relier la recherche ethnographique aux données du réseau d’observation sociale</a:t>
            </a:r>
          </a:p>
          <a:p>
            <a:pPr marL="342900" indent="-342900">
              <a:buFontTx/>
              <a:buChar char="-"/>
            </a:pP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265350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89DC276-B9AE-4A12-AC04-5F6F2EC2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35383636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C419A3D-C4EB-4AFE-8A43-B5C2C786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7" y="453886"/>
            <a:ext cx="8101330" cy="707886"/>
          </a:xfrm>
        </p:spPr>
        <p:txBody>
          <a:bodyPr/>
          <a:lstStyle/>
          <a:p>
            <a:r>
              <a:rPr lang="fr-FR" dirty="0"/>
              <a:t>Contexte de la mise en place du réseau d’observation sociale : Le projet sur les « Nouveaux publics » précaires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CED2EA-C8A1-4B81-9F8D-4C280F3C1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63652"/>
            <a:ext cx="8610599" cy="3276599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endParaRPr lang="fr-FR" sz="2400" dirty="0">
              <a:solidFill>
                <a:schemeClr val="accent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fr-FR" sz="2400" dirty="0">
                <a:solidFill>
                  <a:schemeClr val="accent6"/>
                </a:solidFill>
              </a:rPr>
              <a:t>Un projet se déclinant en plusieurs volets</a:t>
            </a:r>
          </a:p>
          <a:p>
            <a:pPr algn="just"/>
            <a:endParaRPr lang="fr-FR" sz="2400" dirty="0">
              <a:solidFill>
                <a:schemeClr val="accent6"/>
              </a:solidFill>
            </a:endParaRPr>
          </a:p>
          <a:p>
            <a:pPr marL="742950" lvl="1" indent="-285750" algn="just">
              <a:buFontTx/>
              <a:buChar char="-"/>
            </a:pPr>
            <a:r>
              <a:rPr lang="fr-FR" sz="2000" dirty="0">
                <a:solidFill>
                  <a:schemeClr val="accent6"/>
                </a:solidFill>
              </a:rPr>
              <a:t>Volet 1 (avril-juin 2020), Enquête ethnographique à la </a:t>
            </a:r>
            <a:r>
              <a:rPr lang="fr-FR" sz="2000" b="1" dirty="0">
                <a:solidFill>
                  <a:schemeClr val="accent6"/>
                </a:solidFill>
              </a:rPr>
              <a:t>recherche des nouveaux publics de l’aide alimentaire</a:t>
            </a:r>
            <a:endParaRPr lang="fr-FR" sz="2000" dirty="0">
              <a:solidFill>
                <a:schemeClr val="accent6"/>
              </a:solidFill>
            </a:endParaRPr>
          </a:p>
          <a:p>
            <a:pPr marL="742950" lvl="1" indent="-285750" algn="just">
              <a:buFontTx/>
              <a:buChar char="-"/>
            </a:pPr>
            <a:endParaRPr lang="fr-FR" sz="2000" dirty="0">
              <a:solidFill>
                <a:schemeClr val="accent6"/>
              </a:solidFill>
            </a:endParaRPr>
          </a:p>
          <a:p>
            <a:pPr marL="742950" lvl="1" indent="-285750" algn="just">
              <a:buFontTx/>
              <a:buChar char="-"/>
            </a:pPr>
            <a:r>
              <a:rPr lang="fr-FR" sz="2000" dirty="0">
                <a:solidFill>
                  <a:schemeClr val="accent6"/>
                </a:solidFill>
              </a:rPr>
              <a:t> Volet 2 (depuis juillet 2020), Mise en place du </a:t>
            </a:r>
            <a:r>
              <a:rPr lang="fr-FR" sz="2000" b="1" dirty="0">
                <a:solidFill>
                  <a:schemeClr val="accent6"/>
                </a:solidFill>
              </a:rPr>
              <a:t>réseau d’observation sociale</a:t>
            </a:r>
            <a:endParaRPr lang="fr-FR" sz="2000" dirty="0">
              <a:solidFill>
                <a:schemeClr val="accent6"/>
              </a:solidFill>
            </a:endParaRPr>
          </a:p>
          <a:p>
            <a:pPr marL="742950" lvl="1" indent="-285750" algn="just">
              <a:buFontTx/>
              <a:buChar char="-"/>
            </a:pPr>
            <a:endParaRPr lang="fr-FR" sz="2000" dirty="0">
              <a:solidFill>
                <a:schemeClr val="accent6"/>
              </a:solidFill>
            </a:endParaRPr>
          </a:p>
          <a:p>
            <a:pPr marL="742950" lvl="1" indent="-285750" algn="just">
              <a:buFontTx/>
              <a:buChar char="-"/>
            </a:pPr>
            <a:r>
              <a:rPr lang="fr-FR" sz="2000" dirty="0">
                <a:solidFill>
                  <a:schemeClr val="accent6"/>
                </a:solidFill>
              </a:rPr>
              <a:t>Volet 3 (déc. 2020 – oct. 2021 ), le </a:t>
            </a:r>
            <a:r>
              <a:rPr lang="fr-FR" sz="2000" b="1" dirty="0">
                <a:solidFill>
                  <a:schemeClr val="accent6"/>
                </a:solidFill>
              </a:rPr>
              <a:t>recours au 115 de Paris</a:t>
            </a:r>
          </a:p>
          <a:p>
            <a:pPr marL="742950" lvl="1" indent="-285750" algn="just">
              <a:buFontTx/>
              <a:buChar char="-"/>
            </a:pPr>
            <a:endParaRPr lang="fr-FR" sz="1600" dirty="0"/>
          </a:p>
          <a:p>
            <a:pPr marL="742950" lvl="1" indent="-285750" algn="just">
              <a:buFontTx/>
              <a:buChar char="-"/>
            </a:pPr>
            <a:r>
              <a:rPr lang="fr-FR" sz="2000" dirty="0">
                <a:solidFill>
                  <a:schemeClr val="accent6"/>
                </a:solidFill>
              </a:rPr>
              <a:t>Volet 4 (sept. 2020 - janv. 2022), Enquête ethnographique sur les </a:t>
            </a:r>
            <a:r>
              <a:rPr lang="fr-FR" sz="2000" b="1" dirty="0" err="1">
                <a:solidFill>
                  <a:schemeClr val="accent6"/>
                </a:solidFill>
              </a:rPr>
              <a:t>professionnel.le.s</a:t>
            </a:r>
            <a:r>
              <a:rPr lang="fr-FR" sz="2000" b="1" dirty="0">
                <a:solidFill>
                  <a:schemeClr val="accent6"/>
                </a:solidFill>
              </a:rPr>
              <a:t> de l’hôtellerie et la restauration</a:t>
            </a:r>
          </a:p>
          <a:p>
            <a:pPr marL="742950" lvl="1" indent="-285750" algn="just">
              <a:buFontTx/>
              <a:buChar char="-"/>
            </a:pPr>
            <a:endParaRPr lang="fr-FR" sz="2000" dirty="0">
              <a:solidFill>
                <a:schemeClr val="accent6"/>
              </a:solidFill>
            </a:endParaRPr>
          </a:p>
          <a:p>
            <a:pPr marL="285750" indent="-285750" algn="just">
              <a:buFontTx/>
              <a:buChar char="-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4401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C419A3D-C4EB-4AFE-8A43-B5C2C786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7" y="453886"/>
            <a:ext cx="8101330" cy="353943"/>
          </a:xfrm>
        </p:spPr>
        <p:txBody>
          <a:bodyPr/>
          <a:lstStyle/>
          <a:p>
            <a:r>
              <a:rPr lang="fr-FR" dirty="0"/>
              <a:t>Les objectifs du réseau d’observation sociale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CED2EA-C8A1-4B81-9F8D-4C280F3C1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7521" y="990600"/>
            <a:ext cx="8610599" cy="4527548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fr-FR" sz="2400" dirty="0"/>
              <a:t>Objectifs principaux</a:t>
            </a:r>
          </a:p>
          <a:p>
            <a:pPr marL="342900" indent="-342900" algn="just">
              <a:buFontTx/>
              <a:buChar char="-"/>
            </a:pPr>
            <a:endParaRPr lang="fr-FR" sz="2400" dirty="0"/>
          </a:p>
          <a:p>
            <a:pPr marL="800100" lvl="1" indent="-342900" algn="just">
              <a:buFontTx/>
              <a:buChar char="-"/>
            </a:pPr>
            <a:r>
              <a:rPr lang="fr-FR" sz="2000" dirty="0">
                <a:solidFill>
                  <a:schemeClr val="accent6"/>
                </a:solidFill>
              </a:rPr>
              <a:t>Mise en place d’une sorte de réseau sentinelle de la pauvreté</a:t>
            </a:r>
          </a:p>
          <a:p>
            <a:pPr marL="800100" lvl="1" indent="-342900" algn="just">
              <a:buFontTx/>
              <a:buChar char="-"/>
            </a:pPr>
            <a:endParaRPr lang="fr-FR" sz="2000" dirty="0">
              <a:solidFill>
                <a:schemeClr val="accent6"/>
              </a:solidFill>
            </a:endParaRPr>
          </a:p>
          <a:p>
            <a:pPr marL="742950" lvl="1" indent="-285750" algn="just">
              <a:buFontTx/>
              <a:buChar char="-"/>
            </a:pPr>
            <a:r>
              <a:rPr lang="fr-FR" sz="2000" dirty="0">
                <a:solidFill>
                  <a:schemeClr val="accent6"/>
                </a:solidFill>
              </a:rPr>
              <a:t>Observe-t-on un accroissement de l’activité de plusieurs services d’aide du fait de la crise ?</a:t>
            </a:r>
          </a:p>
          <a:p>
            <a:pPr marL="742950" lvl="1" indent="-285750" algn="just">
              <a:buFontTx/>
              <a:buChar char="-"/>
            </a:pPr>
            <a:endParaRPr lang="fr-FR" sz="2000" dirty="0">
              <a:solidFill>
                <a:schemeClr val="accent6"/>
              </a:solidFill>
            </a:endParaRPr>
          </a:p>
          <a:p>
            <a:pPr marL="742950" lvl="1" indent="-285750" algn="just">
              <a:buFontTx/>
              <a:buChar char="-"/>
            </a:pPr>
            <a:r>
              <a:rPr lang="fr-FR" sz="2000" dirty="0">
                <a:solidFill>
                  <a:schemeClr val="accent6"/>
                </a:solidFill>
              </a:rPr>
              <a:t>Observe-t-on la venue de publics inhabituels dans ces différents services ?</a:t>
            </a:r>
          </a:p>
          <a:p>
            <a:pPr marL="742950" lvl="1" indent="-285750" algn="just">
              <a:buFontTx/>
              <a:buChar char="-"/>
            </a:pPr>
            <a:endParaRPr lang="fr-FR" sz="2000" dirty="0">
              <a:solidFill>
                <a:schemeClr val="accent6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/>
              <a:t>Objectifs secondaires</a:t>
            </a:r>
          </a:p>
          <a:p>
            <a:pPr algn="just"/>
            <a:endParaRPr lang="fr-FR" sz="2400" dirty="0"/>
          </a:p>
          <a:p>
            <a:pPr marL="800100" lvl="1" indent="-342900" algn="just">
              <a:buFontTx/>
              <a:buChar char="-"/>
            </a:pPr>
            <a:r>
              <a:rPr lang="fr-FR" sz="2000" dirty="0">
                <a:solidFill>
                  <a:schemeClr val="accent6"/>
                </a:solidFill>
              </a:rPr>
              <a:t>Identifier les différents effets de la crise sanitaire</a:t>
            </a:r>
          </a:p>
          <a:p>
            <a:pPr marL="800100" lvl="1" indent="-342900" algn="just">
              <a:buFontTx/>
              <a:buChar char="-"/>
            </a:pPr>
            <a:endParaRPr lang="fr-FR" sz="2000" dirty="0">
              <a:solidFill>
                <a:schemeClr val="accent6"/>
              </a:solidFill>
            </a:endParaRPr>
          </a:p>
          <a:p>
            <a:pPr marL="800100" lvl="1" indent="-342900" algn="just">
              <a:buFontTx/>
              <a:buChar char="-"/>
            </a:pPr>
            <a:r>
              <a:rPr lang="fr-FR" sz="2000" dirty="0">
                <a:solidFill>
                  <a:schemeClr val="accent6"/>
                </a:solidFill>
              </a:rPr>
              <a:t>Meilleure connaissance des publics de certaines structures pour lesquelles pas ou peu de données existent</a:t>
            </a:r>
          </a:p>
          <a:p>
            <a:pPr marL="342900" indent="-342900" algn="just"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255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B7BE3-939B-40D2-A724-13051BF2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passation des questionnaires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9CA8200-094C-4B93-BAA4-2E20190AD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96583"/>
              </p:ext>
            </p:extLst>
          </p:nvPr>
        </p:nvGraphicFramePr>
        <p:xfrm>
          <a:off x="260747" y="1140651"/>
          <a:ext cx="8622505" cy="395975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68053">
                  <a:extLst>
                    <a:ext uri="{9D8B030D-6E8A-4147-A177-3AD203B41FA5}">
                      <a16:colId xmlns:a16="http://schemas.microsoft.com/office/drawing/2014/main" val="90692369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743265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078198268"/>
                    </a:ext>
                  </a:extLst>
                </a:gridCol>
                <a:gridCol w="1037680">
                  <a:extLst>
                    <a:ext uri="{9D8B030D-6E8A-4147-A177-3AD203B41FA5}">
                      <a16:colId xmlns:a16="http://schemas.microsoft.com/office/drawing/2014/main" val="1377152166"/>
                    </a:ext>
                  </a:extLst>
                </a:gridCol>
                <a:gridCol w="913643">
                  <a:extLst>
                    <a:ext uri="{9D8B030D-6E8A-4147-A177-3AD203B41FA5}">
                      <a16:colId xmlns:a16="http://schemas.microsoft.com/office/drawing/2014/main" val="272742717"/>
                    </a:ext>
                  </a:extLst>
                </a:gridCol>
                <a:gridCol w="1020477">
                  <a:extLst>
                    <a:ext uri="{9D8B030D-6E8A-4147-A177-3AD203B41FA5}">
                      <a16:colId xmlns:a16="http://schemas.microsoft.com/office/drawing/2014/main" val="203053218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162914959"/>
                    </a:ext>
                  </a:extLst>
                </a:gridCol>
                <a:gridCol w="653652">
                  <a:extLst>
                    <a:ext uri="{9D8B030D-6E8A-4147-A177-3AD203B41FA5}">
                      <a16:colId xmlns:a16="http://schemas.microsoft.com/office/drawing/2014/main" val="1487711329"/>
                    </a:ext>
                  </a:extLst>
                </a:gridCol>
              </a:tblGrid>
              <a:tr h="9137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PASS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Aurore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Chorba + Armée du Salut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Eglise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9701663"/>
                  </a:ext>
                </a:extLst>
              </a:tr>
              <a:tr h="609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La Salpêtrière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Atlas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Halte Femmes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Halte jeunes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Gaité Lyrique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Saint Eustache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9067059"/>
                  </a:ext>
                </a:extLst>
              </a:tr>
              <a:tr h="304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déc-20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23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28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0458337"/>
                  </a:ext>
                </a:extLst>
              </a:tr>
              <a:tr h="304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janv-21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27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4946740"/>
                  </a:ext>
                </a:extLst>
              </a:tr>
              <a:tr h="304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févr-21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30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36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3139540"/>
                  </a:ext>
                </a:extLst>
              </a:tr>
              <a:tr h="304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mars-21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58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34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36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0640534"/>
                  </a:ext>
                </a:extLst>
              </a:tr>
              <a:tr h="304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avr-21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35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36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27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6869501"/>
                  </a:ext>
                </a:extLst>
              </a:tr>
              <a:tr h="304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mai-21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15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59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041606"/>
                  </a:ext>
                </a:extLst>
              </a:tr>
              <a:tr h="304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juin-21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>
                          <a:effectLst/>
                        </a:rPr>
                        <a:t>-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u="none" strike="noStrike" dirty="0">
                          <a:effectLst/>
                        </a:rPr>
                        <a:t>32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7470874"/>
                  </a:ext>
                </a:extLst>
              </a:tr>
              <a:tr h="3045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2558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12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F1C6-698C-439C-92E9-D8BCC70A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33" y="162673"/>
            <a:ext cx="8101330" cy="353943"/>
          </a:xfrm>
        </p:spPr>
        <p:txBody>
          <a:bodyPr/>
          <a:lstStyle/>
          <a:p>
            <a:r>
              <a:rPr lang="fr-FR" dirty="0"/>
              <a:t>Caractéristiques des </a:t>
            </a:r>
            <a:r>
              <a:rPr lang="fr-FR" dirty="0" err="1"/>
              <a:t>enquêté.e.s</a:t>
            </a:r>
            <a:endParaRPr lang="fr-FR" dirty="0"/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812A405A-E9B3-4764-8DE1-5D226F3E6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1597"/>
              </p:ext>
            </p:extLst>
          </p:nvPr>
        </p:nvGraphicFramePr>
        <p:xfrm>
          <a:off x="63158" y="675552"/>
          <a:ext cx="9004642" cy="594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842">
                  <a:extLst>
                    <a:ext uri="{9D8B030D-6E8A-4147-A177-3AD203B41FA5}">
                      <a16:colId xmlns:a16="http://schemas.microsoft.com/office/drawing/2014/main" val="1423975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3814566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1898142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422826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3387744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034442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69424412"/>
                    </a:ext>
                  </a:extLst>
                </a:gridCol>
              </a:tblGrid>
              <a:tr h="78408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525 </a:t>
                      </a:r>
                      <a:r>
                        <a:rPr lang="fr-FR" sz="1400" dirty="0" err="1"/>
                        <a:t>question-naires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PASS </a:t>
                      </a:r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(182)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HALTE FEMMES</a:t>
                      </a:r>
                    </a:p>
                    <a:p>
                      <a:pPr algn="ctr"/>
                      <a:r>
                        <a:rPr lang="fr-FR" sz="1600" dirty="0"/>
                        <a:t> (139)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HALTE JEUNES (85)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ATLAS </a:t>
                      </a:r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GAITE LYRIQUE (59)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Eglise Saint Eustache (32)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76817"/>
                  </a:ext>
                </a:extLst>
              </a:tr>
              <a:tr h="38084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SEXE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62 % H </a:t>
                      </a:r>
                    </a:p>
                    <a:p>
                      <a:pPr algn="ctr"/>
                      <a:r>
                        <a:rPr lang="fr-FR" sz="1400" dirty="0"/>
                        <a:t>38%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100%F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87 % </a:t>
                      </a:r>
                    </a:p>
                    <a:p>
                      <a:pPr algn="ctr"/>
                      <a:r>
                        <a:rPr lang="fr-FR" sz="140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93% H </a:t>
                      </a:r>
                    </a:p>
                    <a:p>
                      <a:pPr algn="ctr"/>
                      <a:r>
                        <a:rPr lang="fr-FR" sz="1400" dirty="0"/>
                        <a:t>7%F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76 % H </a:t>
                      </a:r>
                    </a:p>
                    <a:p>
                      <a:pPr algn="ctr"/>
                      <a:r>
                        <a:rPr lang="fr-FR" sz="1400" dirty="0"/>
                        <a:t>22 %F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87% H </a:t>
                      </a:r>
                    </a:p>
                    <a:p>
                      <a:pPr algn="ctr"/>
                      <a:r>
                        <a:rPr lang="fr-FR" sz="1400" dirty="0"/>
                        <a:t>13 %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6139"/>
                  </a:ext>
                </a:extLst>
              </a:tr>
              <a:tr h="23043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AGE MOY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33179"/>
                  </a:ext>
                </a:extLst>
              </a:tr>
              <a:tr h="53766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LIEU NAISSANCE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29 % FR</a:t>
                      </a:r>
                    </a:p>
                    <a:p>
                      <a:pPr algn="ctr"/>
                      <a:r>
                        <a:rPr lang="fr-FR" sz="1400" dirty="0"/>
                        <a:t>52 % 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15 % FR</a:t>
                      </a:r>
                    </a:p>
                    <a:p>
                      <a:pPr algn="ctr"/>
                      <a:r>
                        <a:rPr lang="fr-FR" sz="1400" dirty="0"/>
                        <a:t>78 % 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4 % FR</a:t>
                      </a:r>
                    </a:p>
                    <a:p>
                      <a:pPr algn="ctr"/>
                      <a:r>
                        <a:rPr lang="fr-FR" sz="1400" dirty="0"/>
                        <a:t>84% 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40 % FR  </a:t>
                      </a:r>
                    </a:p>
                    <a:p>
                      <a:pPr algn="ctr"/>
                      <a:r>
                        <a:rPr lang="fr-FR" sz="1400" dirty="0"/>
                        <a:t>36% 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48 % FR</a:t>
                      </a:r>
                    </a:p>
                    <a:p>
                      <a:pPr algn="ctr"/>
                      <a:r>
                        <a:rPr lang="fr-FR" sz="1400" dirty="0"/>
                        <a:t>30 % 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47 % FR</a:t>
                      </a:r>
                    </a:p>
                    <a:p>
                      <a:pPr algn="ctr"/>
                      <a:r>
                        <a:rPr lang="fr-FR" sz="1400" dirty="0"/>
                        <a:t>16% 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047443"/>
                  </a:ext>
                </a:extLst>
              </a:tr>
              <a:tr h="55462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SITUATION ADM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46 % S-P</a:t>
                      </a:r>
                    </a:p>
                    <a:p>
                      <a:pPr algn="ctr"/>
                      <a:r>
                        <a:rPr lang="fr-FR" sz="1400" dirty="0"/>
                        <a:t>9 % Titre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55 % S-P</a:t>
                      </a:r>
                    </a:p>
                    <a:p>
                      <a:pPr algn="ctr"/>
                      <a:r>
                        <a:rPr lang="fr-FR" sz="1400" dirty="0"/>
                        <a:t>12 % Titre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75% S-P</a:t>
                      </a:r>
                    </a:p>
                    <a:p>
                      <a:pPr algn="ctr"/>
                      <a:r>
                        <a:rPr lang="fr-FR" sz="1400" dirty="0"/>
                        <a:t>16% Titre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18% S-P</a:t>
                      </a:r>
                    </a:p>
                    <a:p>
                      <a:pPr algn="ctr"/>
                      <a:r>
                        <a:rPr lang="fr-FR" sz="1400" dirty="0"/>
                        <a:t>18% Titre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22% S-P</a:t>
                      </a:r>
                    </a:p>
                    <a:p>
                      <a:pPr algn="ctr"/>
                      <a:r>
                        <a:rPr lang="fr-FR" sz="1400" dirty="0"/>
                        <a:t>20% Titre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16 % SP</a:t>
                      </a:r>
                    </a:p>
                    <a:p>
                      <a:pPr algn="ctr"/>
                      <a:r>
                        <a:rPr lang="fr-FR" sz="1400" dirty="0"/>
                        <a:t>13 % Titre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23857"/>
                  </a:ext>
                </a:extLst>
              </a:tr>
              <a:tr h="116493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HEBERGEMENT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11 % Rue</a:t>
                      </a:r>
                    </a:p>
                    <a:p>
                      <a:pPr algn="ctr"/>
                      <a:r>
                        <a:rPr lang="fr-FR" sz="1400" dirty="0"/>
                        <a:t>8 % CHU</a:t>
                      </a:r>
                    </a:p>
                    <a:p>
                      <a:pPr algn="ctr"/>
                      <a:r>
                        <a:rPr lang="fr-FR" sz="1400" b="1" dirty="0"/>
                        <a:t>37 % log </a:t>
                      </a:r>
                      <a:r>
                        <a:rPr lang="fr-FR" sz="1400" b="1" dirty="0" err="1"/>
                        <a:t>ind</a:t>
                      </a:r>
                      <a:endParaRPr lang="fr-FR" sz="1400" b="1" dirty="0"/>
                    </a:p>
                    <a:p>
                      <a:pPr algn="ctr"/>
                      <a:r>
                        <a:rPr lang="fr-FR" sz="1400" b="1" dirty="0"/>
                        <a:t>25 % 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22 % Rue</a:t>
                      </a:r>
                    </a:p>
                    <a:p>
                      <a:pPr algn="ctr"/>
                      <a:r>
                        <a:rPr lang="fr-FR" sz="1400" b="1" dirty="0"/>
                        <a:t>22% CHU</a:t>
                      </a:r>
                    </a:p>
                    <a:p>
                      <a:pPr algn="ctr"/>
                      <a:r>
                        <a:rPr lang="fr-FR" sz="1400" dirty="0"/>
                        <a:t>6% log </a:t>
                      </a:r>
                      <a:r>
                        <a:rPr lang="fr-FR" sz="1400" dirty="0" err="1"/>
                        <a:t>ind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17% 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26 % Rue</a:t>
                      </a:r>
                    </a:p>
                    <a:p>
                      <a:pPr algn="ctr"/>
                      <a:r>
                        <a:rPr lang="fr-FR" sz="1400" dirty="0"/>
                        <a:t>11 % CHU</a:t>
                      </a:r>
                    </a:p>
                    <a:p>
                      <a:pPr algn="ctr"/>
                      <a:r>
                        <a:rPr lang="fr-FR" sz="1400" dirty="0"/>
                        <a:t>6% log </a:t>
                      </a:r>
                      <a:r>
                        <a:rPr lang="fr-FR" sz="1400" dirty="0" err="1"/>
                        <a:t>ind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b="1" dirty="0"/>
                        <a:t>27 % 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36 % Rue</a:t>
                      </a:r>
                    </a:p>
                    <a:p>
                      <a:pPr algn="ctr"/>
                      <a:r>
                        <a:rPr lang="fr-FR" sz="1400" dirty="0"/>
                        <a:t>11% CHU</a:t>
                      </a:r>
                    </a:p>
                    <a:p>
                      <a:pPr algn="ctr"/>
                      <a:r>
                        <a:rPr lang="fr-FR" sz="1400" b="1" dirty="0"/>
                        <a:t>29% log </a:t>
                      </a:r>
                      <a:r>
                        <a:rPr lang="fr-FR" sz="1400" b="1" dirty="0" err="1"/>
                        <a:t>ind</a:t>
                      </a:r>
                      <a:endParaRPr lang="fr-FR" sz="1400" b="1" dirty="0"/>
                    </a:p>
                    <a:p>
                      <a:pPr algn="ctr"/>
                      <a:r>
                        <a:rPr lang="fr-FR" sz="1400" dirty="0"/>
                        <a:t>7% 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25% Rue</a:t>
                      </a:r>
                    </a:p>
                    <a:p>
                      <a:pPr algn="ctr"/>
                      <a:r>
                        <a:rPr lang="fr-FR" sz="1400" b="1" dirty="0"/>
                        <a:t>18% CHU </a:t>
                      </a:r>
                    </a:p>
                    <a:p>
                      <a:pPr algn="ctr"/>
                      <a:r>
                        <a:rPr lang="fr-FR" sz="1400" dirty="0"/>
                        <a:t>17% log </a:t>
                      </a:r>
                      <a:r>
                        <a:rPr lang="fr-FR" sz="1400" dirty="0" err="1"/>
                        <a:t>ind</a:t>
                      </a:r>
                      <a:r>
                        <a:rPr lang="fr-FR" sz="1400" dirty="0"/>
                        <a:t> </a:t>
                      </a:r>
                    </a:p>
                    <a:p>
                      <a:pPr algn="ctr"/>
                      <a:r>
                        <a:rPr lang="fr-FR" sz="1400" dirty="0"/>
                        <a:t>15% 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31 % Rue</a:t>
                      </a:r>
                    </a:p>
                    <a:p>
                      <a:pPr algn="ctr"/>
                      <a:r>
                        <a:rPr lang="fr-FR" sz="1400" dirty="0"/>
                        <a:t>0 % CHU</a:t>
                      </a:r>
                    </a:p>
                    <a:p>
                      <a:pPr algn="ctr"/>
                      <a:r>
                        <a:rPr lang="fr-FR" sz="1400" b="1" dirty="0"/>
                        <a:t>28 % log </a:t>
                      </a:r>
                      <a:r>
                        <a:rPr lang="fr-FR" sz="1400" b="1" dirty="0" err="1"/>
                        <a:t>ind</a:t>
                      </a:r>
                      <a:endParaRPr lang="fr-FR" sz="1400" b="1" dirty="0"/>
                    </a:p>
                    <a:p>
                      <a:pPr algn="ctr"/>
                      <a:r>
                        <a:rPr lang="fr-FR" sz="1400" dirty="0"/>
                        <a:t>19 % tiers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1323"/>
                  </a:ext>
                </a:extLst>
              </a:tr>
              <a:tr h="8512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EMPLOI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41 % inactifs</a:t>
                      </a:r>
                    </a:p>
                    <a:p>
                      <a:pPr algn="ctr"/>
                      <a:r>
                        <a:rPr lang="fr-FR" sz="1400" dirty="0"/>
                        <a:t>19 % chômage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70% inactives</a:t>
                      </a:r>
                    </a:p>
                    <a:p>
                      <a:pPr algn="ctr"/>
                      <a:r>
                        <a:rPr lang="fr-FR" sz="1400" dirty="0"/>
                        <a:t>14% chômage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19% étudiants</a:t>
                      </a:r>
                    </a:p>
                    <a:p>
                      <a:pPr algn="ctr"/>
                      <a:r>
                        <a:rPr lang="fr-FR" sz="1400" dirty="0"/>
                        <a:t>60% inactifs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11% inactifs</a:t>
                      </a:r>
                    </a:p>
                    <a:p>
                      <a:pPr algn="ctr"/>
                      <a:r>
                        <a:rPr lang="fr-FR" sz="1400" dirty="0"/>
                        <a:t>36% chômage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47 % inactifs 24 % chômage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50 % inactifs</a:t>
                      </a:r>
                    </a:p>
                    <a:p>
                      <a:pPr algn="ctr"/>
                      <a:r>
                        <a:rPr lang="fr-FR" sz="1400" dirty="0"/>
                        <a:t>19 % chômage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4926"/>
                  </a:ext>
                </a:extLst>
              </a:tr>
              <a:tr h="8512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RESSOURCES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29% aucune ressource</a:t>
                      </a:r>
                    </a:p>
                    <a:p>
                      <a:pPr algn="ctr"/>
                      <a:r>
                        <a:rPr lang="fr-FR" sz="1400" dirty="0"/>
                        <a:t>6 % 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35% aucune ressource 13% 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67 % aucune ressource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21% aucune ressource</a:t>
                      </a:r>
                    </a:p>
                    <a:p>
                      <a:pPr algn="ctr"/>
                      <a:r>
                        <a:rPr lang="fr-FR" sz="1400" dirty="0"/>
                        <a:t>11 % 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37 % aucune ressource  28% RSA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28 % aucune ressource </a:t>
                      </a:r>
                    </a:p>
                    <a:p>
                      <a:pPr algn="ctr"/>
                      <a:r>
                        <a:rPr lang="fr-FR" sz="1400" dirty="0"/>
                        <a:t> 22 % RSA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11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91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E37302D-710B-4DC3-B55A-8862F3C5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part de nouvelles et nouveaux </a:t>
            </a:r>
            <a:r>
              <a:rPr lang="fr-FR" dirty="0" err="1"/>
              <a:t>venu.e.s</a:t>
            </a:r>
            <a:r>
              <a:rPr lang="fr-FR" dirty="0"/>
              <a:t>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24AA5B5-338A-44A9-B39F-3DEF3858A5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081538"/>
              </p:ext>
            </p:extLst>
          </p:nvPr>
        </p:nvGraphicFramePr>
        <p:xfrm>
          <a:off x="152400" y="1295399"/>
          <a:ext cx="8534400" cy="522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C48B3FDF-55F8-4564-87E5-7CDE9C4C57F5}"/>
              </a:ext>
            </a:extLst>
          </p:cNvPr>
          <p:cNvSpPr txBox="1"/>
          <p:nvPr/>
        </p:nvSpPr>
        <p:spPr>
          <a:xfrm>
            <a:off x="152400" y="91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085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49CC2-1995-40BC-AF03-E8A82D94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7" y="283950"/>
            <a:ext cx="8101330" cy="1061829"/>
          </a:xfrm>
        </p:spPr>
        <p:txBody>
          <a:bodyPr/>
          <a:lstStyle/>
          <a:p>
            <a:r>
              <a:rPr lang="fr-FR" dirty="0"/>
              <a:t>Parmi les nouvelles et les nouveaux (hors </a:t>
            </a:r>
            <a:r>
              <a:rPr lang="fr-FR" dirty="0" err="1"/>
              <a:t>migrant.e.s</a:t>
            </a:r>
            <a:r>
              <a:rPr lang="fr-FR" dirty="0"/>
              <a:t> nouvellement </a:t>
            </a:r>
            <a:r>
              <a:rPr lang="fr-FR" dirty="0" err="1"/>
              <a:t>arrivé.e.s</a:t>
            </a:r>
            <a:r>
              <a:rPr lang="fr-FR" dirty="0"/>
              <a:t> sur le territoire) : celles et ceux qui déclarent un impact (logement, budget ou emploi)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8F8C780F-61E0-401C-BE74-6222A7638E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156292"/>
              </p:ext>
            </p:extLst>
          </p:nvPr>
        </p:nvGraphicFramePr>
        <p:xfrm>
          <a:off x="1066800" y="1752600"/>
          <a:ext cx="6324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838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1800B43-98CA-4F6F-952D-110B9423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IMPACTS DE LA CRISE SANITAIRE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465B22C-7372-4249-B5EA-33FC99045E7A}"/>
              </a:ext>
            </a:extLst>
          </p:cNvPr>
          <p:cNvGraphicFramePr>
            <a:graphicFrameLocks/>
          </p:cNvGraphicFramePr>
          <p:nvPr/>
        </p:nvGraphicFramePr>
        <p:xfrm>
          <a:off x="1528762" y="481012"/>
          <a:ext cx="6086476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25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1800B43-98CA-4F6F-952D-110B9423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IMPACTS DE LA CRISE SANITAIRE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E90BC4F-611B-46A7-A2FF-D12523467981}"/>
              </a:ext>
            </a:extLst>
          </p:cNvPr>
          <p:cNvGraphicFramePr>
            <a:graphicFrameLocks/>
          </p:cNvGraphicFramePr>
          <p:nvPr/>
        </p:nvGraphicFramePr>
        <p:xfrm>
          <a:off x="1890712" y="940593"/>
          <a:ext cx="5362576" cy="497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73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MU SOCIAL">
      <a:dk1>
        <a:srgbClr val="181512"/>
      </a:dk1>
      <a:lt1>
        <a:srgbClr val="EDE8E1"/>
      </a:lt1>
      <a:dk2>
        <a:srgbClr val="B1A598"/>
      </a:dk2>
      <a:lt2>
        <a:srgbClr val="FFFFFF"/>
      </a:lt2>
      <a:accent1>
        <a:srgbClr val="7E3062"/>
      </a:accent1>
      <a:accent2>
        <a:srgbClr val="69C1B7"/>
      </a:accent2>
      <a:accent3>
        <a:srgbClr val="FFC800"/>
      </a:accent3>
      <a:accent4>
        <a:srgbClr val="EE8F96"/>
      </a:accent4>
      <a:accent5>
        <a:srgbClr val="0C469C"/>
      </a:accent5>
      <a:accent6>
        <a:srgbClr val="000000"/>
      </a:accent6>
      <a:hlink>
        <a:srgbClr val="B93635"/>
      </a:hlink>
      <a:folHlink>
        <a:srgbClr val="127370"/>
      </a:folHlink>
    </a:clrScheme>
    <a:fontScheme name="okta neue">
      <a:majorFont>
        <a:latin typeface="Okta Neue Black"/>
        <a:ea typeface=""/>
        <a:cs typeface=""/>
      </a:majorFont>
      <a:minorFont>
        <a:latin typeface="Okta Ne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</TotalTime>
  <Words>795</Words>
  <Application>Microsoft Office PowerPoint</Application>
  <PresentationFormat>Affichage à l'écran (4:3)</PresentationFormat>
  <Paragraphs>248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Work Sans SemiBold</vt:lpstr>
      <vt:lpstr>Okta Neue Black</vt:lpstr>
      <vt:lpstr>Calibri</vt:lpstr>
      <vt:lpstr>Okta Neue Light</vt:lpstr>
      <vt:lpstr>OktaNeue-Black</vt:lpstr>
      <vt:lpstr>Work Sans</vt:lpstr>
      <vt:lpstr>Office Theme</vt:lpstr>
      <vt:lpstr>Réseau d’observation des nouveaux publics</vt:lpstr>
      <vt:lpstr>Contexte de la mise en place du réseau d’observation sociale : Le projet sur les « Nouveaux publics » précaires</vt:lpstr>
      <vt:lpstr>Les objectifs du réseau d’observation sociale</vt:lpstr>
      <vt:lpstr>La passation des questionnaires</vt:lpstr>
      <vt:lpstr>Caractéristiques des enquêté.e.s</vt:lpstr>
      <vt:lpstr>La part de nouvelles et nouveaux venu.e.s </vt:lpstr>
      <vt:lpstr>Parmi les nouvelles et les nouveaux (hors migrant.e.s nouvellement arrivé.e.s sur le territoire) : celles et ceux qui déclarent un impact (logement, budget ou emploi)</vt:lpstr>
      <vt:lpstr>LES IMPACTS DE LA CRISE SANITAIRE</vt:lpstr>
      <vt:lpstr>LES IMPACTS DE LA CRISE SANITAIRE</vt:lpstr>
      <vt:lpstr>LES IMPACTS DE LA CRISE SANITAIRE SELON L’ANCIENNETE</vt:lpstr>
      <vt:lpstr>LES IMPACTS DE LA CRISE SANITAIRE SELON L’ANCIENNETE</vt:lpstr>
      <vt:lpstr>LES IMPACTS DE LA CRISE SANITAIRE SELON L’ANCIENNETE</vt:lpstr>
      <vt:lpstr>L’insécurité alimentaire à la Gaîté lyrique</vt:lpstr>
      <vt:lpstr>Conclusion</vt:lpstr>
      <vt:lpstr>Les suites des projets</vt:lpstr>
      <vt:lpstr>merci.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2020-08-21 PPT template</dc:title>
  <dc:creator>WIP</dc:creator>
  <cp:lastModifiedBy>LARDOUX, Carole (DREES/OS/LCE/EXTERNES)</cp:lastModifiedBy>
  <cp:revision>225</cp:revision>
  <cp:lastPrinted>2022-03-24T14:06:46Z</cp:lastPrinted>
  <dcterms:created xsi:type="dcterms:W3CDTF">2020-08-31T08:22:03Z</dcterms:created>
  <dcterms:modified xsi:type="dcterms:W3CDTF">2022-03-25T11:19:21Z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2020-08-28T00:00:00Z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2020-08-31T00:00:00Z</vt:filetime>
  </property>
</Properties>
</file>