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813" r:id="rId1"/>
  </p:sldMasterIdLst>
  <p:notesMasterIdLst>
    <p:notesMasterId r:id="rId30"/>
  </p:notesMasterIdLst>
  <p:sldIdLst>
    <p:sldId id="358" r:id="rId2"/>
    <p:sldId id="388" r:id="rId3"/>
    <p:sldId id="352" r:id="rId4"/>
    <p:sldId id="379" r:id="rId5"/>
    <p:sldId id="359" r:id="rId6"/>
    <p:sldId id="386" r:id="rId7"/>
    <p:sldId id="384" r:id="rId8"/>
    <p:sldId id="385" r:id="rId9"/>
    <p:sldId id="403" r:id="rId10"/>
    <p:sldId id="402" r:id="rId11"/>
    <p:sldId id="404" r:id="rId12"/>
    <p:sldId id="389" r:id="rId13"/>
    <p:sldId id="390" r:id="rId14"/>
    <p:sldId id="382" r:id="rId15"/>
    <p:sldId id="391" r:id="rId16"/>
    <p:sldId id="392" r:id="rId17"/>
    <p:sldId id="380" r:id="rId18"/>
    <p:sldId id="393" r:id="rId19"/>
    <p:sldId id="378" r:id="rId20"/>
    <p:sldId id="394" r:id="rId21"/>
    <p:sldId id="395" r:id="rId22"/>
    <p:sldId id="396" r:id="rId23"/>
    <p:sldId id="406" r:id="rId24"/>
    <p:sldId id="397" r:id="rId25"/>
    <p:sldId id="400" r:id="rId26"/>
    <p:sldId id="401" r:id="rId27"/>
    <p:sldId id="405" r:id="rId28"/>
    <p:sldId id="333" r:id="rId29"/>
  </p:sldIdLst>
  <p:sldSz cx="9144000" cy="5143500" type="screen16x9"/>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BANNES, Pierre-Yves (DREES/OS/LCE)" initials="CP(" lastIdx="13" clrIdx="0"/>
  <p:cmAuthor id="2" name="ABASSI, Elisa (DREES/OS)" initials="AE(" lastIdx="8" clrIdx="1"/>
  <p:cmAuthor id="3" name="CHEVALIER, Martin (DREES/OS)" initials="CM(" lastIdx="4" clrIdx="2"/>
  <p:cmAuthor id="4" name="CABANNES, Pierre-Yves (DREES/OS/LCE)" initials="PYC" lastIdx="2"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83D54"/>
    <a:srgbClr val="AE58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269D01E-BC32-4049-B463-5C60D7B0CCD2}" styleName="Style à thème 2 - Accentuation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yle moyen 3 - Accentuation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56" autoAdjust="0"/>
    <p:restoredTop sz="74818" autoAdjust="0"/>
  </p:normalViewPr>
  <p:slideViewPr>
    <p:cSldViewPr showGuides="1">
      <p:cViewPr varScale="1">
        <p:scale>
          <a:sx n="72" d="100"/>
          <a:sy n="72" d="100"/>
        </p:scale>
        <p:origin x="1104" y="66"/>
      </p:cViewPr>
      <p:guideLst>
        <p:guide orient="horz" pos="1620"/>
        <p:guide orient="horz" pos="191"/>
        <p:guide orient="horz" pos="854"/>
        <p:guide orient="horz" pos="821"/>
        <p:guide orient="horz" pos="3049"/>
        <p:guide orient="horz" pos="3151"/>
        <p:guide pos="2880"/>
        <p:guide pos="476"/>
        <p:guide pos="5193"/>
        <p:guide pos="5465"/>
      </p:guideLst>
    </p:cSldViewPr>
  </p:slideViewPr>
  <p:outlineViewPr>
    <p:cViewPr>
      <p:scale>
        <a:sx n="33" d="100"/>
        <a:sy n="33" d="100"/>
      </p:scale>
      <p:origin x="0" y="-3672"/>
    </p:cViewPr>
  </p:outlineViewPr>
  <p:notesTextViewPr>
    <p:cViewPr>
      <p:scale>
        <a:sx n="100" d="100"/>
        <a:sy n="100" d="100"/>
      </p:scale>
      <p:origin x="0" y="-468"/>
    </p:cViewPr>
  </p:notesTextViewPr>
  <p:sorterViewPr>
    <p:cViewPr>
      <p:scale>
        <a:sx n="66" d="100"/>
        <a:sy n="66" d="100"/>
      </p:scale>
      <p:origin x="0" y="-1062"/>
    </p:cViewPr>
  </p:sorterViewPr>
  <p:notesViewPr>
    <p:cSldViewPr>
      <p:cViewPr>
        <p:scale>
          <a:sx n="90" d="100"/>
          <a:sy n="90" d="100"/>
        </p:scale>
        <p:origin x="2130" y="-7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vfiler1.ac.intranet.sante.gouv.fr\DREESusers$\anthony.caruso\Prg%20Redress\Tableaux_Publi_v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0242546149843E-2"/>
          <c:y val="2.0200492920209201E-2"/>
          <c:w val="0.86189949831301482"/>
          <c:h val="0.61815855800809594"/>
        </c:manualLayout>
      </c:layout>
      <c:barChart>
        <c:barDir val="col"/>
        <c:grouping val="stacked"/>
        <c:varyColors val="0"/>
        <c:ser>
          <c:idx val="0"/>
          <c:order val="0"/>
          <c:tx>
            <c:strRef>
              <c:f>GraphA!$B$14</c:f>
              <c:strCache>
                <c:ptCount val="1"/>
                <c:pt idx="0">
                  <c:v>Moins d'un mois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l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GraphA!$A$15:$A$24</c:f>
              <c:strCache>
                <c:ptCount val="10"/>
                <c:pt idx="0">
                  <c:v>EAME</c:v>
                </c:pt>
                <c:pt idx="1">
                  <c:v>CHRS</c:v>
                </c:pt>
                <c:pt idx="2">
                  <c:v>Autres centres d’accueil</c:v>
                </c:pt>
                <c:pt idx="3">
                  <c:v>Ensemble Hébergement</c:v>
                </c:pt>
                <c:pt idx="4">
                  <c:v>CAES</c:v>
                </c:pt>
                <c:pt idx="5">
                  <c:v>CADA</c:v>
                </c:pt>
                <c:pt idx="6">
                  <c:v>HUDA</c:v>
                </c:pt>
                <c:pt idx="7">
                  <c:v>CPH</c:v>
                </c:pt>
                <c:pt idx="8">
                  <c:v>DNA</c:v>
                </c:pt>
                <c:pt idx="9">
                  <c:v>Ensemble </c:v>
                </c:pt>
              </c:strCache>
            </c:strRef>
          </c:cat>
          <c:val>
            <c:numRef>
              <c:f>GraphA!$B$15:$B$24</c:f>
              <c:numCache>
                <c:formatCode>_-* #\ ##0_-;\-* #\ ##0_-;_-* "-"??_-;_-@_-</c:formatCode>
                <c:ptCount val="10"/>
                <c:pt idx="0">
                  <c:v>5.2337923254340097</c:v>
                </c:pt>
                <c:pt idx="1">
                  <c:v>5.0448992186437671</c:v>
                </c:pt>
                <c:pt idx="2">
                  <c:v>4.1998185629968079</c:v>
                </c:pt>
                <c:pt idx="3">
                  <c:v>4.7736362974550373</c:v>
                </c:pt>
                <c:pt idx="4">
                  <c:v>46.466989802489081</c:v>
                </c:pt>
                <c:pt idx="5">
                  <c:v>3.2704940026036753</c:v>
                </c:pt>
                <c:pt idx="6">
                  <c:v>5.1760081899170114</c:v>
                </c:pt>
                <c:pt idx="7">
                  <c:v>5.4976330856660285</c:v>
                </c:pt>
                <c:pt idx="8">
                  <c:v>5.1356665753338566</c:v>
                </c:pt>
                <c:pt idx="9">
                  <c:v>5.0056183729734016</c:v>
                </c:pt>
              </c:numCache>
            </c:numRef>
          </c:val>
          <c:extLst>
            <c:ext xmlns:c16="http://schemas.microsoft.com/office/drawing/2014/chart" uri="{C3380CC4-5D6E-409C-BE32-E72D297353CC}">
              <c16:uniqueId val="{00000000-A9A0-4FB1-B861-78CAE38C1D38}"/>
            </c:ext>
          </c:extLst>
        </c:ser>
        <c:ser>
          <c:idx val="1"/>
          <c:order val="1"/>
          <c:tx>
            <c:strRef>
              <c:f>GraphA!$C$14</c:f>
              <c:strCache>
                <c:ptCount val="1"/>
                <c:pt idx="0">
                  <c:v>De un à moins de trois mois </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l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GraphA!$A$15:$A$24</c:f>
              <c:strCache>
                <c:ptCount val="10"/>
                <c:pt idx="0">
                  <c:v>EAME</c:v>
                </c:pt>
                <c:pt idx="1">
                  <c:v>CHRS</c:v>
                </c:pt>
                <c:pt idx="2">
                  <c:v>Autres centres d’accueil</c:v>
                </c:pt>
                <c:pt idx="3">
                  <c:v>Ensemble Hébergement</c:v>
                </c:pt>
                <c:pt idx="4">
                  <c:v>CAES</c:v>
                </c:pt>
                <c:pt idx="5">
                  <c:v>CADA</c:v>
                </c:pt>
                <c:pt idx="6">
                  <c:v>HUDA</c:v>
                </c:pt>
                <c:pt idx="7">
                  <c:v>CPH</c:v>
                </c:pt>
                <c:pt idx="8">
                  <c:v>DNA</c:v>
                </c:pt>
                <c:pt idx="9">
                  <c:v>Ensemble </c:v>
                </c:pt>
              </c:strCache>
            </c:strRef>
          </c:cat>
          <c:val>
            <c:numRef>
              <c:f>GraphA!$C$15:$C$24</c:f>
              <c:numCache>
                <c:formatCode>_-* #\ ##0_-;\-* #\ ##0_-;_-* "-"??_-;_-@_-</c:formatCode>
                <c:ptCount val="10"/>
                <c:pt idx="0">
                  <c:v>10.82943818846492</c:v>
                </c:pt>
                <c:pt idx="1">
                  <c:v>9.940483039235172</c:v>
                </c:pt>
                <c:pt idx="2">
                  <c:v>8.4523644892382404</c:v>
                </c:pt>
                <c:pt idx="3">
                  <c:v>9.4628110179317488</c:v>
                </c:pt>
                <c:pt idx="4">
                  <c:v>17.195216184889887</c:v>
                </c:pt>
                <c:pt idx="5">
                  <c:v>7.2744392658034123</c:v>
                </c:pt>
                <c:pt idx="6">
                  <c:v>10.462570578739614</c:v>
                </c:pt>
                <c:pt idx="7">
                  <c:v>13.426718627732024</c:v>
                </c:pt>
                <c:pt idx="8">
                  <c:v>9.4313016507361578</c:v>
                </c:pt>
                <c:pt idx="9">
                  <c:v>9.4921797525768188</c:v>
                </c:pt>
              </c:numCache>
            </c:numRef>
          </c:val>
          <c:extLst>
            <c:ext xmlns:c16="http://schemas.microsoft.com/office/drawing/2014/chart" uri="{C3380CC4-5D6E-409C-BE32-E72D297353CC}">
              <c16:uniqueId val="{00000001-A9A0-4FB1-B861-78CAE38C1D38}"/>
            </c:ext>
          </c:extLst>
        </c:ser>
        <c:ser>
          <c:idx val="2"/>
          <c:order val="2"/>
          <c:tx>
            <c:strRef>
              <c:f>GraphA!$D$14</c:f>
              <c:strCache>
                <c:ptCount val="1"/>
                <c:pt idx="0">
                  <c:v>De trois à moins de six mois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l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GraphA!$A$15:$A$24</c:f>
              <c:strCache>
                <c:ptCount val="10"/>
                <c:pt idx="0">
                  <c:v>EAME</c:v>
                </c:pt>
                <c:pt idx="1">
                  <c:v>CHRS</c:v>
                </c:pt>
                <c:pt idx="2">
                  <c:v>Autres centres d’accueil</c:v>
                </c:pt>
                <c:pt idx="3">
                  <c:v>Ensemble Hébergement</c:v>
                </c:pt>
                <c:pt idx="4">
                  <c:v>CAES</c:v>
                </c:pt>
                <c:pt idx="5">
                  <c:v>CADA</c:v>
                </c:pt>
                <c:pt idx="6">
                  <c:v>HUDA</c:v>
                </c:pt>
                <c:pt idx="7">
                  <c:v>CPH</c:v>
                </c:pt>
                <c:pt idx="8">
                  <c:v>DNA</c:v>
                </c:pt>
                <c:pt idx="9">
                  <c:v>Ensemble </c:v>
                </c:pt>
              </c:strCache>
            </c:strRef>
          </c:cat>
          <c:val>
            <c:numRef>
              <c:f>GraphA!$D$15:$D$24</c:f>
              <c:numCache>
                <c:formatCode>_-* #\ ##0_-;\-* #\ ##0_-;_-* "-"??_-;_-@_-</c:formatCode>
                <c:ptCount val="10"/>
                <c:pt idx="0">
                  <c:v>14.157096845536673</c:v>
                </c:pt>
                <c:pt idx="1">
                  <c:v>13.201207075091787</c:v>
                </c:pt>
                <c:pt idx="2">
                  <c:v>10.561403702863718</c:v>
                </c:pt>
                <c:pt idx="3">
                  <c:v>12.353855086462675</c:v>
                </c:pt>
                <c:pt idx="4">
                  <c:v>16.961703721915868</c:v>
                </c:pt>
                <c:pt idx="5">
                  <c:v>11.831491547994077</c:v>
                </c:pt>
                <c:pt idx="6">
                  <c:v>14.443102584519025</c:v>
                </c:pt>
                <c:pt idx="7">
                  <c:v>17.391719802795873</c:v>
                </c:pt>
                <c:pt idx="8">
                  <c:v>13.586366963216312</c:v>
                </c:pt>
                <c:pt idx="9">
                  <c:v>13.151963222099742</c:v>
                </c:pt>
              </c:numCache>
            </c:numRef>
          </c:val>
          <c:extLst>
            <c:ext xmlns:c16="http://schemas.microsoft.com/office/drawing/2014/chart" uri="{C3380CC4-5D6E-409C-BE32-E72D297353CC}">
              <c16:uniqueId val="{00000002-A9A0-4FB1-B861-78CAE38C1D38}"/>
            </c:ext>
          </c:extLst>
        </c:ser>
        <c:ser>
          <c:idx val="3"/>
          <c:order val="3"/>
          <c:tx>
            <c:strRef>
              <c:f>GraphA!$E$14</c:f>
              <c:strCache>
                <c:ptCount val="1"/>
                <c:pt idx="0">
                  <c:v>De six à moins de douze mois</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l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GraphA!$A$15:$A$24</c:f>
              <c:strCache>
                <c:ptCount val="10"/>
                <c:pt idx="0">
                  <c:v>EAME</c:v>
                </c:pt>
                <c:pt idx="1">
                  <c:v>CHRS</c:v>
                </c:pt>
                <c:pt idx="2">
                  <c:v>Autres centres d’accueil</c:v>
                </c:pt>
                <c:pt idx="3">
                  <c:v>Ensemble Hébergement</c:v>
                </c:pt>
                <c:pt idx="4">
                  <c:v>CAES</c:v>
                </c:pt>
                <c:pt idx="5">
                  <c:v>CADA</c:v>
                </c:pt>
                <c:pt idx="6">
                  <c:v>HUDA</c:v>
                </c:pt>
                <c:pt idx="7">
                  <c:v>CPH</c:v>
                </c:pt>
                <c:pt idx="8">
                  <c:v>DNA</c:v>
                </c:pt>
                <c:pt idx="9">
                  <c:v>Ensemble </c:v>
                </c:pt>
              </c:strCache>
            </c:strRef>
          </c:cat>
          <c:val>
            <c:numRef>
              <c:f>GraphA!$E$15:$E$24</c:f>
              <c:numCache>
                <c:formatCode>_-* #\ ##0_-;\-* #\ ##0_-;_-* "-"??_-;_-@_-</c:formatCode>
                <c:ptCount val="10"/>
                <c:pt idx="0">
                  <c:v>23.582926162921446</c:v>
                </c:pt>
                <c:pt idx="1">
                  <c:v>16.934641172348151</c:v>
                </c:pt>
                <c:pt idx="2">
                  <c:v>15.173222553504553</c:v>
                </c:pt>
                <c:pt idx="3">
                  <c:v>16.369242406217431</c:v>
                </c:pt>
                <c:pt idx="4">
                  <c:v>8.866683057614182</c:v>
                </c:pt>
                <c:pt idx="5">
                  <c:v>18.143390938813635</c:v>
                </c:pt>
                <c:pt idx="6">
                  <c:v>18.867618123337635</c:v>
                </c:pt>
                <c:pt idx="7">
                  <c:v>24.799528941435334</c:v>
                </c:pt>
                <c:pt idx="8">
                  <c:v>18.864358912892008</c:v>
                </c:pt>
                <c:pt idx="9">
                  <c:v>18.110481027146356</c:v>
                </c:pt>
              </c:numCache>
            </c:numRef>
          </c:val>
          <c:extLst>
            <c:ext xmlns:c16="http://schemas.microsoft.com/office/drawing/2014/chart" uri="{C3380CC4-5D6E-409C-BE32-E72D297353CC}">
              <c16:uniqueId val="{00000003-A9A0-4FB1-B861-78CAE38C1D38}"/>
            </c:ext>
          </c:extLst>
        </c:ser>
        <c:ser>
          <c:idx val="4"/>
          <c:order val="4"/>
          <c:tx>
            <c:strRef>
              <c:f>GraphA!$F$14</c:f>
              <c:strCache>
                <c:ptCount val="1"/>
                <c:pt idx="0">
                  <c:v>De un à moins de deux ans</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l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GraphA!$A$15:$A$24</c:f>
              <c:strCache>
                <c:ptCount val="10"/>
                <c:pt idx="0">
                  <c:v>EAME</c:v>
                </c:pt>
                <c:pt idx="1">
                  <c:v>CHRS</c:v>
                </c:pt>
                <c:pt idx="2">
                  <c:v>Autres centres d’accueil</c:v>
                </c:pt>
                <c:pt idx="3">
                  <c:v>Ensemble Hébergement</c:v>
                </c:pt>
                <c:pt idx="4">
                  <c:v>CAES</c:v>
                </c:pt>
                <c:pt idx="5">
                  <c:v>CADA</c:v>
                </c:pt>
                <c:pt idx="6">
                  <c:v>HUDA</c:v>
                </c:pt>
                <c:pt idx="7">
                  <c:v>CPH</c:v>
                </c:pt>
                <c:pt idx="8">
                  <c:v>DNA</c:v>
                </c:pt>
                <c:pt idx="9">
                  <c:v>Ensemble </c:v>
                </c:pt>
              </c:strCache>
            </c:strRef>
          </c:cat>
          <c:val>
            <c:numRef>
              <c:f>GraphA!$F$15:$F$24</c:f>
              <c:numCache>
                <c:formatCode>_-* #\ ##0_-;\-* #\ ##0_-;_-* "-"??_-;_-@_-</c:formatCode>
                <c:ptCount val="10"/>
                <c:pt idx="0">
                  <c:v>30.46910863597757</c:v>
                </c:pt>
                <c:pt idx="1">
                  <c:v>27.434285534972759</c:v>
                </c:pt>
                <c:pt idx="2">
                  <c:v>22.600744555506996</c:v>
                </c:pt>
                <c:pt idx="3">
                  <c:v>25.882764461790053</c:v>
                </c:pt>
                <c:pt idx="4">
                  <c:v>6.8029456874246312</c:v>
                </c:pt>
                <c:pt idx="5">
                  <c:v>39.921939439712993</c:v>
                </c:pt>
                <c:pt idx="6">
                  <c:v>34.493006866074047</c:v>
                </c:pt>
                <c:pt idx="7">
                  <c:v>29.24940536603885</c:v>
                </c:pt>
                <c:pt idx="8">
                  <c:v>35.927919736697831</c:v>
                </c:pt>
                <c:pt idx="9">
                  <c:v>32.031262000960567</c:v>
                </c:pt>
              </c:numCache>
            </c:numRef>
          </c:val>
          <c:extLst>
            <c:ext xmlns:c16="http://schemas.microsoft.com/office/drawing/2014/chart" uri="{C3380CC4-5D6E-409C-BE32-E72D297353CC}">
              <c16:uniqueId val="{00000004-A9A0-4FB1-B861-78CAE38C1D38}"/>
            </c:ext>
          </c:extLst>
        </c:ser>
        <c:ser>
          <c:idx val="5"/>
          <c:order val="5"/>
          <c:tx>
            <c:strRef>
              <c:f>GraphA!$G$14</c:f>
              <c:strCache>
                <c:ptCount val="1"/>
                <c:pt idx="0">
                  <c:v>De deux à moins de cinq ans</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l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GraphA!$A$15:$A$24</c:f>
              <c:strCache>
                <c:ptCount val="10"/>
                <c:pt idx="0">
                  <c:v>EAME</c:v>
                </c:pt>
                <c:pt idx="1">
                  <c:v>CHRS</c:v>
                </c:pt>
                <c:pt idx="2">
                  <c:v>Autres centres d’accueil</c:v>
                </c:pt>
                <c:pt idx="3">
                  <c:v>Ensemble Hébergement</c:v>
                </c:pt>
                <c:pt idx="4">
                  <c:v>CAES</c:v>
                </c:pt>
                <c:pt idx="5">
                  <c:v>CADA</c:v>
                </c:pt>
                <c:pt idx="6">
                  <c:v>HUDA</c:v>
                </c:pt>
                <c:pt idx="7">
                  <c:v>CPH</c:v>
                </c:pt>
                <c:pt idx="8">
                  <c:v>DNA</c:v>
                </c:pt>
                <c:pt idx="9">
                  <c:v>Ensemble </c:v>
                </c:pt>
              </c:strCache>
            </c:strRef>
          </c:cat>
          <c:val>
            <c:numRef>
              <c:f>GraphA!$G$15:$G$24</c:f>
              <c:numCache>
                <c:formatCode>_-* #\ ##0_-;\-* #\ ##0_-;_-* "-"??_-;_-@_-</c:formatCode>
                <c:ptCount val="10"/>
                <c:pt idx="0">
                  <c:v>14.809362472424231</c:v>
                </c:pt>
                <c:pt idx="1">
                  <c:v>22.793348535087816</c:v>
                </c:pt>
                <c:pt idx="2">
                  <c:v>30.12789096078637</c:v>
                </c:pt>
                <c:pt idx="3">
                  <c:v>25.14766748758414</c:v>
                </c:pt>
                <c:pt idx="4">
                  <c:v>3.5771720932410758</c:v>
                </c:pt>
                <c:pt idx="5">
                  <c:v>18.888394764824547</c:v>
                </c:pt>
                <c:pt idx="6">
                  <c:v>15.35829676832264</c:v>
                </c:pt>
                <c:pt idx="7">
                  <c:v>9.5587570665241088</c:v>
                </c:pt>
                <c:pt idx="8">
                  <c:v>16.204801410465684</c:v>
                </c:pt>
                <c:pt idx="9">
                  <c:v>19.453484252284291</c:v>
                </c:pt>
              </c:numCache>
            </c:numRef>
          </c:val>
          <c:extLst>
            <c:ext xmlns:c16="http://schemas.microsoft.com/office/drawing/2014/chart" uri="{C3380CC4-5D6E-409C-BE32-E72D297353CC}">
              <c16:uniqueId val="{00000005-A9A0-4FB1-B861-78CAE38C1D38}"/>
            </c:ext>
          </c:extLst>
        </c:ser>
        <c:ser>
          <c:idx val="6"/>
          <c:order val="6"/>
          <c:tx>
            <c:strRef>
              <c:f>GraphA!$H$14</c:f>
              <c:strCache>
                <c:ptCount val="1"/>
                <c:pt idx="0">
                  <c:v>Cinq ans ou plus</c:v>
                </c:pt>
              </c:strCache>
            </c:strRef>
          </c:tx>
          <c:spPr>
            <a:solidFill>
              <a:schemeClr val="accent1">
                <a:lumMod val="60000"/>
              </a:schemeClr>
            </a:solidFill>
            <a:ln>
              <a:noFill/>
            </a:ln>
            <a:effectLst/>
          </c:spPr>
          <c:invertIfNegative val="0"/>
          <c:dLbls>
            <c:dLbl>
              <c:idx val="4"/>
              <c:delete val="1"/>
              <c:extLst>
                <c:ext xmlns:c15="http://schemas.microsoft.com/office/drawing/2012/chart" uri="{CE6537A1-D6FC-4f65-9D91-7224C49458BB}"/>
                <c:ext xmlns:c16="http://schemas.microsoft.com/office/drawing/2014/chart" uri="{C3380CC4-5D6E-409C-BE32-E72D297353CC}">
                  <c16:uniqueId val="{00000006-A9A0-4FB1-B861-78CAE38C1D38}"/>
                </c:ext>
              </c:extLst>
            </c:dLbl>
            <c:dLbl>
              <c:idx val="7"/>
              <c:delete val="1"/>
              <c:extLst>
                <c:ext xmlns:c15="http://schemas.microsoft.com/office/drawing/2012/chart" uri="{CE6537A1-D6FC-4f65-9D91-7224C49458BB}"/>
                <c:ext xmlns:c16="http://schemas.microsoft.com/office/drawing/2014/chart" uri="{C3380CC4-5D6E-409C-BE32-E72D297353CC}">
                  <c16:uniqueId val="{00000007-A9A0-4FB1-B861-78CAE38C1D38}"/>
                </c:ext>
              </c:extLst>
            </c:dLbl>
            <c:spPr>
              <a:noFill/>
              <a:ln>
                <a:noFill/>
              </a:ln>
              <a:effectLst/>
            </c:spPr>
            <c:txPr>
              <a:bodyPr rot="0" spcFirstLastPara="1" vertOverflow="ellipsis" vert="horz" wrap="square" anchor="ctr" anchorCtr="1"/>
              <a:lstStyle/>
              <a:p>
                <a:pPr>
                  <a:defRPr sz="700" b="0" i="0" u="none" strike="noStrike" kern="1200" baseline="0">
                    <a:solidFill>
                      <a:schemeClr val="l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GraphA!$A$15:$A$24</c:f>
              <c:strCache>
                <c:ptCount val="10"/>
                <c:pt idx="0">
                  <c:v>EAME</c:v>
                </c:pt>
                <c:pt idx="1">
                  <c:v>CHRS</c:v>
                </c:pt>
                <c:pt idx="2">
                  <c:v>Autres centres d’accueil</c:v>
                </c:pt>
                <c:pt idx="3">
                  <c:v>Ensemble Hébergement</c:v>
                </c:pt>
                <c:pt idx="4">
                  <c:v>CAES</c:v>
                </c:pt>
                <c:pt idx="5">
                  <c:v>CADA</c:v>
                </c:pt>
                <c:pt idx="6">
                  <c:v>HUDA</c:v>
                </c:pt>
                <c:pt idx="7">
                  <c:v>CPH</c:v>
                </c:pt>
                <c:pt idx="8">
                  <c:v>DNA</c:v>
                </c:pt>
                <c:pt idx="9">
                  <c:v>Ensemble </c:v>
                </c:pt>
              </c:strCache>
            </c:strRef>
          </c:cat>
          <c:val>
            <c:numRef>
              <c:f>GraphA!$H$15:$H$24</c:f>
              <c:numCache>
                <c:formatCode>_-* #\ ##0_-;\-* #\ ##0_-;_-* "-"??_-;_-@_-</c:formatCode>
                <c:ptCount val="10"/>
                <c:pt idx="0">
                  <c:v>0.91819173591196568</c:v>
                </c:pt>
                <c:pt idx="1">
                  <c:v>4.6509262261644517</c:v>
                </c:pt>
                <c:pt idx="2">
                  <c:v>8.88466027580637</c:v>
                </c:pt>
                <c:pt idx="3">
                  <c:v>6.0099149311689999</c:v>
                </c:pt>
                <c:pt idx="4">
                  <c:v>0.12905178368632411</c:v>
                </c:pt>
                <c:pt idx="5">
                  <c:v>0.66975066334085276</c:v>
                </c:pt>
                <c:pt idx="6">
                  <c:v>1.1993726872076111</c:v>
                </c:pt>
                <c:pt idx="7">
                  <c:v>7.6399165317280152E-2</c:v>
                </c:pt>
                <c:pt idx="8">
                  <c:v>0.84953914650917861</c:v>
                </c:pt>
                <c:pt idx="9">
                  <c:v>2.7549413035371741</c:v>
                </c:pt>
              </c:numCache>
            </c:numRef>
          </c:val>
          <c:extLst>
            <c:ext xmlns:c16="http://schemas.microsoft.com/office/drawing/2014/chart" uri="{C3380CC4-5D6E-409C-BE32-E72D297353CC}">
              <c16:uniqueId val="{00000008-A9A0-4FB1-B861-78CAE38C1D38}"/>
            </c:ext>
          </c:extLst>
        </c:ser>
        <c:dLbls>
          <c:dLblPos val="ctr"/>
          <c:showLegendKey val="0"/>
          <c:showVal val="1"/>
          <c:showCatName val="0"/>
          <c:showSerName val="0"/>
          <c:showPercent val="0"/>
          <c:showBubbleSize val="0"/>
        </c:dLbls>
        <c:gapWidth val="79"/>
        <c:overlap val="100"/>
        <c:axId val="940688432"/>
        <c:axId val="940687776"/>
      </c:barChart>
      <c:catAx>
        <c:axId val="9406884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cap="all" spc="120" normalizeH="0" baseline="0">
                <a:solidFill>
                  <a:schemeClr val="tx1">
                    <a:lumMod val="65000"/>
                    <a:lumOff val="35000"/>
                  </a:schemeClr>
                </a:solidFill>
                <a:latin typeface="+mn-lt"/>
                <a:ea typeface="+mn-ea"/>
                <a:cs typeface="+mn-cs"/>
              </a:defRPr>
            </a:pPr>
            <a:endParaRPr lang="fr-FR"/>
          </a:p>
        </c:txPr>
        <c:crossAx val="940687776"/>
        <c:crosses val="autoZero"/>
        <c:auto val="1"/>
        <c:lblAlgn val="ctr"/>
        <c:lblOffset val="100"/>
        <c:noMultiLvlLbl val="0"/>
      </c:catAx>
      <c:valAx>
        <c:axId val="940687776"/>
        <c:scaling>
          <c:orientation val="minMax"/>
        </c:scaling>
        <c:delete val="1"/>
        <c:axPos val="l"/>
        <c:numFmt formatCode="_-* #\ ##0_-;\-* #\ ##0_-;_-* &quot;-&quot;??_-;_-@_-" sourceLinked="1"/>
        <c:majorTickMark val="none"/>
        <c:minorTickMark val="none"/>
        <c:tickLblPos val="nextTo"/>
        <c:crossAx val="940688432"/>
        <c:crosses val="autoZero"/>
        <c:crossBetween val="between"/>
      </c:valAx>
      <c:spPr>
        <a:noFill/>
        <a:ln>
          <a:noFill/>
        </a:ln>
        <a:effectLst/>
      </c:spPr>
    </c:plotArea>
    <c:legend>
      <c:legendPos val="t"/>
      <c:layout>
        <c:manualLayout>
          <c:xMode val="edge"/>
          <c:yMode val="edge"/>
          <c:x val="0.89513637571930904"/>
          <c:y val="8.8150638474380372E-2"/>
          <c:w val="9.656540999708238E-2"/>
          <c:h val="0.73767674897113633"/>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sz="700" baseline="0"/>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23/03/2023</a:t>
            </a:fld>
            <a:endParaRPr lang="fr-FR"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a:t>
            </a:fld>
            <a:endParaRPr lang="fr-FR" dirty="0"/>
          </a:p>
        </p:txBody>
      </p:sp>
    </p:spTree>
    <p:extLst>
      <p:ext uri="{BB962C8B-B14F-4D97-AF65-F5344CB8AC3E}">
        <p14:creationId xmlns:p14="http://schemas.microsoft.com/office/powerpoint/2010/main" val="1400365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10</a:t>
            </a:fld>
            <a:endParaRPr lang="fr-FR" dirty="0"/>
          </a:p>
        </p:txBody>
      </p:sp>
    </p:spTree>
    <p:extLst>
      <p:ext uri="{BB962C8B-B14F-4D97-AF65-F5344CB8AC3E}">
        <p14:creationId xmlns:p14="http://schemas.microsoft.com/office/powerpoint/2010/main" val="3384045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11</a:t>
            </a:fld>
            <a:endParaRPr lang="fr-FR" dirty="0"/>
          </a:p>
        </p:txBody>
      </p:sp>
    </p:spTree>
    <p:extLst>
      <p:ext uri="{BB962C8B-B14F-4D97-AF65-F5344CB8AC3E}">
        <p14:creationId xmlns:p14="http://schemas.microsoft.com/office/powerpoint/2010/main" val="4201507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12</a:t>
            </a:fld>
            <a:endParaRPr lang="fr-FR" dirty="0"/>
          </a:p>
        </p:txBody>
      </p:sp>
    </p:spTree>
    <p:extLst>
      <p:ext uri="{BB962C8B-B14F-4D97-AF65-F5344CB8AC3E}">
        <p14:creationId xmlns:p14="http://schemas.microsoft.com/office/powerpoint/2010/main" val="12746893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r>
              <a:rPr lang="fr-FR" dirty="0"/>
              <a:t>Rappel : Situation au 31/01/2021</a:t>
            </a:r>
          </a:p>
          <a:p>
            <a:r>
              <a:rPr lang="fr-FR" dirty="0"/>
              <a:t>220 000 places dans l’ensemble du champ, dont la moitié du champ de l’hébergement généraliste : 214 + 219 (CHU et autres)</a:t>
            </a:r>
          </a:p>
          <a:p>
            <a:r>
              <a:rPr lang="fr-FR" dirty="0"/>
              <a:t>L’autre moitié dans le DNA (principalement CADA &amp; HUDA) et 6 000 places en EAME.</a:t>
            </a:r>
          </a:p>
          <a:p>
            <a:r>
              <a:rPr lang="fr-FR" dirty="0"/>
              <a:t>200 mille Personnes </a:t>
            </a:r>
            <a:r>
              <a:rPr lang="fr-FR" dirty="0" smtClean="0"/>
              <a:t>reparties </a:t>
            </a:r>
          </a:p>
          <a:p>
            <a:r>
              <a:rPr lang="fr-FR" dirty="0" smtClean="0"/>
              <a:t>90</a:t>
            </a:r>
            <a:r>
              <a:rPr lang="fr-FR" dirty="0"/>
              <a:t>% taux occupation</a:t>
            </a:r>
          </a:p>
          <a:p>
            <a:endParaRPr lang="fr-FR" dirty="0"/>
          </a:p>
          <a:p>
            <a:r>
              <a:rPr lang="fr-FR" dirty="0"/>
              <a:t>Plus de 7 000 places d’urgence temporaire temporaires (enquêtées pour la première fois), majoritairement CHU et un peu CHRS</a:t>
            </a:r>
            <a:r>
              <a:rPr lang="fr-FR" dirty="0" smtClean="0"/>
              <a:t>.</a:t>
            </a:r>
          </a:p>
          <a:p>
            <a:endParaRPr lang="fr-FR" dirty="0"/>
          </a:p>
          <a:p>
            <a:r>
              <a:rPr lang="fr-FR" dirty="0" smtClean="0"/>
              <a:t>Le</a:t>
            </a:r>
            <a:r>
              <a:rPr lang="fr-FR" baseline="0" dirty="0" smtClean="0"/>
              <a:t> reste : </a:t>
            </a:r>
          </a:p>
          <a:p>
            <a:r>
              <a:rPr lang="fr-FR" baseline="0" dirty="0" err="1" smtClean="0"/>
              <a:t>Heb</a:t>
            </a:r>
            <a:r>
              <a:rPr lang="fr-FR" baseline="0" dirty="0" smtClean="0"/>
              <a:t> avec aide médical : 5 800 places pour 5 400 personnes</a:t>
            </a:r>
          </a:p>
          <a:p>
            <a:r>
              <a:rPr lang="fr-FR" baseline="0" dirty="0" smtClean="0"/>
              <a:t>LA : 170 000 places dont 17 000 </a:t>
            </a:r>
            <a:r>
              <a:rPr lang="fr-FR" baseline="0" smtClean="0"/>
              <a:t>maison relais</a:t>
            </a:r>
            <a:endParaRPr lang="fr-FR" dirty="0"/>
          </a:p>
          <a:p>
            <a:endParaRPr lang="fr-FR" dirty="0" smtClean="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13</a:t>
            </a:fld>
            <a:endParaRPr lang="fr-FR" dirty="0"/>
          </a:p>
        </p:txBody>
      </p:sp>
    </p:spTree>
    <p:extLst>
      <p:ext uri="{BB962C8B-B14F-4D97-AF65-F5344CB8AC3E}">
        <p14:creationId xmlns:p14="http://schemas.microsoft.com/office/powerpoint/2010/main" val="3976720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Sur les places permanentes uniquement :</a:t>
            </a:r>
          </a:p>
          <a:p>
            <a:endParaRPr lang="fr-FR" dirty="0"/>
          </a:p>
          <a:p>
            <a:r>
              <a:rPr lang="fr-FR" dirty="0"/>
              <a:t>Hors EAME, forte hausse du nombre de places et du nombres de personnes, avec pour toutes les structures étudiées en 2016 une hausse du </a:t>
            </a:r>
            <a:r>
              <a:rPr lang="fr-FR" dirty="0" err="1"/>
              <a:t>nbre</a:t>
            </a:r>
            <a:r>
              <a:rPr lang="fr-FR" dirty="0"/>
              <a:t> moyen de places</a:t>
            </a:r>
          </a:p>
          <a:p>
            <a:r>
              <a:rPr lang="fr-FR" dirty="0"/>
              <a:t>Hausse CHRS et 219 </a:t>
            </a:r>
          </a:p>
          <a:p>
            <a:r>
              <a:rPr lang="fr-FR" dirty="0"/>
              <a:t>219 un quart de plus de structure</a:t>
            </a:r>
          </a:p>
          <a:p>
            <a:r>
              <a:rPr lang="fr-FR" dirty="0"/>
              <a:t>Sur les 219 : +20 000 places (dont +15 000 places d’urgence)</a:t>
            </a:r>
          </a:p>
          <a:p>
            <a:endParaRPr lang="fr-FR" dirty="0"/>
          </a:p>
          <a:p>
            <a:r>
              <a:rPr lang="fr-FR" dirty="0"/>
              <a:t>Forte hausse sur les CPH mais aussi importante sur les </a:t>
            </a:r>
            <a:r>
              <a:rPr lang="fr-FR" dirty="0" smtClean="0"/>
              <a:t>CADA (</a:t>
            </a:r>
            <a:r>
              <a:rPr lang="fr-FR" dirty="0" err="1" smtClean="0"/>
              <a:t>nbr</a:t>
            </a:r>
            <a:r>
              <a:rPr lang="fr-FR" dirty="0" smtClean="0"/>
              <a:t> moyen de place)</a:t>
            </a:r>
            <a:endParaRPr lang="fr-FR" dirty="0"/>
          </a:p>
          <a:p>
            <a:r>
              <a:rPr lang="fr-FR" dirty="0"/>
              <a:t>CAES : new</a:t>
            </a:r>
          </a:p>
          <a:p>
            <a:r>
              <a:rPr lang="fr-FR" dirty="0"/>
              <a:t>HUDA : regroupement et a priori bien </a:t>
            </a:r>
            <a:r>
              <a:rPr lang="fr-FR" dirty="0" err="1"/>
              <a:t>dvp</a:t>
            </a:r>
            <a:endParaRPr lang="fr-FR" dirty="0"/>
          </a:p>
          <a:p>
            <a:endParaRPr lang="fr-FR" dirty="0"/>
          </a:p>
          <a:p>
            <a:r>
              <a:rPr lang="fr-FR" dirty="0"/>
              <a:t>Taux occupation à la baisse : </a:t>
            </a:r>
            <a:r>
              <a:rPr lang="fr-FR" dirty="0" err="1"/>
              <a:t>covid</a:t>
            </a:r>
            <a:r>
              <a:rPr lang="fr-FR" dirty="0"/>
              <a:t> (Places à garder vacantes </a:t>
            </a:r>
            <a:r>
              <a:rPr lang="fr-FR" dirty="0" err="1"/>
              <a:t>pr</a:t>
            </a:r>
            <a:r>
              <a:rPr lang="fr-FR" dirty="0"/>
              <a:t> </a:t>
            </a:r>
            <a:r>
              <a:rPr lang="fr-FR" dirty="0" err="1"/>
              <a:t>cdt</a:t>
            </a:r>
            <a:r>
              <a:rPr lang="fr-FR" dirty="0"/>
              <a:t> sanitaire ? Pb personnel ?)</a:t>
            </a:r>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14</a:t>
            </a:fld>
            <a:endParaRPr lang="fr-FR" dirty="0"/>
          </a:p>
        </p:txBody>
      </p:sp>
    </p:spTree>
    <p:extLst>
      <p:ext uri="{BB962C8B-B14F-4D97-AF65-F5344CB8AC3E}">
        <p14:creationId xmlns:p14="http://schemas.microsoft.com/office/powerpoint/2010/main" val="2463283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Sur les places hors urgence uniquement </a:t>
            </a:r>
            <a:r>
              <a:rPr lang="fr-FR" dirty="0" smtClean="0"/>
              <a:t>: Champ de l’enquête</a:t>
            </a:r>
            <a:endParaRPr lang="fr-FR" dirty="0"/>
          </a:p>
          <a:p>
            <a:endParaRPr lang="fr-FR" dirty="0"/>
          </a:p>
          <a:p>
            <a:r>
              <a:rPr lang="fr-FR" dirty="0" smtClean="0"/>
              <a:t>Définition </a:t>
            </a:r>
            <a:r>
              <a:rPr lang="fr-FR" dirty="0"/>
              <a:t>adulte : tt hors enfant accompagnant </a:t>
            </a:r>
            <a:r>
              <a:rPr lang="fr-FR" dirty="0" smtClean="0"/>
              <a:t>(</a:t>
            </a:r>
            <a:r>
              <a:rPr lang="fr-FR" dirty="0" err="1" smtClean="0"/>
              <a:t>def</a:t>
            </a:r>
            <a:r>
              <a:rPr lang="fr-FR" dirty="0" smtClean="0"/>
              <a:t> utilisée par la suite)</a:t>
            </a:r>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15</a:t>
            </a:fld>
            <a:endParaRPr lang="fr-FR" dirty="0"/>
          </a:p>
        </p:txBody>
      </p:sp>
    </p:spTree>
    <p:extLst>
      <p:ext uri="{BB962C8B-B14F-4D97-AF65-F5344CB8AC3E}">
        <p14:creationId xmlns:p14="http://schemas.microsoft.com/office/powerpoint/2010/main" val="41129018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16</a:t>
            </a:fld>
            <a:endParaRPr lang="fr-FR" dirty="0"/>
          </a:p>
        </p:txBody>
      </p:sp>
    </p:spTree>
    <p:extLst>
      <p:ext uri="{BB962C8B-B14F-4D97-AF65-F5344CB8AC3E}">
        <p14:creationId xmlns:p14="http://schemas.microsoft.com/office/powerpoint/2010/main" val="3273123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Sexe</a:t>
            </a:r>
          </a:p>
          <a:p>
            <a:r>
              <a:rPr lang="fr-FR" dirty="0"/>
              <a:t>Un public majoritairement masculin, notamment dans l’asile : </a:t>
            </a:r>
          </a:p>
          <a:p>
            <a:r>
              <a:rPr lang="fr-FR" dirty="0"/>
              <a:t>Plus de 2/3 hommes sauf en CADA. </a:t>
            </a:r>
          </a:p>
          <a:p>
            <a:endParaRPr lang="fr-FR" dirty="0"/>
          </a:p>
          <a:p>
            <a:r>
              <a:rPr lang="fr-FR" dirty="0"/>
              <a:t>Classique : plus équilibré</a:t>
            </a:r>
          </a:p>
          <a:p>
            <a:r>
              <a:rPr lang="fr-FR" dirty="0"/>
              <a:t>EAME : majorité de femme (+ de 90% sur les adultes)</a:t>
            </a:r>
          </a:p>
          <a:p>
            <a:r>
              <a:rPr lang="fr-FR" dirty="0"/>
              <a:t/>
            </a:r>
            <a:br>
              <a:rPr lang="fr-FR" dirty="0"/>
            </a:br>
            <a:r>
              <a:rPr lang="fr-FR" dirty="0"/>
              <a:t>Par rapport à 2016 : à peu près stable</a:t>
            </a:r>
          </a:p>
          <a:p>
            <a:r>
              <a:rPr lang="fr-FR" dirty="0"/>
              <a:t>Un peu + de femmes (1 et 4 pts) dans les structures </a:t>
            </a:r>
            <a:r>
              <a:rPr lang="fr-FR" dirty="0" err="1"/>
              <a:t>heb</a:t>
            </a:r>
            <a:r>
              <a:rPr lang="fr-FR" dirty="0"/>
              <a:t> généraliste</a:t>
            </a:r>
          </a:p>
          <a:p>
            <a:r>
              <a:rPr lang="fr-FR" dirty="0"/>
              <a:t>CPH +8pts hommes (mais </a:t>
            </a:r>
            <a:r>
              <a:rPr lang="fr-FR" dirty="0" err="1"/>
              <a:t>bcp</a:t>
            </a:r>
            <a:r>
              <a:rPr lang="fr-FR" dirty="0"/>
              <a:t> + de places)</a:t>
            </a:r>
          </a:p>
          <a:p>
            <a:endParaRPr lang="fr-FR" dirty="0"/>
          </a:p>
          <a:p>
            <a:r>
              <a:rPr lang="fr-FR" dirty="0"/>
              <a:t>Age : </a:t>
            </a:r>
          </a:p>
          <a:p>
            <a:r>
              <a:rPr lang="fr-FR" dirty="0"/>
              <a:t>1/3 de </a:t>
            </a:r>
            <a:r>
              <a:rPr lang="fr-FR" dirty="0" smtClean="0"/>
              <a:t>mineur, important de souligner, et ce dans quasi toutes les catégories</a:t>
            </a:r>
            <a:endParaRPr lang="fr-FR" dirty="0"/>
          </a:p>
          <a:p>
            <a:endParaRPr lang="fr-FR" dirty="0"/>
          </a:p>
          <a:p>
            <a:r>
              <a:rPr lang="fr-FR" dirty="0"/>
              <a:t>Pas de changement / 2016 sur EAME et </a:t>
            </a:r>
            <a:r>
              <a:rPr lang="fr-FR" dirty="0" err="1"/>
              <a:t>heb</a:t>
            </a:r>
            <a:endParaRPr lang="fr-FR" dirty="0"/>
          </a:p>
          <a:p>
            <a:r>
              <a:rPr lang="fr-FR" dirty="0"/>
              <a:t>CPH </a:t>
            </a:r>
            <a:r>
              <a:rPr lang="fr-FR" dirty="0" smtClean="0"/>
              <a:t>forte hausse </a:t>
            </a:r>
            <a:r>
              <a:rPr lang="fr-FR" dirty="0"/>
              <a:t>18/34</a:t>
            </a:r>
          </a:p>
          <a:p>
            <a:r>
              <a:rPr lang="fr-FR" dirty="0"/>
              <a:t>DNA : On voit une </a:t>
            </a:r>
            <a:r>
              <a:rPr lang="fr-FR" dirty="0" err="1"/>
              <a:t>diff</a:t>
            </a:r>
            <a:r>
              <a:rPr lang="fr-FR" dirty="0"/>
              <a:t> CADA/HUDA : + d’enfant en CADA</a:t>
            </a:r>
          </a:p>
          <a:p>
            <a:r>
              <a:rPr lang="fr-FR" dirty="0"/>
              <a:t>Si on garde les adultes : pop + âgée en CADA</a:t>
            </a:r>
          </a:p>
          <a:p>
            <a:endParaRPr lang="fr-FR" dirty="0"/>
          </a:p>
          <a:p>
            <a:endParaRPr lang="fr-FR" dirty="0"/>
          </a:p>
          <a:p>
            <a:endParaRPr lang="fr-FR" dirty="0" smtClean="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17</a:t>
            </a:fld>
            <a:endParaRPr lang="fr-FR" dirty="0"/>
          </a:p>
        </p:txBody>
      </p:sp>
    </p:spTree>
    <p:extLst>
      <p:ext uri="{BB962C8B-B14F-4D97-AF65-F5344CB8AC3E}">
        <p14:creationId xmlns:p14="http://schemas.microsoft.com/office/powerpoint/2010/main" val="15861966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Majoritairement des hommes sans enfants dans la plupart des catégories</a:t>
            </a:r>
          </a:p>
          <a:p>
            <a:r>
              <a:rPr lang="fr-FR" dirty="0"/>
              <a:t>EAMA logique : femme seule avec enfant même si +3pts sur les couples avec enfants</a:t>
            </a:r>
          </a:p>
          <a:p>
            <a:endParaRPr lang="fr-FR" dirty="0"/>
          </a:p>
          <a:p>
            <a:r>
              <a:rPr lang="fr-FR" dirty="0"/>
              <a:t>HEB généraliste : même structure qu’en 2016.</a:t>
            </a:r>
          </a:p>
          <a:p>
            <a:endParaRPr lang="fr-FR" dirty="0"/>
          </a:p>
          <a:p>
            <a:r>
              <a:rPr lang="fr-FR" dirty="0"/>
              <a:t>On retrouve la </a:t>
            </a:r>
            <a:r>
              <a:rPr lang="fr-FR" dirty="0" err="1"/>
              <a:t>diff</a:t>
            </a:r>
            <a:r>
              <a:rPr lang="fr-FR" dirty="0"/>
              <a:t> CADA/HUDA sur l’âge : CADA ont une plus grande part de familles, là ou les HUDA ont un plus grand nombre d’homme seul</a:t>
            </a:r>
          </a:p>
          <a:p>
            <a:r>
              <a:rPr lang="fr-FR" dirty="0"/>
              <a:t>CPH : +20 pts sur les hommes seuls, public qui a bénéficié des nombreuses places ouvertes.</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18</a:t>
            </a:fld>
            <a:endParaRPr lang="fr-FR" dirty="0"/>
          </a:p>
        </p:txBody>
      </p:sp>
    </p:spTree>
    <p:extLst>
      <p:ext uri="{BB962C8B-B14F-4D97-AF65-F5344CB8AC3E}">
        <p14:creationId xmlns:p14="http://schemas.microsoft.com/office/powerpoint/2010/main" val="3749345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Public de plus en plus étrangers dans l’</a:t>
            </a:r>
            <a:r>
              <a:rPr lang="fr-FR" dirty="0" err="1" smtClean="0"/>
              <a:t>heb</a:t>
            </a:r>
            <a:r>
              <a:rPr lang="fr-FR" dirty="0" smtClean="0"/>
              <a:t> classique : </a:t>
            </a:r>
          </a:p>
          <a:p>
            <a:r>
              <a:rPr lang="fr-FR" dirty="0" smtClean="0"/>
              <a:t>+ 4pts en CHRS et +10pts en 219 (et pourtant -9pts sur les DA)</a:t>
            </a:r>
          </a:p>
          <a:p>
            <a:endParaRPr lang="fr-FR" dirty="0" smtClean="0"/>
          </a:p>
          <a:p>
            <a:r>
              <a:rPr lang="fr-FR" dirty="0" smtClean="0"/>
              <a:t>Sinon dans l’asile majoritairement des DA en CADA et HUDA, et des BPI en CPH. </a:t>
            </a:r>
            <a:endParaRPr lang="fr-FR" dirty="0"/>
          </a:p>
          <a:p>
            <a:r>
              <a:rPr lang="fr-FR" dirty="0"/>
              <a:t>CAES on doit creuser car louche </a:t>
            </a:r>
          </a:p>
          <a:p>
            <a:endParaRPr lang="fr-FR" dirty="0" smtClean="0"/>
          </a:p>
          <a:p>
            <a:endParaRPr lang="fr-FR" dirty="0" smtClean="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19</a:t>
            </a:fld>
            <a:endParaRPr lang="fr-FR" dirty="0"/>
          </a:p>
        </p:txBody>
      </p:sp>
    </p:spTree>
    <p:extLst>
      <p:ext uri="{BB962C8B-B14F-4D97-AF65-F5344CB8AC3E}">
        <p14:creationId xmlns:p14="http://schemas.microsoft.com/office/powerpoint/2010/main" val="3553761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a:t>
            </a:fld>
            <a:endParaRPr lang="fr-FR" dirty="0"/>
          </a:p>
        </p:txBody>
      </p:sp>
    </p:spTree>
    <p:extLst>
      <p:ext uri="{BB962C8B-B14F-4D97-AF65-F5344CB8AC3E}">
        <p14:creationId xmlns:p14="http://schemas.microsoft.com/office/powerpoint/2010/main" val="4044315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ETRANGERS </a:t>
            </a:r>
            <a:r>
              <a:rPr lang="fr-FR" dirty="0" smtClean="0"/>
              <a:t>DE PLUS DE 10 ANS</a:t>
            </a:r>
          </a:p>
          <a:p>
            <a:endParaRPr lang="fr-FR" dirty="0"/>
          </a:p>
          <a:p>
            <a:r>
              <a:rPr lang="fr-FR" dirty="0"/>
              <a:t>Dans les structures d’</a:t>
            </a:r>
            <a:r>
              <a:rPr lang="fr-FR" dirty="0" err="1"/>
              <a:t>heb</a:t>
            </a:r>
            <a:r>
              <a:rPr lang="fr-FR" dirty="0"/>
              <a:t> généraliste et de l’EAME, on voit un public plus francophone que dans le champ de l’asile. (les + jeunes parlent + français)</a:t>
            </a:r>
          </a:p>
          <a:p>
            <a:endParaRPr lang="fr-FR" dirty="0"/>
          </a:p>
          <a:p>
            <a:r>
              <a:rPr lang="fr-FR" dirty="0"/>
              <a:t>Dans le champ de l’asile, on retrouve principalement des personnes non francophones. </a:t>
            </a:r>
          </a:p>
          <a:p>
            <a:r>
              <a:rPr lang="fr-FR" dirty="0"/>
              <a:t>En CPH, - de non-maitrise de la langue qu’en CADA qu’en CADA/HUDA.</a:t>
            </a:r>
          </a:p>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20</a:t>
            </a:fld>
            <a:endParaRPr lang="fr-FR" dirty="0"/>
          </a:p>
        </p:txBody>
      </p:sp>
    </p:spTree>
    <p:extLst>
      <p:ext uri="{BB962C8B-B14F-4D97-AF65-F5344CB8AC3E}">
        <p14:creationId xmlns:p14="http://schemas.microsoft.com/office/powerpoint/2010/main" val="11176761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En HEB : près d’une sur 10 (et 1 adulte sur 8 =12% en CHRS)</a:t>
            </a:r>
          </a:p>
          <a:p>
            <a:r>
              <a:rPr lang="fr-FR" dirty="0" smtClean="0"/>
              <a:t>Sur les adultes : 3/10 touchent l’AAH</a:t>
            </a:r>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21</a:t>
            </a:fld>
            <a:endParaRPr lang="fr-FR" dirty="0"/>
          </a:p>
        </p:txBody>
      </p:sp>
    </p:spTree>
    <p:extLst>
      <p:ext uri="{BB962C8B-B14F-4D97-AF65-F5344CB8AC3E}">
        <p14:creationId xmlns:p14="http://schemas.microsoft.com/office/powerpoint/2010/main" val="1097823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Durée de présence en mois</a:t>
            </a:r>
          </a:p>
          <a:p>
            <a:endParaRPr lang="fr-FR" dirty="0"/>
          </a:p>
          <a:p>
            <a:r>
              <a:rPr lang="fr-FR" dirty="0" smtClean="0"/>
              <a:t>CAES très spécifique (même si normalement moins d’un mois ?)</a:t>
            </a:r>
          </a:p>
          <a:p>
            <a:r>
              <a:rPr lang="fr-FR" dirty="0" smtClean="0"/>
              <a:t>Pour le reste de façon générale</a:t>
            </a:r>
          </a:p>
          <a:p>
            <a:endParaRPr lang="fr-FR" dirty="0"/>
          </a:p>
          <a:p>
            <a:r>
              <a:rPr lang="fr-FR" dirty="0"/>
              <a:t>¼ des gens sont la depuis moins de 6 mois, ¼ sont la depuis deux ans</a:t>
            </a:r>
          </a:p>
          <a:p>
            <a:r>
              <a:rPr lang="fr-FR" dirty="0"/>
              <a:t>AUGMENTATION DUREE DE SEJOUR </a:t>
            </a:r>
          </a:p>
          <a:p>
            <a:r>
              <a:rPr lang="fr-FR" dirty="0"/>
              <a:t>(sujet de la sortie ? Effet Covid ?)</a:t>
            </a:r>
          </a:p>
          <a:p>
            <a:endParaRPr lang="fr-FR" dirty="0" smtClean="0"/>
          </a:p>
          <a:p>
            <a:endParaRPr lang="fr-FR" dirty="0"/>
          </a:p>
          <a:p>
            <a:r>
              <a:rPr lang="fr-FR" dirty="0"/>
              <a:t>¼ des gens sont la depuis moins de 6 mois, ¼ sont la depuis deux ans</a:t>
            </a:r>
          </a:p>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22</a:t>
            </a:fld>
            <a:endParaRPr lang="fr-FR" dirty="0"/>
          </a:p>
        </p:txBody>
      </p:sp>
    </p:spTree>
    <p:extLst>
      <p:ext uri="{BB962C8B-B14F-4D97-AF65-F5344CB8AC3E}">
        <p14:creationId xmlns:p14="http://schemas.microsoft.com/office/powerpoint/2010/main" val="1873171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Dans le détail, on voit que les gens sont présents depuis moins longtemps en CPH, et plus dans l’hébergement généraliste</a:t>
            </a:r>
          </a:p>
          <a:p>
            <a:endParaRPr lang="fr-FR" dirty="0"/>
          </a:p>
          <a:p>
            <a:endParaRPr lang="fr-FR" dirty="0" smtClean="0"/>
          </a:p>
          <a:p>
            <a:r>
              <a:rPr lang="fr-FR" dirty="0" smtClean="0"/>
              <a:t>AUGMENTATION </a:t>
            </a:r>
            <a:r>
              <a:rPr lang="fr-FR" dirty="0"/>
              <a:t>DUREE DE SEJOUR </a:t>
            </a:r>
            <a:r>
              <a:rPr lang="fr-FR" dirty="0" smtClean="0"/>
              <a:t> HEB CLASSIQUE</a:t>
            </a:r>
          </a:p>
          <a:p>
            <a:r>
              <a:rPr lang="fr-FR" dirty="0" smtClean="0"/>
              <a:t>Médiane 10 et Moyenne 15 en 2015</a:t>
            </a:r>
          </a:p>
          <a:p>
            <a:r>
              <a:rPr lang="fr-FR" dirty="0" smtClean="0"/>
              <a:t>-&gt; 15 et 22</a:t>
            </a:r>
            <a:endParaRPr lang="fr-FR" dirty="0"/>
          </a:p>
          <a:p>
            <a:r>
              <a:rPr lang="fr-FR" dirty="0" smtClean="0"/>
              <a:t>(se pose la question </a:t>
            </a:r>
            <a:r>
              <a:rPr lang="fr-FR" dirty="0"/>
              <a:t>de la sortie </a:t>
            </a:r>
            <a:r>
              <a:rPr lang="fr-FR" dirty="0" smtClean="0"/>
              <a:t>?</a:t>
            </a:r>
          </a:p>
          <a:p>
            <a:r>
              <a:rPr lang="fr-FR" dirty="0" smtClean="0"/>
              <a:t>Cependant :  </a:t>
            </a:r>
            <a:r>
              <a:rPr lang="fr-FR" dirty="0"/>
              <a:t>Effet Covid </a:t>
            </a:r>
            <a:r>
              <a:rPr lang="fr-FR" dirty="0" smtClean="0"/>
              <a:t>qui pousse à la hausse?)</a:t>
            </a:r>
            <a:endParaRPr lang="fr-FR" dirty="0"/>
          </a:p>
          <a:p>
            <a:endParaRPr lang="fr-FR" dirty="0" smtClean="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23</a:t>
            </a:fld>
            <a:endParaRPr lang="fr-FR" dirty="0"/>
          </a:p>
        </p:txBody>
      </p:sp>
    </p:spTree>
    <p:extLst>
      <p:ext uri="{BB962C8B-B14F-4D97-AF65-F5344CB8AC3E}">
        <p14:creationId xmlns:p14="http://schemas.microsoft.com/office/powerpoint/2010/main" val="10914031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Asile : très majoritairement de structures d’asile (en CPH), ou asile &amp; autres centres </a:t>
            </a:r>
            <a:r>
              <a:rPr lang="fr-FR" dirty="0" err="1"/>
              <a:t>tradi</a:t>
            </a:r>
            <a:r>
              <a:rPr lang="fr-FR" dirty="0"/>
              <a:t> (CADA, HUDA) + rue</a:t>
            </a:r>
          </a:p>
          <a:p>
            <a:r>
              <a:rPr lang="fr-FR" dirty="0"/>
              <a:t>! On sous estime peut être la rue si inconnu ! (30% pour CAES CADA HUDA dont la moitié déclare une arrivée sur le territoire, si on les considérais comme des SA on pourrait ajouter 10 points)</a:t>
            </a:r>
          </a:p>
          <a:p>
            <a:endParaRPr lang="fr-FR" dirty="0"/>
          </a:p>
          <a:p>
            <a:endParaRPr lang="fr-FR" dirty="0"/>
          </a:p>
          <a:p>
            <a:r>
              <a:rPr lang="fr-FR" dirty="0"/>
              <a:t>Pour l’</a:t>
            </a:r>
            <a:r>
              <a:rPr lang="fr-FR" dirty="0" err="1"/>
              <a:t>heb</a:t>
            </a:r>
            <a:r>
              <a:rPr lang="fr-FR" dirty="0"/>
              <a:t> classique : </a:t>
            </a:r>
          </a:p>
          <a:p>
            <a:r>
              <a:rPr lang="fr-FR" dirty="0" smtClean="0"/>
              <a:t>structure (à noter12</a:t>
            </a:r>
            <a:r>
              <a:rPr lang="fr-FR" dirty="0"/>
              <a:t>% asile pour 219 vs 3% en 2016</a:t>
            </a:r>
            <a:r>
              <a:rPr lang="fr-FR" dirty="0" smtClean="0"/>
              <a:t>), et une partie non négligeable provient d’un logement ordinaire, et une autre de la rue</a:t>
            </a:r>
          </a:p>
          <a:p>
            <a:r>
              <a:rPr lang="fr-FR" dirty="0"/>
              <a:t/>
            </a:r>
            <a:br>
              <a:rPr lang="fr-FR" dirty="0"/>
            </a:br>
            <a:r>
              <a:rPr lang="fr-FR" dirty="0" smtClean="0"/>
              <a:t>EAME : prédominance du logement ordinaire, mais aussi autres hébergement et institutions (dont ASE)</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24</a:t>
            </a:fld>
            <a:endParaRPr lang="fr-FR" dirty="0"/>
          </a:p>
        </p:txBody>
      </p:sp>
    </p:spTree>
    <p:extLst>
      <p:ext uri="{BB962C8B-B14F-4D97-AF65-F5344CB8AC3E}">
        <p14:creationId xmlns:p14="http://schemas.microsoft.com/office/powerpoint/2010/main" val="33184983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Asile : CAES, CADA et HUDA = impossibilité administrative. </a:t>
            </a:r>
          </a:p>
          <a:p>
            <a:r>
              <a:rPr lang="fr-FR" dirty="0" smtClean="0"/>
              <a:t>CPH tout de même 23% d’emploi (+7)</a:t>
            </a:r>
          </a:p>
          <a:p>
            <a:endParaRPr lang="fr-FR" dirty="0" smtClean="0"/>
          </a:p>
          <a:p>
            <a:r>
              <a:rPr lang="fr-FR" dirty="0" err="1" smtClean="0"/>
              <a:t>Gen</a:t>
            </a:r>
            <a:r>
              <a:rPr lang="fr-FR" dirty="0" smtClean="0"/>
              <a:t> : ¼ d’actifs, en hausse par rapport a 2016</a:t>
            </a:r>
          </a:p>
          <a:p>
            <a:r>
              <a:rPr lang="fr-FR" dirty="0" smtClean="0"/>
              <a:t>+2pts en emploi (+3 pour les CDI)</a:t>
            </a:r>
          </a:p>
          <a:p>
            <a:r>
              <a:rPr lang="fr-FR" dirty="0" smtClean="0"/>
              <a:t>20 % impossible (</a:t>
            </a:r>
            <a:r>
              <a:rPr lang="fr-FR" dirty="0"/>
              <a:t>2/3 a avoir l’EAME donc sans papier</a:t>
            </a:r>
            <a:r>
              <a:rPr lang="fr-FR" dirty="0" smtClean="0"/>
              <a:t>) et également 1/3 de </a:t>
            </a:r>
            <a:r>
              <a:rPr lang="fr-FR" dirty="0" err="1" smtClean="0"/>
              <a:t>chomeurs</a:t>
            </a:r>
            <a:endParaRPr lang="fr-FR" dirty="0" smtClean="0"/>
          </a:p>
          <a:p>
            <a:endParaRPr lang="fr-FR" dirty="0" smtClean="0"/>
          </a:p>
          <a:p>
            <a:r>
              <a:rPr lang="fr-FR" dirty="0" smtClean="0"/>
              <a:t>EAME : stable, toujours une majorité de chômage/inactif</a:t>
            </a:r>
            <a:endParaRPr lang="fr-FR" dirty="0"/>
          </a:p>
          <a:p>
            <a:endParaRPr lang="fr-FR" dirty="0" smtClean="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25</a:t>
            </a:fld>
            <a:endParaRPr lang="fr-FR" dirty="0"/>
          </a:p>
        </p:txBody>
      </p:sp>
    </p:spTree>
    <p:extLst>
      <p:ext uri="{BB962C8B-B14F-4D97-AF65-F5344CB8AC3E}">
        <p14:creationId xmlns:p14="http://schemas.microsoft.com/office/powerpoint/2010/main" val="16459238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Coherence</a:t>
            </a:r>
            <a:r>
              <a:rPr lang="fr-FR" dirty="0"/>
              <a:t> revenu / Activité</a:t>
            </a:r>
          </a:p>
          <a:p>
            <a:endParaRPr lang="fr-FR" dirty="0"/>
          </a:p>
          <a:p>
            <a:r>
              <a:rPr lang="fr-FR" dirty="0"/>
              <a:t>RSA à peu près </a:t>
            </a:r>
            <a:r>
              <a:rPr lang="fr-FR" dirty="0" smtClean="0"/>
              <a:t>constant, plus de 50% en EAME et en CPH</a:t>
            </a:r>
          </a:p>
          <a:p>
            <a:r>
              <a:rPr lang="fr-FR" dirty="0" smtClean="0"/>
              <a:t>CHRS et 219 autour d’un quart.</a:t>
            </a:r>
            <a:r>
              <a:rPr lang="fr-FR" dirty="0"/>
              <a:t/>
            </a:r>
            <a:br>
              <a:rPr lang="fr-FR" dirty="0"/>
            </a:br>
            <a:r>
              <a:rPr lang="fr-FR" dirty="0"/>
              <a:t>PA 10% environ dans </a:t>
            </a:r>
            <a:r>
              <a:rPr lang="fr-FR" dirty="0" smtClean="0"/>
              <a:t>l’</a:t>
            </a:r>
            <a:r>
              <a:rPr lang="fr-FR" dirty="0" err="1" smtClean="0"/>
              <a:t>heb</a:t>
            </a:r>
            <a:endParaRPr lang="fr-FR" dirty="0" smtClean="0"/>
          </a:p>
          <a:p>
            <a:endParaRPr lang="fr-FR" dirty="0"/>
          </a:p>
          <a:p>
            <a:r>
              <a:rPr lang="fr-FR" dirty="0" smtClean="0"/>
              <a:t>AAH : globalement concordant avec la RQTH, et on retrouve les mêmes </a:t>
            </a:r>
            <a:r>
              <a:rPr lang="fr-FR" dirty="0" err="1" smtClean="0"/>
              <a:t>categ</a:t>
            </a:r>
            <a:r>
              <a:rPr lang="fr-FR" dirty="0"/>
              <a:t> </a:t>
            </a:r>
            <a:r>
              <a:rPr lang="fr-FR" dirty="0" smtClean="0"/>
              <a:t>reconnaissance </a:t>
            </a:r>
            <a:r>
              <a:rPr lang="fr-FR" dirty="0" err="1" smtClean="0"/>
              <a:t>handi</a:t>
            </a:r>
            <a:r>
              <a:rPr lang="fr-FR" dirty="0"/>
              <a:t>.</a:t>
            </a:r>
          </a:p>
          <a:p>
            <a:endParaRPr lang="fr-FR" dirty="0"/>
          </a:p>
          <a:p>
            <a:r>
              <a:rPr lang="fr-FR" dirty="0"/>
              <a:t>Autres ressources : </a:t>
            </a:r>
            <a:r>
              <a:rPr lang="fr-FR" dirty="0" smtClean="0"/>
              <a:t>passer de la ressource principal à l’ensemble des ressource avec une façon de remplir spécifique : questionnaire à cocher.</a:t>
            </a:r>
            <a:br>
              <a:rPr lang="fr-FR" dirty="0" smtClean="0"/>
            </a:br>
            <a:r>
              <a:rPr lang="fr-FR" dirty="0" smtClean="0"/>
              <a:t>Mal rempli donc en </a:t>
            </a:r>
            <a:r>
              <a:rPr lang="fr-FR" dirty="0"/>
              <a:t>cours d’expertise</a:t>
            </a:r>
          </a:p>
          <a:p>
            <a:endParaRPr lang="fr-FR" dirty="0"/>
          </a:p>
          <a:p>
            <a:endParaRPr lang="fr-FR" dirty="0" smtClean="0"/>
          </a:p>
          <a:p>
            <a:endParaRPr lang="fr-FR" dirty="0" smtClean="0"/>
          </a:p>
          <a:p>
            <a:endParaRPr lang="fr-FR" dirty="0"/>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26</a:t>
            </a:fld>
            <a:endParaRPr lang="fr-FR" dirty="0"/>
          </a:p>
        </p:txBody>
      </p:sp>
    </p:spTree>
    <p:extLst>
      <p:ext uri="{BB962C8B-B14F-4D97-AF65-F5344CB8AC3E}">
        <p14:creationId xmlns:p14="http://schemas.microsoft.com/office/powerpoint/2010/main" val="33763133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Une couverture toujours très élevée : seul</a:t>
            </a:r>
            <a:r>
              <a:rPr lang="fr-FR" baseline="0" dirty="0" smtClean="0"/>
              <a:t> 2% sans rien</a:t>
            </a:r>
            <a:endParaRPr lang="fr-FR" dirty="0" smtClean="0"/>
          </a:p>
          <a:p>
            <a:r>
              <a:rPr lang="fr-FR" dirty="0" smtClean="0"/>
              <a:t>sauf CAES (arrivée sur le territoire)</a:t>
            </a:r>
            <a:r>
              <a:rPr lang="fr-FR" dirty="0"/>
              <a:t> </a:t>
            </a:r>
            <a:r>
              <a:rPr lang="fr-FR" dirty="0" smtClean="0"/>
              <a:t>: </a:t>
            </a:r>
          </a:p>
          <a:p>
            <a:r>
              <a:rPr lang="fr-FR" dirty="0" smtClean="0"/>
              <a:t>65% sans </a:t>
            </a:r>
            <a:r>
              <a:rPr lang="fr-FR" dirty="0" err="1" smtClean="0"/>
              <a:t>couv</a:t>
            </a:r>
            <a:r>
              <a:rPr lang="fr-FR" dirty="0" smtClean="0"/>
              <a:t> si arrivée – d’un mois vs 15% si +</a:t>
            </a:r>
          </a:p>
          <a:p>
            <a:endParaRPr lang="fr-FR" dirty="0" smtClean="0"/>
          </a:p>
          <a:p>
            <a:r>
              <a:rPr lang="fr-FR" dirty="0" smtClean="0"/>
              <a:t>AME : +6 pts en 219 </a:t>
            </a:r>
          </a:p>
          <a:p>
            <a:r>
              <a:rPr lang="fr-FR" dirty="0"/>
              <a:t> </a:t>
            </a:r>
            <a:r>
              <a:rPr lang="fr-FR" dirty="0" smtClean="0"/>
              <a:t>- de CSS en CADA et CPH (-18 et -21 pts)</a:t>
            </a: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27</a:t>
            </a:fld>
            <a:endParaRPr lang="fr-FR" dirty="0"/>
          </a:p>
        </p:txBody>
      </p:sp>
    </p:spTree>
    <p:extLst>
      <p:ext uri="{BB962C8B-B14F-4D97-AF65-F5344CB8AC3E}">
        <p14:creationId xmlns:p14="http://schemas.microsoft.com/office/powerpoint/2010/main" val="10033670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28</a:t>
            </a:fld>
            <a:endParaRPr lang="fr-FR" dirty="0"/>
          </a:p>
        </p:txBody>
      </p:sp>
    </p:spTree>
    <p:extLst>
      <p:ext uri="{BB962C8B-B14F-4D97-AF65-F5344CB8AC3E}">
        <p14:creationId xmlns:p14="http://schemas.microsoft.com/office/powerpoint/2010/main" val="1700220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3</a:t>
            </a:fld>
            <a:endParaRPr lang="fr-FR" dirty="0"/>
          </a:p>
        </p:txBody>
      </p:sp>
    </p:spTree>
    <p:extLst>
      <p:ext uri="{BB962C8B-B14F-4D97-AF65-F5344CB8AC3E}">
        <p14:creationId xmlns:p14="http://schemas.microsoft.com/office/powerpoint/2010/main" val="729941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4</a:t>
            </a:fld>
            <a:endParaRPr lang="fr-FR" dirty="0"/>
          </a:p>
        </p:txBody>
      </p:sp>
    </p:spTree>
    <p:extLst>
      <p:ext uri="{BB962C8B-B14F-4D97-AF65-F5344CB8AC3E}">
        <p14:creationId xmlns:p14="http://schemas.microsoft.com/office/powerpoint/2010/main" val="548635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5</a:t>
            </a:fld>
            <a:endParaRPr lang="fr-FR" dirty="0"/>
          </a:p>
        </p:txBody>
      </p:sp>
    </p:spTree>
    <p:extLst>
      <p:ext uri="{BB962C8B-B14F-4D97-AF65-F5344CB8AC3E}">
        <p14:creationId xmlns:p14="http://schemas.microsoft.com/office/powerpoint/2010/main" val="3692663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6</a:t>
            </a:fld>
            <a:endParaRPr lang="fr-FR" dirty="0"/>
          </a:p>
        </p:txBody>
      </p:sp>
    </p:spTree>
    <p:extLst>
      <p:ext uri="{BB962C8B-B14F-4D97-AF65-F5344CB8AC3E}">
        <p14:creationId xmlns:p14="http://schemas.microsoft.com/office/powerpoint/2010/main" val="3908384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7</a:t>
            </a:fld>
            <a:endParaRPr lang="fr-FR" dirty="0"/>
          </a:p>
        </p:txBody>
      </p:sp>
    </p:spTree>
    <p:extLst>
      <p:ext uri="{BB962C8B-B14F-4D97-AF65-F5344CB8AC3E}">
        <p14:creationId xmlns:p14="http://schemas.microsoft.com/office/powerpoint/2010/main" val="3704270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8</a:t>
            </a:fld>
            <a:endParaRPr lang="fr-FR" dirty="0"/>
          </a:p>
        </p:txBody>
      </p:sp>
    </p:spTree>
    <p:extLst>
      <p:ext uri="{BB962C8B-B14F-4D97-AF65-F5344CB8AC3E}">
        <p14:creationId xmlns:p14="http://schemas.microsoft.com/office/powerpoint/2010/main" val="1502025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9</a:t>
            </a:fld>
            <a:endParaRPr lang="fr-FR" dirty="0"/>
          </a:p>
        </p:txBody>
      </p:sp>
    </p:spTree>
    <p:extLst>
      <p:ext uri="{BB962C8B-B14F-4D97-AF65-F5344CB8AC3E}">
        <p14:creationId xmlns:p14="http://schemas.microsoft.com/office/powerpoint/2010/main" val="2568436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323850" y="4797631"/>
            <a:ext cx="1170000" cy="345869"/>
          </a:xfrm>
          <a:prstGeom prst="rect">
            <a:avLst/>
          </a:prstGeom>
        </p:spPr>
        <p:txBody>
          <a:bodyPr vert="horz" lIns="0" tIns="0" rIns="0" bIns="0" rtlCol="0" anchor="ctr" anchorCtr="0">
            <a:noAutofit/>
          </a:bodyPr>
          <a:lstStyle>
            <a:lvl1pPr algn="l">
              <a:defRPr sz="750" b="1">
                <a:solidFill>
                  <a:schemeClr val="tx1"/>
                </a:solidFill>
              </a:defRPr>
            </a:lvl1pPr>
          </a:lstStyle>
          <a:p>
            <a:r>
              <a:rPr lang="fr-FR" cap="all" dirty="0" smtClean="0"/>
              <a:t>24/03/2023</a:t>
            </a:r>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248679"/>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DREES / Bureau « Lutte contre l’exclusion »</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724193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23528" y="1563638"/>
            <a:ext cx="2520000" cy="288032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r>
              <a:rPr lang="fr-FR" cap="all" dirty="0" smtClean="0"/>
              <a:t>24/03/2023</a:t>
            </a:r>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682801"/>
            <a:ext cx="8424863" cy="539991"/>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DREES / Bureau « Lutte contre l’exclusion »</a:t>
            </a:r>
          </a:p>
        </p:txBody>
      </p:sp>
    </p:spTree>
    <p:extLst>
      <p:ext uri="{BB962C8B-B14F-4D97-AF65-F5344CB8AC3E}">
        <p14:creationId xmlns:p14="http://schemas.microsoft.com/office/powerpoint/2010/main" val="288813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r>
              <a:rPr lang="fr-FR" cap="all" dirty="0" smtClean="0"/>
              <a:t>24/03/2023</a:t>
            </a:r>
            <a:endParaRPr lang="fr-FR" cap="all" dirty="0"/>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DREES / Bureau « Lutte contre l’exclusion »</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682801"/>
            <a:ext cx="8424863" cy="539991"/>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69134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r>
              <a:rPr lang="fr-FR" cap="all" dirty="0" smtClean="0"/>
              <a:t>24/03/2023</a:t>
            </a:r>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DREES / Bureau « Lutte contre l’exclusion »</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dirty="0"/>
              <a:t>Cliquez sur l'icône pour ajouter une image</a:t>
            </a:r>
          </a:p>
        </p:txBody>
      </p:sp>
    </p:spTree>
    <p:extLst>
      <p:ext uri="{BB962C8B-B14F-4D97-AF65-F5344CB8AC3E}">
        <p14:creationId xmlns:p14="http://schemas.microsoft.com/office/powerpoint/2010/main" val="207718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r>
              <a:rPr lang="fr-FR" cap="all" dirty="0" smtClean="0"/>
              <a:t>24/03/2023</a:t>
            </a:r>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DREES / Bureau « Lutte contre l’exclusion »</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323528" y="1707654"/>
            <a:ext cx="5761038" cy="2879725"/>
          </a:xfrm>
        </p:spPr>
        <p:txBody>
          <a:bodyPr/>
          <a:lstStyle/>
          <a:p>
            <a:r>
              <a:rPr lang="fr-FR" dirty="0"/>
              <a:t>Cliquez sur l'icône pour ajouter un graphique</a:t>
            </a:r>
          </a:p>
        </p:txBody>
      </p:sp>
    </p:spTree>
    <p:extLst>
      <p:ext uri="{BB962C8B-B14F-4D97-AF65-F5344CB8AC3E}">
        <p14:creationId xmlns:p14="http://schemas.microsoft.com/office/powerpoint/2010/main" val="204411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pic>
        <p:nvPicPr>
          <p:cNvPr id="10" name="Image 9">
            <a:extLst>
              <a:ext uri="{FF2B5EF4-FFF2-40B4-BE49-F238E27FC236}">
                <a16:creationId xmlns:a16="http://schemas.microsoft.com/office/drawing/2014/main" id="{829DF172-12F0-D244-8F51-E16DC05073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52000" y="252000"/>
            <a:ext cx="1440000" cy="1440000"/>
          </a:xfrm>
          <a:prstGeom prst="rect">
            <a:avLst/>
          </a:prstGeom>
        </p:spPr>
      </p:pic>
      <p:sp>
        <p:nvSpPr>
          <p:cNvPr id="11" name="Espace réservé du texte 10"/>
          <p:cNvSpPr>
            <a:spLocks noGrp="1"/>
          </p:cNvSpPr>
          <p:nvPr>
            <p:ph type="body" sz="quarter" idx="13" hasCustomPrompt="1"/>
          </p:nvPr>
        </p:nvSpPr>
        <p:spPr bwMode="gray">
          <a:xfrm>
            <a:off x="323850" y="2139702"/>
            <a:ext cx="8424000" cy="2293224"/>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dirty="0"/>
              <a:t>Titre</a:t>
            </a:r>
          </a:p>
          <a:p>
            <a:pPr lvl="1"/>
            <a:r>
              <a:rPr lang="fr-FR" dirty="0"/>
              <a:t>Sous-titre</a:t>
            </a:r>
          </a:p>
        </p:txBody>
      </p:sp>
      <p:cxnSp>
        <p:nvCxnSpPr>
          <p:cNvPr id="12" name="Connecteur droit 11"/>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r>
              <a:rPr lang="fr-FR" cap="all" dirty="0" smtClean="0"/>
              <a:t>24/03/2023</a:t>
            </a:r>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4067944" y="195486"/>
            <a:ext cx="4680769"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DREES / Bureau « Lutte contre l’exclusion »</a:t>
            </a:r>
          </a:p>
        </p:txBody>
      </p:sp>
      <p:pic>
        <p:nvPicPr>
          <p:cNvPr id="15" name="Image 14">
            <a:extLst>
              <a:ext uri="{FF2B5EF4-FFF2-40B4-BE49-F238E27FC236}">
                <a16:creationId xmlns:a16="http://schemas.microsoft.com/office/drawing/2014/main" id="{0B5534E2-19C3-C848-AD92-C2BA62CED4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402631" y="328486"/>
            <a:ext cx="1320064" cy="1192705"/>
          </a:xfrm>
          <a:prstGeom prst="rect">
            <a:avLst/>
          </a:prstGeom>
        </p:spPr>
      </p:pic>
    </p:spTree>
    <p:extLst>
      <p:ext uri="{BB962C8B-B14F-4D97-AF65-F5344CB8AC3E}">
        <p14:creationId xmlns:p14="http://schemas.microsoft.com/office/powerpoint/2010/main" val="27858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43958"/>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364285" y="4797631"/>
            <a:ext cx="1170000" cy="345869"/>
          </a:xfrm>
          <a:prstGeom prst="rect">
            <a:avLst/>
          </a:prstGeom>
        </p:spPr>
        <p:txBody>
          <a:bodyPr vert="horz" lIns="0" tIns="0" rIns="0" bIns="0" rtlCol="0" anchor="ctr" anchorCtr="0">
            <a:noAutofit/>
          </a:bodyPr>
          <a:lstStyle>
            <a:lvl1pPr algn="l">
              <a:defRPr sz="750" b="1">
                <a:solidFill>
                  <a:schemeClr val="bg1"/>
                </a:solidFill>
              </a:defRPr>
            </a:lvl1pPr>
          </a:lstStyle>
          <a:p>
            <a:r>
              <a:rPr lang="fr-FR" cap="all" dirty="0" smtClean="0"/>
              <a:t>24/03/2023</a:t>
            </a:r>
            <a:endParaRPr lang="fr-FR" cap="all" dirty="0"/>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396000" indent="-396000">
              <a:buFont typeface="+mj-lt"/>
              <a:buAutoNum type="arabicPeriod"/>
              <a:defRPr sz="3250">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DREES / Bureau « Lutte contre l’exclusion »</a:t>
            </a:r>
          </a:p>
        </p:txBody>
      </p:sp>
    </p:spTree>
    <p:extLst>
      <p:ext uri="{BB962C8B-B14F-4D97-AF65-F5344CB8AC3E}">
        <p14:creationId xmlns:p14="http://schemas.microsoft.com/office/powerpoint/2010/main" val="107654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smtClean="0"/>
              <a:t>24/03/2023</a:t>
            </a:r>
            <a:endParaRPr lang="fr-FR" dirty="0"/>
          </a:p>
        </p:txBody>
      </p:sp>
      <p:sp>
        <p:nvSpPr>
          <p:cNvPr id="5" name="Espace réservé du pied de page 4"/>
          <p:cNvSpPr>
            <a:spLocks noGrp="1"/>
          </p:cNvSpPr>
          <p:nvPr>
            <p:ph type="ftr" sz="quarter" idx="11"/>
          </p:nvPr>
        </p:nvSpPr>
        <p:spPr bwMode="gray">
          <a:xfrm>
            <a:off x="720000" y="4371949"/>
            <a:ext cx="3240000" cy="447947"/>
          </a:xfrm>
        </p:spPr>
        <p:txBody>
          <a:bodyPr anchor="ctr" anchorCtr="0"/>
          <a:lstStyle>
            <a:lvl1pPr algn="l">
              <a:defRPr sz="1150"/>
            </a:lvl1pPr>
          </a:lstStyle>
          <a:p>
            <a:r>
              <a:rPr lang="fr-FR" dirty="0"/>
              <a:t>DREES / Bureau « Lutte contre l’exclusion »</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10" name="Image 9">
            <a:extLst>
              <a:ext uri="{FF2B5EF4-FFF2-40B4-BE49-F238E27FC236}">
                <a16:creationId xmlns:a16="http://schemas.microsoft.com/office/drawing/2014/main" id="{753DF2B5-DDEC-9F4F-AC71-1D361A99EA7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6453866" y="555526"/>
            <a:ext cx="1744453" cy="1576148"/>
          </a:xfrm>
          <a:prstGeom prst="rect">
            <a:avLst/>
          </a:prstGeom>
        </p:spPr>
      </p:pic>
      <p:pic>
        <p:nvPicPr>
          <p:cNvPr id="11" name="Image 10">
            <a:extLst>
              <a:ext uri="{FF2B5EF4-FFF2-40B4-BE49-F238E27FC236}">
                <a16:creationId xmlns:a16="http://schemas.microsoft.com/office/drawing/2014/main" id="{AA456506-B875-0447-AE4C-DB900904651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540000" y="360000"/>
            <a:ext cx="2700000" cy="2700000"/>
          </a:xfrm>
          <a:prstGeom prst="rect">
            <a:avLst/>
          </a:prstGeom>
        </p:spPr>
      </p:pic>
    </p:spTree>
    <p:extLst>
      <p:ext uri="{BB962C8B-B14F-4D97-AF65-F5344CB8AC3E}">
        <p14:creationId xmlns:p14="http://schemas.microsoft.com/office/powerpoint/2010/main" val="212740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DREES / Bureau « Lutte contre l’exclusion »</a:t>
            </a:r>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682801"/>
            <a:ext cx="8424863" cy="539991"/>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315703" y="4783500"/>
            <a:ext cx="2057400" cy="274637"/>
          </a:xfrm>
          <a:prstGeom prst="rect">
            <a:avLst/>
          </a:prstGeom>
        </p:spPr>
        <p:txBody>
          <a:bodyPr vert="horz" lIns="91440" tIns="45720" rIns="91440" bIns="45720" rtlCol="0" anchor="ctr"/>
          <a:lstStyle>
            <a:lvl1pPr algn="l">
              <a:defRPr sz="750" b="1">
                <a:solidFill>
                  <a:schemeClr val="tx1"/>
                </a:solidFill>
              </a:defRPr>
            </a:lvl1pPr>
          </a:lstStyle>
          <a:p>
            <a:r>
              <a:rPr lang="fr-FR" cap="all" dirty="0" smtClean="0"/>
              <a:t>24/03/2023</a:t>
            </a:r>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Image 13">
            <a:extLst>
              <a:ext uri="{FF2B5EF4-FFF2-40B4-BE49-F238E27FC236}">
                <a16:creationId xmlns:a16="http://schemas.microsoft.com/office/drawing/2014/main" id="{5C7551C4-641A-D343-AA7E-79AE4711BFA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bwMode="gray">
          <a:xfrm>
            <a:off x="1277084" y="180000"/>
            <a:ext cx="398441" cy="360000"/>
          </a:xfrm>
          <a:prstGeom prst="rect">
            <a:avLst/>
          </a:prstGeom>
        </p:spPr>
      </p:pic>
      <p:pic>
        <p:nvPicPr>
          <p:cNvPr id="15" name="Image 14">
            <a:extLst>
              <a:ext uri="{FF2B5EF4-FFF2-40B4-BE49-F238E27FC236}">
                <a16:creationId xmlns:a16="http://schemas.microsoft.com/office/drawing/2014/main" id="{4921EE98-A0EA-AE49-A902-478042AA6CF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bwMode="gray">
          <a:xfrm>
            <a:off x="288000" y="108000"/>
            <a:ext cx="540000" cy="540000"/>
          </a:xfrm>
          <a:prstGeom prst="rect">
            <a:avLst/>
          </a:prstGeom>
        </p:spPr>
      </p:pic>
    </p:spTree>
    <p:extLst>
      <p:ext uri="{BB962C8B-B14F-4D97-AF65-F5344CB8AC3E}">
        <p14:creationId xmlns:p14="http://schemas.microsoft.com/office/powerpoint/2010/main" val="358592806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Lst>
  <p:hf hdr="0"/>
  <p:txStyles>
    <p:titleStyle>
      <a:lvl1pPr marL="14288" indent="0" algn="l" defTabSz="914400" rtl="0" eaLnBrk="1" latinLnBrk="0" hangingPunct="1">
        <a:lnSpc>
          <a:spcPct val="90000"/>
        </a:lnSpc>
        <a:spcBef>
          <a:spcPct val="0"/>
        </a:spcBef>
        <a:buNone/>
        <a:tabLst/>
        <a:defRPr sz="2500" b="1" kern="1200">
          <a:solidFill>
            <a:schemeClr val="tx1"/>
          </a:solidFill>
          <a:latin typeface="+mj-lt"/>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324713" y="1995686"/>
            <a:ext cx="8424000" cy="2664296"/>
          </a:xfrm>
        </p:spPr>
        <p:txBody>
          <a:bodyPr/>
          <a:lstStyle/>
          <a:p>
            <a:pPr>
              <a:lnSpc>
                <a:spcPct val="110000"/>
              </a:lnSpc>
              <a:spcBef>
                <a:spcPts val="400"/>
              </a:spcBef>
              <a:spcAft>
                <a:spcPts val="1200"/>
              </a:spcAft>
            </a:pPr>
            <a:r>
              <a:rPr lang="fr-FR" sz="2400" spc="50" dirty="0">
                <a:solidFill>
                  <a:srgbClr val="E83D54"/>
                </a:solidFill>
                <a:ea typeface="Times New Roman"/>
                <a:cs typeface="Arial"/>
              </a:rPr>
              <a:t>Profil des personnes accueillies en centres </a:t>
            </a:r>
            <a:r>
              <a:rPr lang="fr-FR" sz="2400" spc="50" dirty="0" smtClean="0">
                <a:solidFill>
                  <a:srgbClr val="E83D54"/>
                </a:solidFill>
                <a:ea typeface="Times New Roman"/>
                <a:cs typeface="Arial"/>
              </a:rPr>
              <a:t>d’hébergement</a:t>
            </a:r>
          </a:p>
          <a:p>
            <a:pPr>
              <a:lnSpc>
                <a:spcPct val="110000"/>
              </a:lnSpc>
              <a:spcBef>
                <a:spcPts val="400"/>
              </a:spcBef>
              <a:spcAft>
                <a:spcPts val="1200"/>
              </a:spcAft>
            </a:pPr>
            <a:r>
              <a:rPr lang="fr-FR" sz="1800" spc="50" dirty="0" smtClean="0">
                <a:solidFill>
                  <a:srgbClr val="E83D54"/>
                </a:solidFill>
                <a:ea typeface="Times New Roman"/>
                <a:cs typeface="Arial"/>
              </a:rPr>
              <a:t>Es-DS 2021- Premiers résultats</a:t>
            </a:r>
          </a:p>
          <a:p>
            <a:pPr algn="ctr">
              <a:lnSpc>
                <a:spcPct val="110000"/>
              </a:lnSpc>
              <a:spcBef>
                <a:spcPts val="400"/>
              </a:spcBef>
              <a:spcAft>
                <a:spcPts val="1200"/>
              </a:spcAft>
            </a:pPr>
            <a:endParaRPr lang="fr-FR" sz="1400" cap="none" spc="50" dirty="0" smtClean="0">
              <a:solidFill>
                <a:srgbClr val="5B504B"/>
              </a:solidFill>
              <a:ea typeface="Times New Roman"/>
              <a:cs typeface="Times New Roman"/>
            </a:endParaRPr>
          </a:p>
          <a:p>
            <a:pPr algn="ctr">
              <a:lnSpc>
                <a:spcPct val="110000"/>
              </a:lnSpc>
              <a:spcBef>
                <a:spcPts val="400"/>
              </a:spcBef>
              <a:spcAft>
                <a:spcPts val="1200"/>
              </a:spcAft>
            </a:pPr>
            <a:r>
              <a:rPr lang="fr-FR" sz="1400" cap="none" spc="50" dirty="0" smtClean="0">
                <a:solidFill>
                  <a:srgbClr val="E83D54"/>
                </a:solidFill>
                <a:ea typeface="Times New Roman"/>
                <a:cs typeface="Times New Roman"/>
              </a:rPr>
              <a:t>Groupe d’études « Analyses quantitatives sur l’hébergement social et les sans-domicile »</a:t>
            </a:r>
            <a:r>
              <a:rPr lang="fr-FR" sz="1100" cap="none" spc="50" dirty="0" smtClean="0">
                <a:solidFill>
                  <a:srgbClr val="E83D54"/>
                </a:solidFill>
                <a:ea typeface="Times New Roman"/>
                <a:cs typeface="Times New Roman"/>
              </a:rPr>
              <a:t> </a:t>
            </a:r>
          </a:p>
          <a:p>
            <a:pPr>
              <a:lnSpc>
                <a:spcPct val="110000"/>
              </a:lnSpc>
              <a:spcBef>
                <a:spcPts val="400"/>
              </a:spcBef>
              <a:spcAft>
                <a:spcPts val="1200"/>
              </a:spcAft>
            </a:pPr>
            <a:r>
              <a:rPr lang="fr-FR" sz="1100" cap="none" spc="50" dirty="0" smtClean="0">
                <a:solidFill>
                  <a:srgbClr val="5B504B"/>
                </a:solidFill>
                <a:ea typeface="Times New Roman"/>
                <a:cs typeface="Times New Roman"/>
              </a:rPr>
              <a:t>Anthony Caruso (Drees)</a:t>
            </a:r>
            <a:endParaRPr lang="fr-FR" sz="1100" cap="none" spc="50" dirty="0">
              <a:solidFill>
                <a:srgbClr val="5B504B"/>
              </a:solidFill>
              <a:ea typeface="Times New Roman"/>
              <a:cs typeface="Times New Roman"/>
            </a:endParaRPr>
          </a:p>
          <a:p>
            <a:pPr>
              <a:lnSpc>
                <a:spcPct val="110000"/>
              </a:lnSpc>
              <a:spcBef>
                <a:spcPts val="400"/>
              </a:spcBef>
              <a:spcAft>
                <a:spcPts val="1200"/>
              </a:spcAft>
            </a:pPr>
            <a:endParaRPr lang="fr-FR" sz="1600" spc="50" dirty="0">
              <a:solidFill>
                <a:srgbClr val="E83D54"/>
              </a:solidFill>
              <a:latin typeface="Franklin Gothic Medium"/>
              <a:ea typeface="Times New Roman"/>
              <a:cs typeface="Times New Roman"/>
            </a:endParaRPr>
          </a:p>
          <a:p>
            <a:endParaRPr lang="fr-FR" dirty="0"/>
          </a:p>
        </p:txBody>
      </p:sp>
      <p:sp>
        <p:nvSpPr>
          <p:cNvPr id="3" name="Espace réservé de la date 2"/>
          <p:cNvSpPr>
            <a:spLocks noGrp="1"/>
          </p:cNvSpPr>
          <p:nvPr>
            <p:ph type="dt" sz="half" idx="2"/>
          </p:nvPr>
        </p:nvSpPr>
        <p:spPr/>
        <p:txBody>
          <a:bodyPr/>
          <a:lstStyle/>
          <a:p>
            <a:r>
              <a:rPr lang="fr-FR" cap="all" dirty="0" smtClean="0"/>
              <a:t>24/03/2023</a:t>
            </a:r>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1</a:t>
            </a:fld>
            <a:endParaRPr lang="fr-FR" dirty="0"/>
          </a:p>
        </p:txBody>
      </p:sp>
      <p:sp>
        <p:nvSpPr>
          <p:cNvPr id="5" name="Espace réservé du pied de page 4"/>
          <p:cNvSpPr>
            <a:spLocks noGrp="1"/>
          </p:cNvSpPr>
          <p:nvPr>
            <p:ph type="ftr" sz="quarter" idx="3"/>
          </p:nvPr>
        </p:nvSpPr>
        <p:spPr/>
        <p:txBody>
          <a:bodyPr/>
          <a:lstStyle/>
          <a:p>
            <a:r>
              <a:rPr lang="fr-FR" dirty="0"/>
              <a:t>DREES / Bureau « Lutte contre l’exclusion »</a:t>
            </a:r>
          </a:p>
        </p:txBody>
      </p:sp>
    </p:spTree>
    <p:extLst>
      <p:ext uri="{BB962C8B-B14F-4D97-AF65-F5344CB8AC3E}">
        <p14:creationId xmlns:p14="http://schemas.microsoft.com/office/powerpoint/2010/main" val="914343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10</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461398" y="544719"/>
            <a:ext cx="8424863" cy="539991"/>
          </a:xfrm>
        </p:spPr>
        <p:txBody>
          <a:bodyPr>
            <a:normAutofit/>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Calendrier des publications</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sp>
        <p:nvSpPr>
          <p:cNvPr id="4" name="Rectangle 3"/>
          <p:cNvSpPr/>
          <p:nvPr/>
        </p:nvSpPr>
        <p:spPr>
          <a:xfrm>
            <a:off x="489300" y="1347614"/>
            <a:ext cx="7704856" cy="2246769"/>
          </a:xfrm>
          <a:prstGeom prst="rect">
            <a:avLst/>
          </a:prstGeom>
        </p:spPr>
        <p:txBody>
          <a:bodyPr wrap="square">
            <a:spAutoFit/>
          </a:bodyPr>
          <a:lstStyle/>
          <a:p>
            <a:pPr marL="285750" indent="-285750">
              <a:buFontTx/>
              <a:buChar char="-"/>
            </a:pPr>
            <a:r>
              <a:rPr lang="fr-FR" sz="1400" dirty="0" smtClean="0"/>
              <a:t>Printemps 2023 : les 2 études présentées aujourd’hui</a:t>
            </a:r>
          </a:p>
          <a:p>
            <a:pPr marL="285750" indent="-285750">
              <a:buFontTx/>
              <a:buChar char="-"/>
            </a:pPr>
            <a:r>
              <a:rPr lang="fr-FR" sz="1400" dirty="0" smtClean="0"/>
              <a:t>Été 2023:</a:t>
            </a:r>
          </a:p>
          <a:p>
            <a:pPr marL="742950" lvl="1" indent="-285750">
              <a:buFontTx/>
              <a:buChar char="-"/>
            </a:pPr>
            <a:r>
              <a:rPr lang="fr-FR" sz="1400" dirty="0" smtClean="0"/>
              <a:t>Actualisation de l’étude sur le logement adapté</a:t>
            </a:r>
          </a:p>
          <a:p>
            <a:pPr marL="742950" lvl="1" indent="-285750">
              <a:buFontTx/>
              <a:buChar char="-"/>
            </a:pPr>
            <a:r>
              <a:rPr lang="fr-FR" sz="1400" dirty="0" smtClean="0"/>
              <a:t>Étude sur la durée d’accueil en établissement, les taux de sortie et les trajectoires de logement (hors places d’urgence)</a:t>
            </a:r>
          </a:p>
          <a:p>
            <a:pPr marL="285750" indent="-285750">
              <a:buFontTx/>
              <a:buChar char="-"/>
            </a:pPr>
            <a:r>
              <a:rPr lang="fr-FR" sz="1400" dirty="0" smtClean="0"/>
              <a:t>Automne 2023 : séries longues sur le public accueilli dans les centres d’hébergement </a:t>
            </a:r>
          </a:p>
          <a:p>
            <a:pPr marL="285750" indent="-285750">
              <a:buFontTx/>
              <a:buChar char="-"/>
            </a:pPr>
            <a:r>
              <a:rPr lang="fr-FR" sz="1400" dirty="0" smtClean="0"/>
              <a:t>Fin 2023 : étude sur le personnel dans les centres d’hébergement </a:t>
            </a:r>
          </a:p>
          <a:p>
            <a:pPr marL="285750" indent="-285750">
              <a:buFontTx/>
              <a:buChar char="-"/>
            </a:pPr>
            <a:r>
              <a:rPr lang="fr-FR" sz="1400" dirty="0" smtClean="0"/>
              <a:t>2024 : les établissements d’hébergement avec aide médicale (LAM, LHSS, ACT)</a:t>
            </a:r>
          </a:p>
          <a:p>
            <a:pPr marL="285750" indent="-285750">
              <a:buFontTx/>
              <a:buChar char="-"/>
            </a:pPr>
            <a:endParaRPr lang="fr-FR" sz="1400" dirty="0"/>
          </a:p>
          <a:p>
            <a:r>
              <a:rPr lang="fr-FR" sz="1400" dirty="0" smtClean="0"/>
              <a:t>Diffusion d’un jeu de données (centaines ou milliers de tableaux) : été 2023</a:t>
            </a:r>
            <a:endParaRPr lang="fr-FR" sz="1400" dirty="0"/>
          </a:p>
        </p:txBody>
      </p:sp>
    </p:spTree>
    <p:extLst>
      <p:ext uri="{BB962C8B-B14F-4D97-AF65-F5344CB8AC3E}">
        <p14:creationId xmlns:p14="http://schemas.microsoft.com/office/powerpoint/2010/main" val="455824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11</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461398" y="544719"/>
            <a:ext cx="8424863" cy="539991"/>
          </a:xfrm>
        </p:spPr>
        <p:txBody>
          <a:bodyPr>
            <a:normAutofit/>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Diffusion des données </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sp>
        <p:nvSpPr>
          <p:cNvPr id="4" name="Rectangle 3"/>
          <p:cNvSpPr/>
          <p:nvPr/>
        </p:nvSpPr>
        <p:spPr>
          <a:xfrm>
            <a:off x="489300" y="1347614"/>
            <a:ext cx="7704856" cy="1169551"/>
          </a:xfrm>
          <a:prstGeom prst="rect">
            <a:avLst/>
          </a:prstGeom>
        </p:spPr>
        <p:txBody>
          <a:bodyPr wrap="square">
            <a:spAutoFit/>
          </a:bodyPr>
          <a:lstStyle/>
          <a:p>
            <a:r>
              <a:rPr lang="fr-FR" sz="1400" dirty="0" smtClean="0"/>
              <a:t>Diffusion des données 2020-2021:</a:t>
            </a:r>
          </a:p>
          <a:p>
            <a:pPr marL="285750" indent="-285750">
              <a:buFontTx/>
              <a:buChar char="-"/>
            </a:pPr>
            <a:r>
              <a:rPr lang="fr-FR" sz="1400" dirty="0" smtClean="0"/>
              <a:t>Aux DREETS et à la DRIHL : début mars 2023</a:t>
            </a:r>
          </a:p>
          <a:p>
            <a:pPr marL="285750" indent="-285750">
              <a:buFontTx/>
              <a:buChar char="-"/>
            </a:pPr>
            <a:r>
              <a:rPr lang="fr-FR" sz="1400" dirty="0" smtClean="0"/>
              <a:t>Sur le CASD et Quételet : avril 2023</a:t>
            </a:r>
          </a:p>
          <a:p>
            <a:pPr marL="285750" indent="-285750">
              <a:buFontTx/>
              <a:buChar char="-"/>
            </a:pPr>
            <a:endParaRPr lang="fr-FR" sz="1400" dirty="0"/>
          </a:p>
          <a:p>
            <a:r>
              <a:rPr lang="fr-FR" sz="1400" dirty="0" smtClean="0"/>
              <a:t>Diffusion des éditions passées et des codes pour travailler en séries longues : automne 2023</a:t>
            </a:r>
            <a:endParaRPr lang="fr-FR" sz="1400" dirty="0"/>
          </a:p>
        </p:txBody>
      </p:sp>
    </p:spTree>
    <p:extLst>
      <p:ext uri="{BB962C8B-B14F-4D97-AF65-F5344CB8AC3E}">
        <p14:creationId xmlns:p14="http://schemas.microsoft.com/office/powerpoint/2010/main" val="806877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12</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10" name="Titre 3"/>
          <p:cNvSpPr txBox="1">
            <a:spLocks/>
          </p:cNvSpPr>
          <p:nvPr/>
        </p:nvSpPr>
        <p:spPr>
          <a:xfrm>
            <a:off x="1376741" y="2283718"/>
            <a:ext cx="6390518" cy="539991"/>
          </a:xfrm>
          <a:prstGeom prst="rect">
            <a:avLst/>
          </a:prstGeom>
        </p:spPr>
        <p:txBody>
          <a:bodyPr vert="horz" lIns="91440" tIns="45720" rIns="91440" bIns="45720" rtlCol="0" anchor="ctr">
            <a:noAutofit/>
          </a:bodyPr>
          <a:lstStyle>
            <a:lvl1pPr marL="14288" indent="0" algn="l" defTabSz="914400" rtl="0" eaLnBrk="1" latinLnBrk="0" hangingPunct="1">
              <a:lnSpc>
                <a:spcPct val="90000"/>
              </a:lnSpc>
              <a:spcBef>
                <a:spcPct val="0"/>
              </a:spcBef>
              <a:buNone/>
              <a:tabLst/>
              <a:defRPr sz="2500" b="1" kern="1200">
                <a:solidFill>
                  <a:schemeClr val="tx1"/>
                </a:solidFill>
                <a:latin typeface="+mj-lt"/>
                <a:ea typeface="+mj-ea"/>
                <a:cs typeface="+mj-cs"/>
              </a:defRPr>
            </a:lvl1pPr>
          </a:lstStyle>
          <a:p>
            <a:pPr marL="0" lvl="0" algn="ctr">
              <a:spcBef>
                <a:spcPts val="600"/>
              </a:spcBef>
              <a:spcAft>
                <a:spcPts val="1500"/>
              </a:spcAft>
            </a:pPr>
            <a:r>
              <a:rPr lang="fr-FR" sz="2400" kern="1600" cap="all" dirty="0" smtClean="0">
                <a:solidFill>
                  <a:srgbClr val="E83D54"/>
                </a:solidFill>
              </a:rPr>
              <a:t>Les premiers résultats de l’enquête es-DS 2020-2021 sur l’Hébergement social</a:t>
            </a:r>
            <a:endParaRPr lang="fr-FR" sz="2400" kern="1600" cap="all" dirty="0">
              <a:solidFill>
                <a:srgbClr val="E83D54"/>
              </a:solidFill>
            </a:endParaRPr>
          </a:p>
        </p:txBody>
      </p:sp>
    </p:spTree>
    <p:extLst>
      <p:ext uri="{BB962C8B-B14F-4D97-AF65-F5344CB8AC3E}">
        <p14:creationId xmlns:p14="http://schemas.microsoft.com/office/powerpoint/2010/main" val="2290012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13</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461398" y="544719"/>
            <a:ext cx="8424863" cy="539991"/>
          </a:xfrm>
        </p:spPr>
        <p:txBody>
          <a:bodyPr>
            <a:normAutofit fontScale="90000"/>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Près de </a:t>
            </a:r>
            <a:r>
              <a:rPr lang="fr-FR" sz="1800" spc="50" dirty="0">
                <a:solidFill>
                  <a:srgbClr val="E83D54"/>
                </a:solidFill>
                <a:latin typeface="Arial" panose="020B0604020202020204" pitchFamily="34" charset="0"/>
                <a:ea typeface="Times New Roman"/>
                <a:cs typeface="Arial" panose="020B0604020202020204" pitchFamily="34" charset="0"/>
              </a:rPr>
              <a:t>220 000 places d’accueil dans les établissements </a:t>
            </a:r>
            <a:r>
              <a:rPr lang="fr-FR" sz="1800" spc="50" dirty="0" smtClean="0">
                <a:solidFill>
                  <a:srgbClr val="E83D54"/>
                </a:solidFill>
                <a:latin typeface="Arial" panose="020B0604020202020204" pitchFamily="34" charset="0"/>
                <a:ea typeface="Times New Roman"/>
                <a:cs typeface="Arial" panose="020B0604020202020204" pitchFamily="34" charset="0"/>
              </a:rPr>
              <a:t>d’hébergement</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2241701504"/>
              </p:ext>
            </p:extLst>
          </p:nvPr>
        </p:nvGraphicFramePr>
        <p:xfrm>
          <a:off x="461398" y="1269566"/>
          <a:ext cx="7992888" cy="3312368"/>
        </p:xfrm>
        <a:graphic>
          <a:graphicData uri="http://schemas.openxmlformats.org/drawingml/2006/table">
            <a:tbl>
              <a:tblPr firstRow="1" firstCol="1" bandRow="1">
                <a:tableStyleId>{00A15C55-8517-42AA-B614-E9B94910E393}</a:tableStyleId>
              </a:tblPr>
              <a:tblGrid>
                <a:gridCol w="1854720">
                  <a:extLst>
                    <a:ext uri="{9D8B030D-6E8A-4147-A177-3AD203B41FA5}">
                      <a16:colId xmlns:a16="http://schemas.microsoft.com/office/drawing/2014/main" val="332827068"/>
                    </a:ext>
                  </a:extLst>
                </a:gridCol>
                <a:gridCol w="786658">
                  <a:extLst>
                    <a:ext uri="{9D8B030D-6E8A-4147-A177-3AD203B41FA5}">
                      <a16:colId xmlns:a16="http://schemas.microsoft.com/office/drawing/2014/main" val="2130181127"/>
                    </a:ext>
                  </a:extLst>
                </a:gridCol>
                <a:gridCol w="796251">
                  <a:extLst>
                    <a:ext uri="{9D8B030D-6E8A-4147-A177-3AD203B41FA5}">
                      <a16:colId xmlns:a16="http://schemas.microsoft.com/office/drawing/2014/main" val="3649037777"/>
                    </a:ext>
                  </a:extLst>
                </a:gridCol>
                <a:gridCol w="924164">
                  <a:extLst>
                    <a:ext uri="{9D8B030D-6E8A-4147-A177-3AD203B41FA5}">
                      <a16:colId xmlns:a16="http://schemas.microsoft.com/office/drawing/2014/main" val="2419320974"/>
                    </a:ext>
                  </a:extLst>
                </a:gridCol>
                <a:gridCol w="849015">
                  <a:extLst>
                    <a:ext uri="{9D8B030D-6E8A-4147-A177-3AD203B41FA5}">
                      <a16:colId xmlns:a16="http://schemas.microsoft.com/office/drawing/2014/main" val="504019260"/>
                    </a:ext>
                  </a:extLst>
                </a:gridCol>
                <a:gridCol w="868201">
                  <a:extLst>
                    <a:ext uri="{9D8B030D-6E8A-4147-A177-3AD203B41FA5}">
                      <a16:colId xmlns:a16="http://schemas.microsoft.com/office/drawing/2014/main" val="3080252467"/>
                    </a:ext>
                  </a:extLst>
                </a:gridCol>
                <a:gridCol w="992915">
                  <a:extLst>
                    <a:ext uri="{9D8B030D-6E8A-4147-A177-3AD203B41FA5}">
                      <a16:colId xmlns:a16="http://schemas.microsoft.com/office/drawing/2014/main" val="1987245063"/>
                    </a:ext>
                  </a:extLst>
                </a:gridCol>
                <a:gridCol w="920964">
                  <a:extLst>
                    <a:ext uri="{9D8B030D-6E8A-4147-A177-3AD203B41FA5}">
                      <a16:colId xmlns:a16="http://schemas.microsoft.com/office/drawing/2014/main" val="3187620489"/>
                    </a:ext>
                  </a:extLst>
                </a:gridCol>
              </a:tblGrid>
              <a:tr h="654590">
                <a:tc>
                  <a:txBody>
                    <a:bodyPr/>
                    <a:lstStyle/>
                    <a:p>
                      <a:pPr marL="71755" algn="l"/>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Nombre d’établissements</a:t>
                      </a:r>
                      <a:endParaRPr lang="fr-FR" sz="6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Nombre de places</a:t>
                      </a:r>
                      <a:endParaRPr lang="fr-FR" sz="6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Nombre de personnes accueillies</a:t>
                      </a:r>
                      <a:endParaRPr lang="fr-FR" sz="6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Taux d’occupation (en %)</a:t>
                      </a:r>
                      <a:endParaRPr lang="fr-FR" sz="6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Nombre de places permanentes</a:t>
                      </a:r>
                      <a:endParaRPr lang="fr-FR" sz="6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Nombre de places temporaires</a:t>
                      </a:r>
                      <a:endParaRPr lang="fr-FR" sz="6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Nombre de personnes accueillies sur des places temporaires</a:t>
                      </a:r>
                      <a:endParaRPr lang="fr-FR" sz="600" dirty="0">
                        <a:effectLst/>
                        <a:latin typeface="Arial" panose="020B0604020202020204" pitchFamily="34" charset="0"/>
                        <a:cs typeface="Times New Roman" panose="02020603050405020304" pitchFamily="18" charset="0"/>
                      </a:endParaRPr>
                    </a:p>
                  </a:txBody>
                  <a:tcPr marL="44999" marR="44999" marT="23749" marB="23749" anchor="ctr"/>
                </a:tc>
                <a:extLst>
                  <a:ext uri="{0D108BD9-81ED-4DB2-BD59-A6C34878D82A}">
                    <a16:rowId xmlns:a16="http://schemas.microsoft.com/office/drawing/2014/main" val="3267892450"/>
                  </a:ext>
                </a:extLst>
              </a:tr>
              <a:tr h="276436">
                <a:tc>
                  <a:txBody>
                    <a:bodyPr/>
                    <a:lstStyle/>
                    <a:p>
                      <a:pPr marL="71755" algn="l">
                        <a:spcAft>
                          <a:spcPts val="0"/>
                        </a:spcAft>
                      </a:pPr>
                      <a:r>
                        <a:rPr lang="fr-FR" sz="700" b="1" dirty="0">
                          <a:effectLst/>
                        </a:rPr>
                        <a:t>Établissements d’accueil mère-enfant</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167</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6 200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5 600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89</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6 200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extLst>
                  <a:ext uri="{0D108BD9-81ED-4DB2-BD59-A6C34878D82A}">
                    <a16:rowId xmlns:a16="http://schemas.microsoft.com/office/drawing/2014/main" val="1228646965"/>
                  </a:ext>
                </a:extLst>
              </a:tr>
              <a:tr h="276436">
                <a:tc>
                  <a:txBody>
                    <a:bodyPr/>
                    <a:lstStyle/>
                    <a:p>
                      <a:pPr marL="71755" algn="l">
                        <a:spcAft>
                          <a:spcPts val="0"/>
                        </a:spcAft>
                      </a:pPr>
                      <a:r>
                        <a:rPr lang="fr-FR" sz="700" dirty="0">
                          <a:effectLst/>
                        </a:rPr>
                        <a:t>Centres d’hébergement et de réinsertion sociale (CHRS)</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837</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51 900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47 400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91</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50 300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1 600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1 300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extLst>
                  <a:ext uri="{0D108BD9-81ED-4DB2-BD59-A6C34878D82A}">
                    <a16:rowId xmlns:a16="http://schemas.microsoft.com/office/drawing/2014/main" val="2276668479"/>
                  </a:ext>
                </a:extLst>
              </a:tr>
              <a:tr h="169854">
                <a:tc>
                  <a:txBody>
                    <a:bodyPr/>
                    <a:lstStyle/>
                    <a:p>
                      <a:pPr marL="71755" algn="l">
                        <a:spcAft>
                          <a:spcPts val="0"/>
                        </a:spcAft>
                      </a:pPr>
                      <a:r>
                        <a:rPr lang="fr-FR" sz="700" dirty="0">
                          <a:effectLst/>
                        </a:rPr>
                        <a:t>Autres centres d’accueil</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1 062</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57 500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52 700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92</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52 100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5 300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5 000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extLst>
                  <a:ext uri="{0D108BD9-81ED-4DB2-BD59-A6C34878D82A}">
                    <a16:rowId xmlns:a16="http://schemas.microsoft.com/office/drawing/2014/main" val="2346695482"/>
                  </a:ext>
                </a:extLst>
              </a:tr>
              <a:tr h="276436">
                <a:tc>
                  <a:txBody>
                    <a:bodyPr/>
                    <a:lstStyle/>
                    <a:p>
                      <a:pPr marL="71755" algn="l">
                        <a:spcAft>
                          <a:spcPts val="0"/>
                        </a:spcAft>
                      </a:pPr>
                      <a:r>
                        <a:rPr lang="fr-FR" sz="700" b="1" dirty="0">
                          <a:effectLst/>
                        </a:rPr>
                        <a:t>Ensemble des établissements </a:t>
                      </a:r>
                      <a:r>
                        <a:rPr lang="fr-FR" sz="700" b="1" dirty="0">
                          <a:solidFill>
                            <a:schemeClr val="bg1"/>
                          </a:solidFill>
                          <a:effectLst/>
                        </a:rPr>
                        <a:t>d'hébergement </a:t>
                      </a:r>
                      <a:r>
                        <a:rPr lang="fr-FR" sz="700" b="1" dirty="0" smtClean="0">
                          <a:solidFill>
                            <a:schemeClr val="bg1"/>
                          </a:solidFill>
                          <a:effectLst/>
                        </a:rPr>
                        <a:t>généraliste</a:t>
                      </a:r>
                      <a:endParaRPr lang="fr-FR" sz="700" b="1" dirty="0">
                        <a:solidFill>
                          <a:schemeClr val="bg1"/>
                        </a:solidFill>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1 899</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109 400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100 100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92</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102 400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7 000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6 300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extLst>
                  <a:ext uri="{0D108BD9-81ED-4DB2-BD59-A6C34878D82A}">
                    <a16:rowId xmlns:a16="http://schemas.microsoft.com/office/drawing/2014/main" val="2085533754"/>
                  </a:ext>
                </a:extLst>
              </a:tr>
              <a:tr h="276436">
                <a:tc>
                  <a:txBody>
                    <a:bodyPr/>
                    <a:lstStyle/>
                    <a:p>
                      <a:pPr marL="71755" algn="l">
                        <a:spcAft>
                          <a:spcPts val="0"/>
                        </a:spcAft>
                      </a:pPr>
                      <a:r>
                        <a:rPr lang="fr-FR" sz="700" dirty="0">
                          <a:effectLst/>
                        </a:rPr>
                        <a:t>Centres d'accueil et d'examen </a:t>
                      </a:r>
                      <a:r>
                        <a:rPr lang="fr-FR" sz="700" dirty="0" smtClean="0">
                          <a:effectLst/>
                        </a:rPr>
                        <a:t>des situations </a:t>
                      </a:r>
                      <a:r>
                        <a:rPr lang="fr-FR" sz="700" dirty="0">
                          <a:effectLst/>
                        </a:rPr>
                        <a:t>(CAES)</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33</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3 000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2 000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64</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3 000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extLst>
                  <a:ext uri="{0D108BD9-81ED-4DB2-BD59-A6C34878D82A}">
                    <a16:rowId xmlns:a16="http://schemas.microsoft.com/office/drawing/2014/main" val="2208980037"/>
                  </a:ext>
                </a:extLst>
              </a:tr>
              <a:tr h="276436">
                <a:tc>
                  <a:txBody>
                    <a:bodyPr/>
                    <a:lstStyle/>
                    <a:p>
                      <a:pPr marL="71755" algn="l">
                        <a:spcAft>
                          <a:spcPts val="0"/>
                        </a:spcAft>
                      </a:pPr>
                      <a:r>
                        <a:rPr lang="fr-FR" sz="700" dirty="0">
                          <a:effectLst/>
                        </a:rPr>
                        <a:t>Centres d’accueil pour demandeurs d’asile (CADA)</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363</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43 900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40 300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92</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43 700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200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extLst>
                  <a:ext uri="{0D108BD9-81ED-4DB2-BD59-A6C34878D82A}">
                    <a16:rowId xmlns:a16="http://schemas.microsoft.com/office/drawing/2014/main" val="686374441"/>
                  </a:ext>
                </a:extLst>
              </a:tr>
              <a:tr h="276436">
                <a:tc>
                  <a:txBody>
                    <a:bodyPr/>
                    <a:lstStyle/>
                    <a:p>
                      <a:pPr marL="71755" algn="l">
                        <a:spcAft>
                          <a:spcPts val="0"/>
                        </a:spcAft>
                      </a:pPr>
                      <a:r>
                        <a:rPr lang="fr-FR" sz="700" dirty="0">
                          <a:effectLst/>
                        </a:rPr>
                        <a:t>Hébergement d'urgence pour demandeurs d'asile (HUDA)</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493</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46 900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41 700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89</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46 400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500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300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extLst>
                  <a:ext uri="{0D108BD9-81ED-4DB2-BD59-A6C34878D82A}">
                    <a16:rowId xmlns:a16="http://schemas.microsoft.com/office/drawing/2014/main" val="3568215913"/>
                  </a:ext>
                </a:extLst>
              </a:tr>
              <a:tr h="276436">
                <a:tc>
                  <a:txBody>
                    <a:bodyPr/>
                    <a:lstStyle/>
                    <a:p>
                      <a:pPr marL="71755" algn="l">
                        <a:spcAft>
                          <a:spcPts val="0"/>
                        </a:spcAft>
                      </a:pPr>
                      <a:r>
                        <a:rPr lang="fr-FR" sz="700" dirty="0">
                          <a:effectLst/>
                        </a:rPr>
                        <a:t>Centres provisoires d’hébergement (CPH)</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140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8 700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7 700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89</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8 700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dirty="0">
                          <a:effectLst/>
                        </a:rPr>
                        <a:t>0</a:t>
                      </a:r>
                      <a:endParaRPr lang="fr-FR" sz="700" dirty="0">
                        <a:effectLst/>
                        <a:latin typeface="Arial" panose="020B0604020202020204" pitchFamily="34" charset="0"/>
                        <a:cs typeface="Times New Roman" panose="02020603050405020304" pitchFamily="18" charset="0"/>
                      </a:endParaRPr>
                    </a:p>
                  </a:txBody>
                  <a:tcPr marL="44999" marR="44999" marT="23749" marB="23749" anchor="ctr"/>
                </a:tc>
                <a:extLst>
                  <a:ext uri="{0D108BD9-81ED-4DB2-BD59-A6C34878D82A}">
                    <a16:rowId xmlns:a16="http://schemas.microsoft.com/office/drawing/2014/main" val="3378293047"/>
                  </a:ext>
                </a:extLst>
              </a:tr>
              <a:tr h="276436">
                <a:tc>
                  <a:txBody>
                    <a:bodyPr/>
                    <a:lstStyle/>
                    <a:p>
                      <a:pPr marL="71755" algn="l">
                        <a:spcAft>
                          <a:spcPts val="0"/>
                        </a:spcAft>
                      </a:pPr>
                      <a:r>
                        <a:rPr lang="fr-FR" sz="700" b="1" dirty="0">
                          <a:effectLst/>
                        </a:rPr>
                        <a:t>Ensemble des établissements du DNA</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1 029</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102 500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91 600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89</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101 900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700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400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extLst>
                  <a:ext uri="{0D108BD9-81ED-4DB2-BD59-A6C34878D82A}">
                    <a16:rowId xmlns:a16="http://schemas.microsoft.com/office/drawing/2014/main" val="3358799689"/>
                  </a:ext>
                </a:extLst>
              </a:tr>
              <a:tr h="276436">
                <a:tc>
                  <a:txBody>
                    <a:bodyPr/>
                    <a:lstStyle/>
                    <a:p>
                      <a:pPr marL="71755" algn="l">
                        <a:spcAft>
                          <a:spcPts val="0"/>
                        </a:spcAft>
                      </a:pPr>
                      <a:r>
                        <a:rPr lang="fr-FR" sz="700" b="1" dirty="0">
                          <a:effectLst/>
                        </a:rPr>
                        <a:t>Ensemble des établissement du champ 2021</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3 091</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218 200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197 300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90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210 500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7 700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tc>
                  <a:txBody>
                    <a:bodyPr/>
                    <a:lstStyle/>
                    <a:p>
                      <a:pPr marL="71755" algn="ctr">
                        <a:spcAft>
                          <a:spcPts val="0"/>
                        </a:spcAft>
                      </a:pPr>
                      <a:r>
                        <a:rPr lang="fr-FR" sz="700" b="1" dirty="0">
                          <a:effectLst/>
                        </a:rPr>
                        <a:t>6 600</a:t>
                      </a:r>
                      <a:endParaRPr lang="fr-FR" sz="700" b="1" dirty="0">
                        <a:effectLst/>
                        <a:latin typeface="Arial" panose="020B0604020202020204" pitchFamily="34" charset="0"/>
                        <a:cs typeface="Times New Roman" panose="02020603050405020304" pitchFamily="18" charset="0"/>
                      </a:endParaRPr>
                    </a:p>
                  </a:txBody>
                  <a:tcPr marL="44999" marR="44999" marT="23749" marB="23749" anchor="ctr"/>
                </a:tc>
                <a:extLst>
                  <a:ext uri="{0D108BD9-81ED-4DB2-BD59-A6C34878D82A}">
                    <a16:rowId xmlns:a16="http://schemas.microsoft.com/office/drawing/2014/main" val="3346074629"/>
                  </a:ext>
                </a:extLst>
              </a:tr>
            </a:tbl>
          </a:graphicData>
        </a:graphic>
      </p:graphicFrame>
    </p:spTree>
    <p:extLst>
      <p:ext uri="{BB962C8B-B14F-4D97-AF65-F5344CB8AC3E}">
        <p14:creationId xmlns:p14="http://schemas.microsoft.com/office/powerpoint/2010/main" val="430316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14</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461398" y="544719"/>
            <a:ext cx="8424863" cy="539991"/>
          </a:xfrm>
        </p:spPr>
        <p:txBody>
          <a:bodyPr>
            <a:normAutofit/>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Une forte hausse du nombre de places permanentes…</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graphicFrame>
        <p:nvGraphicFramePr>
          <p:cNvPr id="14" name="Tableau 13"/>
          <p:cNvGraphicFramePr>
            <a:graphicFrameLocks noGrp="1"/>
          </p:cNvGraphicFramePr>
          <p:nvPr>
            <p:extLst>
              <p:ext uri="{D42A27DB-BD31-4B8C-83A1-F6EECF244321}">
                <p14:modId xmlns:p14="http://schemas.microsoft.com/office/powerpoint/2010/main" val="3025655986"/>
              </p:ext>
            </p:extLst>
          </p:nvPr>
        </p:nvGraphicFramePr>
        <p:xfrm>
          <a:off x="461398" y="1275611"/>
          <a:ext cx="8215056" cy="3312368"/>
        </p:xfrm>
        <a:graphic>
          <a:graphicData uri="http://schemas.openxmlformats.org/drawingml/2006/table">
            <a:tbl>
              <a:tblPr firstRow="1" firstCol="1" bandRow="1">
                <a:tableStyleId>{00A15C55-8517-42AA-B614-E9B94910E393}</a:tableStyleId>
              </a:tblPr>
              <a:tblGrid>
                <a:gridCol w="1966686">
                  <a:extLst>
                    <a:ext uri="{9D8B030D-6E8A-4147-A177-3AD203B41FA5}">
                      <a16:colId xmlns:a16="http://schemas.microsoft.com/office/drawing/2014/main" val="3919046451"/>
                    </a:ext>
                  </a:extLst>
                </a:gridCol>
                <a:gridCol w="1118890">
                  <a:extLst>
                    <a:ext uri="{9D8B030D-6E8A-4147-A177-3AD203B41FA5}">
                      <a16:colId xmlns:a16="http://schemas.microsoft.com/office/drawing/2014/main" val="517078875"/>
                    </a:ext>
                  </a:extLst>
                </a:gridCol>
                <a:gridCol w="791931">
                  <a:extLst>
                    <a:ext uri="{9D8B030D-6E8A-4147-A177-3AD203B41FA5}">
                      <a16:colId xmlns:a16="http://schemas.microsoft.com/office/drawing/2014/main" val="3418770371"/>
                    </a:ext>
                  </a:extLst>
                </a:gridCol>
                <a:gridCol w="591483">
                  <a:extLst>
                    <a:ext uri="{9D8B030D-6E8A-4147-A177-3AD203B41FA5}">
                      <a16:colId xmlns:a16="http://schemas.microsoft.com/office/drawing/2014/main" val="3411428118"/>
                    </a:ext>
                  </a:extLst>
                </a:gridCol>
                <a:gridCol w="793575">
                  <a:extLst>
                    <a:ext uri="{9D8B030D-6E8A-4147-A177-3AD203B41FA5}">
                      <a16:colId xmlns:a16="http://schemas.microsoft.com/office/drawing/2014/main" val="4027505445"/>
                    </a:ext>
                  </a:extLst>
                </a:gridCol>
                <a:gridCol w="791931">
                  <a:extLst>
                    <a:ext uri="{9D8B030D-6E8A-4147-A177-3AD203B41FA5}">
                      <a16:colId xmlns:a16="http://schemas.microsoft.com/office/drawing/2014/main" val="39160011"/>
                    </a:ext>
                  </a:extLst>
                </a:gridCol>
                <a:gridCol w="791931">
                  <a:extLst>
                    <a:ext uri="{9D8B030D-6E8A-4147-A177-3AD203B41FA5}">
                      <a16:colId xmlns:a16="http://schemas.microsoft.com/office/drawing/2014/main" val="4034259729"/>
                    </a:ext>
                  </a:extLst>
                </a:gridCol>
                <a:gridCol w="578340">
                  <a:extLst>
                    <a:ext uri="{9D8B030D-6E8A-4147-A177-3AD203B41FA5}">
                      <a16:colId xmlns:a16="http://schemas.microsoft.com/office/drawing/2014/main" val="339917081"/>
                    </a:ext>
                  </a:extLst>
                </a:gridCol>
                <a:gridCol w="790289">
                  <a:extLst>
                    <a:ext uri="{9D8B030D-6E8A-4147-A177-3AD203B41FA5}">
                      <a16:colId xmlns:a16="http://schemas.microsoft.com/office/drawing/2014/main" val="4164008164"/>
                    </a:ext>
                  </a:extLst>
                </a:gridCol>
              </a:tblGrid>
              <a:tr h="218225">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66181" marR="66181" marT="34929" marB="34929" anchor="ctr"/>
                </a:tc>
                <a:tc gridSpan="4">
                  <a:txBody>
                    <a:bodyPr/>
                    <a:lstStyle/>
                    <a:p>
                      <a:pPr marL="71755" algn="ctr">
                        <a:spcAft>
                          <a:spcPts val="0"/>
                        </a:spcAft>
                      </a:pPr>
                      <a:r>
                        <a:rPr lang="fr-FR" sz="800" dirty="0">
                          <a:effectLst/>
                        </a:rPr>
                        <a:t>2021</a:t>
                      </a:r>
                      <a:endParaRPr lang="fr-FR" sz="800" dirty="0">
                        <a:effectLst/>
                        <a:latin typeface="Arial" panose="020B0604020202020204" pitchFamily="34" charset="0"/>
                        <a:cs typeface="Times New Roman" panose="02020603050405020304" pitchFamily="18" charset="0"/>
                      </a:endParaRPr>
                    </a:p>
                  </a:txBody>
                  <a:tcPr marL="66181" marR="66181" marT="34929" marB="34929" anchor="ct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marL="71755" algn="ctr">
                        <a:spcAft>
                          <a:spcPts val="0"/>
                        </a:spcAft>
                      </a:pPr>
                      <a:r>
                        <a:rPr lang="fr-FR" sz="800" dirty="0">
                          <a:effectLst/>
                        </a:rPr>
                        <a:t>2016</a:t>
                      </a:r>
                      <a:endParaRPr lang="fr-FR" sz="800" dirty="0">
                        <a:effectLst/>
                        <a:latin typeface="Arial" panose="020B0604020202020204" pitchFamily="34" charset="0"/>
                        <a:cs typeface="Times New Roman" panose="02020603050405020304" pitchFamily="18" charset="0"/>
                      </a:endParaRPr>
                    </a:p>
                  </a:txBody>
                  <a:tcPr marL="66181" marR="66181" marT="34929" marB="34929" anchor="ct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629097202"/>
                  </a:ext>
                </a:extLst>
              </a:tr>
              <a:tr h="773160">
                <a:tc>
                  <a:txBody>
                    <a:bodyPr/>
                    <a:lstStyle/>
                    <a:p>
                      <a:pPr marL="71755" algn="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Nombre de places </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Nombre de personnes accueillies</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Taux </a:t>
                      </a:r>
                      <a:r>
                        <a:rPr lang="fr-FR" sz="800" dirty="0" smtClean="0">
                          <a:effectLst/>
                          <a:latin typeface="+mn-lt"/>
                        </a:rPr>
                        <a:t>d’occupation </a:t>
                      </a:r>
                      <a:r>
                        <a:rPr lang="fr-FR" sz="800" dirty="0">
                          <a:effectLst/>
                          <a:latin typeface="+mn-lt"/>
                        </a:rPr>
                        <a:t>(en %)</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Nombre moyen de places par établissement</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Nombre de places </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Nombre de personnes accueillies</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Taux </a:t>
                      </a:r>
                      <a:r>
                        <a:rPr lang="fr-FR" sz="800" dirty="0" smtClean="0">
                          <a:effectLst/>
                          <a:latin typeface="+mn-lt"/>
                        </a:rPr>
                        <a:t>d’occupation </a:t>
                      </a:r>
                      <a:r>
                        <a:rPr lang="fr-FR" sz="800" dirty="0">
                          <a:effectLst/>
                          <a:latin typeface="+mn-lt"/>
                        </a:rPr>
                        <a:t>(en %)</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Nombre moyen de places par établissement</a:t>
                      </a:r>
                      <a:endParaRPr lang="fr-FR" sz="800" dirty="0">
                        <a:effectLst/>
                        <a:latin typeface="+mn-lt"/>
                        <a:cs typeface="Times New Roman" panose="02020603050405020304" pitchFamily="18" charset="0"/>
                      </a:endParaRPr>
                    </a:p>
                  </a:txBody>
                  <a:tcPr marL="66181" marR="66181" marT="34929" marB="34929" anchor="ctr"/>
                </a:tc>
                <a:extLst>
                  <a:ext uri="{0D108BD9-81ED-4DB2-BD59-A6C34878D82A}">
                    <a16:rowId xmlns:a16="http://schemas.microsoft.com/office/drawing/2014/main" val="2278986545"/>
                  </a:ext>
                </a:extLst>
              </a:tr>
              <a:tr h="218225">
                <a:tc>
                  <a:txBody>
                    <a:bodyPr/>
                    <a:lstStyle/>
                    <a:p>
                      <a:pPr marL="71755" algn="l">
                        <a:spcAft>
                          <a:spcPts val="0"/>
                        </a:spcAft>
                      </a:pPr>
                      <a:r>
                        <a:rPr lang="fr-FR" sz="800" b="1" dirty="0">
                          <a:effectLst/>
                          <a:latin typeface="+mn-lt"/>
                        </a:rPr>
                        <a:t>EAME</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6 200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5 600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89</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37</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6 200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5 400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87</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38</a:t>
                      </a:r>
                      <a:endParaRPr lang="fr-FR" sz="800" b="1" dirty="0">
                        <a:effectLst/>
                        <a:latin typeface="+mn-lt"/>
                        <a:cs typeface="Times New Roman" panose="02020603050405020304" pitchFamily="18" charset="0"/>
                      </a:endParaRPr>
                    </a:p>
                  </a:txBody>
                  <a:tcPr marL="66181" marR="66181" marT="34929" marB="34929" anchor="ctr"/>
                </a:tc>
                <a:extLst>
                  <a:ext uri="{0D108BD9-81ED-4DB2-BD59-A6C34878D82A}">
                    <a16:rowId xmlns:a16="http://schemas.microsoft.com/office/drawing/2014/main" val="1175083149"/>
                  </a:ext>
                </a:extLst>
              </a:tr>
              <a:tr h="218225">
                <a:tc>
                  <a:txBody>
                    <a:bodyPr/>
                    <a:lstStyle/>
                    <a:p>
                      <a:pPr marL="71755" algn="l">
                        <a:spcAft>
                          <a:spcPts val="0"/>
                        </a:spcAft>
                      </a:pPr>
                      <a:r>
                        <a:rPr lang="fr-FR" sz="800" dirty="0">
                          <a:effectLst/>
                          <a:latin typeface="+mn-lt"/>
                        </a:rPr>
                        <a:t>CHRS</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50 300 </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46 200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91</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60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45 000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43 900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97</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53</a:t>
                      </a:r>
                      <a:endParaRPr lang="fr-FR" sz="800" dirty="0">
                        <a:effectLst/>
                        <a:latin typeface="+mn-lt"/>
                        <a:cs typeface="Times New Roman" panose="02020603050405020304" pitchFamily="18" charset="0"/>
                      </a:endParaRPr>
                    </a:p>
                  </a:txBody>
                  <a:tcPr marL="66181" marR="66181" marT="34929" marB="34929" anchor="ctr"/>
                </a:tc>
                <a:extLst>
                  <a:ext uri="{0D108BD9-81ED-4DB2-BD59-A6C34878D82A}">
                    <a16:rowId xmlns:a16="http://schemas.microsoft.com/office/drawing/2014/main" val="3549950064"/>
                  </a:ext>
                </a:extLst>
              </a:tr>
              <a:tr h="218225">
                <a:tc>
                  <a:txBody>
                    <a:bodyPr/>
                    <a:lstStyle/>
                    <a:p>
                      <a:pPr marL="71755" algn="l">
                        <a:spcAft>
                          <a:spcPts val="0"/>
                        </a:spcAft>
                      </a:pPr>
                      <a:r>
                        <a:rPr lang="fr-FR" sz="800" dirty="0">
                          <a:effectLst/>
                          <a:latin typeface="+mn-lt"/>
                        </a:rPr>
                        <a:t>Autres centres d’accueil</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52 100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47 700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92</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49</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32 100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30 200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94</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40</a:t>
                      </a:r>
                      <a:endParaRPr lang="fr-FR" sz="800" dirty="0">
                        <a:effectLst/>
                        <a:latin typeface="+mn-lt"/>
                        <a:cs typeface="Times New Roman" panose="02020603050405020304" pitchFamily="18" charset="0"/>
                      </a:endParaRPr>
                    </a:p>
                  </a:txBody>
                  <a:tcPr marL="66181" marR="66181" marT="34929" marB="34929" anchor="ctr"/>
                </a:tc>
                <a:extLst>
                  <a:ext uri="{0D108BD9-81ED-4DB2-BD59-A6C34878D82A}">
                    <a16:rowId xmlns:a16="http://schemas.microsoft.com/office/drawing/2014/main" val="3073691050"/>
                  </a:ext>
                </a:extLst>
              </a:tr>
              <a:tr h="218225">
                <a:tc>
                  <a:txBody>
                    <a:bodyPr/>
                    <a:lstStyle/>
                    <a:p>
                      <a:pPr marL="71755" algn="l">
                        <a:spcAft>
                          <a:spcPts val="0"/>
                        </a:spcAft>
                      </a:pPr>
                      <a:r>
                        <a:rPr lang="fr-FR" sz="800" b="1" dirty="0">
                          <a:effectLst/>
                          <a:latin typeface="+mn-lt"/>
                        </a:rPr>
                        <a:t>Hébergement généraliste</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108 600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99 400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91</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53</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83 300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79 500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95</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46</a:t>
                      </a:r>
                      <a:endParaRPr lang="fr-FR" sz="800" b="1" dirty="0">
                        <a:effectLst/>
                        <a:latin typeface="+mn-lt"/>
                        <a:cs typeface="Times New Roman" panose="02020603050405020304" pitchFamily="18" charset="0"/>
                      </a:endParaRPr>
                    </a:p>
                  </a:txBody>
                  <a:tcPr marL="66181" marR="66181" marT="34929" marB="34929" anchor="ctr"/>
                </a:tc>
                <a:extLst>
                  <a:ext uri="{0D108BD9-81ED-4DB2-BD59-A6C34878D82A}">
                    <a16:rowId xmlns:a16="http://schemas.microsoft.com/office/drawing/2014/main" val="695135495"/>
                  </a:ext>
                </a:extLst>
              </a:tr>
              <a:tr h="218225">
                <a:tc>
                  <a:txBody>
                    <a:bodyPr/>
                    <a:lstStyle/>
                    <a:p>
                      <a:pPr marL="71755" algn="l">
                        <a:spcAft>
                          <a:spcPts val="0"/>
                        </a:spcAft>
                      </a:pPr>
                      <a:r>
                        <a:rPr lang="fr-FR" sz="800" dirty="0">
                          <a:effectLst/>
                          <a:latin typeface="+mn-lt"/>
                        </a:rPr>
                        <a:t>CAES</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3 000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1 900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64</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91</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a:t>
                      </a:r>
                      <a:endParaRPr lang="fr-FR" sz="800" dirty="0">
                        <a:effectLst/>
                        <a:latin typeface="+mn-lt"/>
                        <a:cs typeface="Times New Roman" panose="02020603050405020304" pitchFamily="18" charset="0"/>
                      </a:endParaRPr>
                    </a:p>
                  </a:txBody>
                  <a:tcPr marL="66181" marR="66181" marT="34929" marB="34929" anchor="ctr"/>
                </a:tc>
                <a:extLst>
                  <a:ext uri="{0D108BD9-81ED-4DB2-BD59-A6C34878D82A}">
                    <a16:rowId xmlns:a16="http://schemas.microsoft.com/office/drawing/2014/main" val="3485122767"/>
                  </a:ext>
                </a:extLst>
              </a:tr>
              <a:tr h="218225">
                <a:tc>
                  <a:txBody>
                    <a:bodyPr/>
                    <a:lstStyle/>
                    <a:p>
                      <a:pPr marL="71755" algn="l">
                        <a:spcAft>
                          <a:spcPts val="0"/>
                        </a:spcAft>
                      </a:pPr>
                      <a:r>
                        <a:rPr lang="fr-FR" sz="800" dirty="0">
                          <a:effectLst/>
                          <a:latin typeface="+mn-lt"/>
                        </a:rPr>
                        <a:t>CADA</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43 700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40 300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92</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121</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35 100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32 400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92</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smtClean="0">
                          <a:effectLst/>
                          <a:latin typeface="+mn-lt"/>
                          <a:cs typeface="+mn-cs"/>
                        </a:rPr>
                        <a:t>106</a:t>
                      </a:r>
                      <a:endParaRPr lang="fr-FR" sz="800" dirty="0">
                        <a:effectLst/>
                        <a:latin typeface="+mn-lt"/>
                        <a:cs typeface="Times New Roman" panose="02020603050405020304" pitchFamily="18" charset="0"/>
                      </a:endParaRPr>
                    </a:p>
                  </a:txBody>
                  <a:tcPr marL="66181" marR="66181" marT="34929" marB="34929" anchor="ctr"/>
                </a:tc>
                <a:extLst>
                  <a:ext uri="{0D108BD9-81ED-4DB2-BD59-A6C34878D82A}">
                    <a16:rowId xmlns:a16="http://schemas.microsoft.com/office/drawing/2014/main" val="1045500118"/>
                  </a:ext>
                </a:extLst>
              </a:tr>
              <a:tr h="218225">
                <a:tc>
                  <a:txBody>
                    <a:bodyPr/>
                    <a:lstStyle/>
                    <a:p>
                      <a:pPr marL="71755" algn="l">
                        <a:spcAft>
                          <a:spcPts val="0"/>
                        </a:spcAft>
                      </a:pPr>
                      <a:r>
                        <a:rPr lang="fr-FR" sz="800" dirty="0">
                          <a:effectLst/>
                          <a:latin typeface="+mn-lt"/>
                        </a:rPr>
                        <a:t>HUDA</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46 400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41 300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89</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94</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a:t>
                      </a:r>
                      <a:endParaRPr lang="fr-FR" sz="800" dirty="0">
                        <a:effectLst/>
                        <a:latin typeface="+mn-lt"/>
                        <a:cs typeface="Times New Roman" panose="02020603050405020304" pitchFamily="18" charset="0"/>
                      </a:endParaRPr>
                    </a:p>
                  </a:txBody>
                  <a:tcPr marL="66181" marR="66181" marT="34929" marB="34929" anchor="ctr"/>
                </a:tc>
                <a:extLst>
                  <a:ext uri="{0D108BD9-81ED-4DB2-BD59-A6C34878D82A}">
                    <a16:rowId xmlns:a16="http://schemas.microsoft.com/office/drawing/2014/main" val="2646475932"/>
                  </a:ext>
                </a:extLst>
              </a:tr>
              <a:tr h="218225">
                <a:tc>
                  <a:txBody>
                    <a:bodyPr/>
                    <a:lstStyle/>
                    <a:p>
                      <a:pPr marL="71755" algn="l">
                        <a:spcAft>
                          <a:spcPts val="0"/>
                        </a:spcAft>
                      </a:pPr>
                      <a:r>
                        <a:rPr lang="fr-FR" sz="800" dirty="0">
                          <a:effectLst/>
                          <a:latin typeface="+mn-lt"/>
                        </a:rPr>
                        <a:t>CPH</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8 700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7 700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89</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62</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1 800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1 700</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a:effectLst/>
                          <a:latin typeface="+mn-lt"/>
                        </a:rPr>
                        <a:t>96</a:t>
                      </a:r>
                      <a:endParaRPr lang="fr-FR" sz="800"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dirty="0" smtClean="0">
                          <a:effectLst/>
                          <a:latin typeface="+mn-lt"/>
                          <a:cs typeface="+mn-cs"/>
                        </a:rPr>
                        <a:t>57</a:t>
                      </a:r>
                      <a:endParaRPr lang="fr-FR" sz="800" dirty="0">
                        <a:effectLst/>
                        <a:latin typeface="+mn-lt"/>
                        <a:cs typeface="Times New Roman" panose="02020603050405020304" pitchFamily="18" charset="0"/>
                      </a:endParaRPr>
                    </a:p>
                  </a:txBody>
                  <a:tcPr marL="66181" marR="66181" marT="34929" marB="34929" anchor="ctr"/>
                </a:tc>
                <a:extLst>
                  <a:ext uri="{0D108BD9-81ED-4DB2-BD59-A6C34878D82A}">
                    <a16:rowId xmlns:a16="http://schemas.microsoft.com/office/drawing/2014/main" val="1908861460"/>
                  </a:ext>
                </a:extLst>
              </a:tr>
              <a:tr h="218225">
                <a:tc>
                  <a:txBody>
                    <a:bodyPr/>
                    <a:lstStyle/>
                    <a:p>
                      <a:pPr marL="71755" algn="l">
                        <a:spcAft>
                          <a:spcPts val="0"/>
                        </a:spcAft>
                      </a:pPr>
                      <a:r>
                        <a:rPr lang="fr-FR" sz="800" b="1" dirty="0">
                          <a:effectLst/>
                          <a:latin typeface="+mn-lt"/>
                        </a:rPr>
                        <a:t>DNA</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101 900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91 200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89</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99</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a:t>
                      </a:r>
                      <a:endParaRPr lang="fr-FR" sz="800" b="1" dirty="0">
                        <a:effectLst/>
                        <a:latin typeface="+mn-lt"/>
                        <a:cs typeface="Times New Roman" panose="02020603050405020304" pitchFamily="18" charset="0"/>
                      </a:endParaRPr>
                    </a:p>
                  </a:txBody>
                  <a:tcPr marL="66181" marR="66181" marT="34929" marB="34929" anchor="ctr"/>
                </a:tc>
                <a:extLst>
                  <a:ext uri="{0D108BD9-81ED-4DB2-BD59-A6C34878D82A}">
                    <a16:rowId xmlns:a16="http://schemas.microsoft.com/office/drawing/2014/main" val="364053918"/>
                  </a:ext>
                </a:extLst>
              </a:tr>
              <a:tr h="356958">
                <a:tc>
                  <a:txBody>
                    <a:bodyPr/>
                    <a:lstStyle/>
                    <a:p>
                      <a:pPr marL="71755" algn="l">
                        <a:spcAft>
                          <a:spcPts val="0"/>
                        </a:spcAft>
                      </a:pPr>
                      <a:r>
                        <a:rPr lang="fr-FR" sz="800" b="1" dirty="0">
                          <a:effectLst/>
                          <a:latin typeface="+mn-lt"/>
                        </a:rPr>
                        <a:t>Ensemble des établissement du champ 2021</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210 500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190 600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90</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68</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a:t>
                      </a:r>
                      <a:endParaRPr lang="fr-FR" sz="800" b="1" dirty="0">
                        <a:effectLst/>
                        <a:latin typeface="+mn-lt"/>
                        <a:cs typeface="Times New Roman" panose="02020603050405020304" pitchFamily="18" charset="0"/>
                      </a:endParaRPr>
                    </a:p>
                  </a:txBody>
                  <a:tcPr marL="66181" marR="66181" marT="34929" marB="34929" anchor="ctr"/>
                </a:tc>
                <a:tc>
                  <a:txBody>
                    <a:bodyPr/>
                    <a:lstStyle/>
                    <a:p>
                      <a:pPr marL="71755" algn="ctr">
                        <a:spcAft>
                          <a:spcPts val="0"/>
                        </a:spcAft>
                      </a:pPr>
                      <a:r>
                        <a:rPr lang="fr-FR" sz="800" b="1" dirty="0">
                          <a:effectLst/>
                          <a:latin typeface="+mn-lt"/>
                        </a:rPr>
                        <a:t>/</a:t>
                      </a:r>
                      <a:endParaRPr lang="fr-FR" sz="800" b="1" dirty="0">
                        <a:effectLst/>
                        <a:latin typeface="+mn-lt"/>
                        <a:cs typeface="Times New Roman" panose="02020603050405020304" pitchFamily="18" charset="0"/>
                      </a:endParaRPr>
                    </a:p>
                  </a:txBody>
                  <a:tcPr marL="66181" marR="66181" marT="34929" marB="34929" anchor="ctr"/>
                </a:tc>
                <a:extLst>
                  <a:ext uri="{0D108BD9-81ED-4DB2-BD59-A6C34878D82A}">
                    <a16:rowId xmlns:a16="http://schemas.microsoft.com/office/drawing/2014/main" val="3836344414"/>
                  </a:ext>
                </a:extLst>
              </a:tr>
            </a:tbl>
          </a:graphicData>
        </a:graphic>
      </p:graphicFrame>
    </p:spTree>
    <p:extLst>
      <p:ext uri="{BB962C8B-B14F-4D97-AF65-F5344CB8AC3E}">
        <p14:creationId xmlns:p14="http://schemas.microsoft.com/office/powerpoint/2010/main" val="1218906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15</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461398" y="544719"/>
            <a:ext cx="8424863" cy="539991"/>
          </a:xfrm>
        </p:spPr>
        <p:txBody>
          <a:bodyPr>
            <a:normAutofit/>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 et du nombre de places hors urgence</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3147551652"/>
              </p:ext>
            </p:extLst>
          </p:nvPr>
        </p:nvGraphicFramePr>
        <p:xfrm>
          <a:off x="508035" y="1347611"/>
          <a:ext cx="8056492" cy="3167993"/>
        </p:xfrm>
        <a:graphic>
          <a:graphicData uri="http://schemas.openxmlformats.org/drawingml/2006/table">
            <a:tbl>
              <a:tblPr firstRow="1" firstCol="1" bandRow="1">
                <a:tableStyleId>{00A15C55-8517-42AA-B614-E9B94910E393}</a:tableStyleId>
              </a:tblPr>
              <a:tblGrid>
                <a:gridCol w="2551797">
                  <a:extLst>
                    <a:ext uri="{9D8B030D-6E8A-4147-A177-3AD203B41FA5}">
                      <a16:colId xmlns:a16="http://schemas.microsoft.com/office/drawing/2014/main" val="3580976852"/>
                    </a:ext>
                  </a:extLst>
                </a:gridCol>
                <a:gridCol w="1008112">
                  <a:extLst>
                    <a:ext uri="{9D8B030D-6E8A-4147-A177-3AD203B41FA5}">
                      <a16:colId xmlns:a16="http://schemas.microsoft.com/office/drawing/2014/main" val="1169561134"/>
                    </a:ext>
                  </a:extLst>
                </a:gridCol>
                <a:gridCol w="936104">
                  <a:extLst>
                    <a:ext uri="{9D8B030D-6E8A-4147-A177-3AD203B41FA5}">
                      <a16:colId xmlns:a16="http://schemas.microsoft.com/office/drawing/2014/main" val="3249728596"/>
                    </a:ext>
                  </a:extLst>
                </a:gridCol>
                <a:gridCol w="936104">
                  <a:extLst>
                    <a:ext uri="{9D8B030D-6E8A-4147-A177-3AD203B41FA5}">
                      <a16:colId xmlns:a16="http://schemas.microsoft.com/office/drawing/2014/main" val="1868509195"/>
                    </a:ext>
                  </a:extLst>
                </a:gridCol>
                <a:gridCol w="1008112">
                  <a:extLst>
                    <a:ext uri="{9D8B030D-6E8A-4147-A177-3AD203B41FA5}">
                      <a16:colId xmlns:a16="http://schemas.microsoft.com/office/drawing/2014/main" val="4020758820"/>
                    </a:ext>
                  </a:extLst>
                </a:gridCol>
                <a:gridCol w="864096">
                  <a:extLst>
                    <a:ext uri="{9D8B030D-6E8A-4147-A177-3AD203B41FA5}">
                      <a16:colId xmlns:a16="http://schemas.microsoft.com/office/drawing/2014/main" val="2141517103"/>
                    </a:ext>
                  </a:extLst>
                </a:gridCol>
                <a:gridCol w="752167">
                  <a:extLst>
                    <a:ext uri="{9D8B030D-6E8A-4147-A177-3AD203B41FA5}">
                      <a16:colId xmlns:a16="http://schemas.microsoft.com/office/drawing/2014/main" val="4227126400"/>
                    </a:ext>
                  </a:extLst>
                </a:gridCol>
              </a:tblGrid>
              <a:tr h="1031363">
                <a:tc>
                  <a:txBody>
                    <a:bodyPr/>
                    <a:lstStyle/>
                    <a:p>
                      <a:pPr marL="71755" algn="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l">
                        <a:spcAft>
                          <a:spcPts val="0"/>
                        </a:spcAft>
                      </a:pPr>
                      <a:r>
                        <a:rPr lang="fr-FR" sz="800" dirty="0">
                          <a:effectLst/>
                          <a:latin typeface="+mj-lt"/>
                        </a:rPr>
                        <a:t>Ensemble des places</a:t>
                      </a:r>
                      <a:endParaRPr lang="fr-FR" sz="800" dirty="0">
                        <a:effectLst/>
                        <a:latin typeface="+mj-lt"/>
                        <a:cs typeface="Times New Roman" panose="02020603050405020304" pitchFamily="18" charset="0"/>
                      </a:endParaRPr>
                    </a:p>
                  </a:txBody>
                  <a:tcPr marL="65581" marR="65581" marT="34612" marB="34612" anchor="ctr"/>
                </a:tc>
                <a:tc>
                  <a:txBody>
                    <a:bodyPr/>
                    <a:lstStyle/>
                    <a:p>
                      <a:pPr marL="71755" algn="l">
                        <a:spcAft>
                          <a:spcPts val="0"/>
                        </a:spcAft>
                      </a:pPr>
                      <a:r>
                        <a:rPr lang="fr-FR" sz="800" dirty="0">
                          <a:effectLst/>
                          <a:latin typeface="+mj-lt"/>
                        </a:rPr>
                        <a:t>Ensemble des places hors urgence</a:t>
                      </a:r>
                      <a:endParaRPr lang="fr-FR" sz="800" dirty="0">
                        <a:effectLst/>
                        <a:latin typeface="+mj-lt"/>
                        <a:cs typeface="Times New Roman" panose="02020603050405020304" pitchFamily="18" charset="0"/>
                      </a:endParaRPr>
                    </a:p>
                  </a:txBody>
                  <a:tcPr marL="65581" marR="65581" marT="34612" marB="34612" anchor="ctr"/>
                </a:tc>
                <a:tc>
                  <a:txBody>
                    <a:bodyPr/>
                    <a:lstStyle/>
                    <a:p>
                      <a:pPr marL="71755" algn="l">
                        <a:spcAft>
                          <a:spcPts val="0"/>
                        </a:spcAft>
                      </a:pPr>
                      <a:r>
                        <a:rPr lang="fr-FR" sz="800" dirty="0">
                          <a:effectLst/>
                          <a:latin typeface="+mj-lt"/>
                        </a:rPr>
                        <a:t>Ensemble des effectifs hors urgence</a:t>
                      </a:r>
                      <a:endParaRPr lang="fr-FR" sz="800" dirty="0">
                        <a:effectLst/>
                        <a:latin typeface="+mj-lt"/>
                        <a:cs typeface="Times New Roman" panose="02020603050405020304" pitchFamily="18" charset="0"/>
                      </a:endParaRPr>
                    </a:p>
                  </a:txBody>
                  <a:tcPr marL="65581" marR="65581" marT="34612" marB="34612" anchor="ctr"/>
                </a:tc>
                <a:tc>
                  <a:txBody>
                    <a:bodyPr/>
                    <a:lstStyle/>
                    <a:p>
                      <a:pPr marL="71755" algn="l">
                        <a:spcAft>
                          <a:spcPts val="0"/>
                        </a:spcAft>
                      </a:pPr>
                      <a:r>
                        <a:rPr lang="fr-FR" sz="800" dirty="0">
                          <a:solidFill>
                            <a:schemeClr val="bg1"/>
                          </a:solidFill>
                          <a:effectLst/>
                          <a:latin typeface="+mj-lt"/>
                        </a:rPr>
                        <a:t>Écart du nombre de places </a:t>
                      </a:r>
                      <a:r>
                        <a:rPr lang="fr-FR" sz="800" dirty="0" smtClean="0">
                          <a:solidFill>
                            <a:schemeClr val="bg1"/>
                          </a:solidFill>
                          <a:effectLst/>
                          <a:latin typeface="+mj-lt"/>
                        </a:rPr>
                        <a:t>hors urgence entre </a:t>
                      </a:r>
                      <a:r>
                        <a:rPr lang="fr-FR" sz="800" dirty="0">
                          <a:solidFill>
                            <a:schemeClr val="bg1"/>
                          </a:solidFill>
                          <a:effectLst/>
                          <a:latin typeface="+mj-lt"/>
                        </a:rPr>
                        <a:t>fin 2016 et début 2021</a:t>
                      </a:r>
                      <a:endParaRPr lang="fr-FR" sz="800" dirty="0">
                        <a:solidFill>
                          <a:schemeClr val="bg1"/>
                        </a:solidFill>
                        <a:effectLst/>
                        <a:latin typeface="+mj-lt"/>
                        <a:cs typeface="Times New Roman" panose="02020603050405020304" pitchFamily="18" charset="0"/>
                      </a:endParaRPr>
                    </a:p>
                  </a:txBody>
                  <a:tcPr marL="65581" marR="65581" marT="34612" marB="34612" anchor="ctr"/>
                </a:tc>
                <a:tc>
                  <a:txBody>
                    <a:bodyPr/>
                    <a:lstStyle/>
                    <a:p>
                      <a:pPr marL="71755" algn="l">
                        <a:spcAft>
                          <a:spcPts val="0"/>
                        </a:spcAft>
                      </a:pPr>
                      <a:r>
                        <a:rPr lang="fr-FR" sz="800" dirty="0">
                          <a:effectLst/>
                          <a:latin typeface="+mj-lt"/>
                        </a:rPr>
                        <a:t>Taux d'occupation début 2021 (en %)</a:t>
                      </a:r>
                      <a:endParaRPr lang="fr-FR" sz="800" dirty="0">
                        <a:effectLst/>
                        <a:latin typeface="+mj-lt"/>
                        <a:cs typeface="Times New Roman" panose="02020603050405020304" pitchFamily="18" charset="0"/>
                      </a:endParaRPr>
                    </a:p>
                  </a:txBody>
                  <a:tcPr marL="65581" marR="65581" marT="34612" marB="34612" anchor="ctr"/>
                </a:tc>
                <a:tc>
                  <a:txBody>
                    <a:bodyPr/>
                    <a:lstStyle/>
                    <a:p>
                      <a:pPr marL="71755" algn="l">
                        <a:spcAft>
                          <a:spcPts val="0"/>
                        </a:spcAft>
                      </a:pPr>
                      <a:r>
                        <a:rPr lang="fr-FR" sz="800" dirty="0">
                          <a:effectLst/>
                          <a:latin typeface="+mj-lt"/>
                        </a:rPr>
                        <a:t>Nombre d'adultes accueillis début 2021</a:t>
                      </a:r>
                      <a:endParaRPr lang="fr-FR" sz="800" dirty="0">
                        <a:effectLst/>
                        <a:latin typeface="+mj-lt"/>
                        <a:cs typeface="Times New Roman" panose="02020603050405020304" pitchFamily="18" charset="0"/>
                      </a:endParaRPr>
                    </a:p>
                  </a:txBody>
                  <a:tcPr marL="65581" marR="65581" marT="34612" marB="34612" anchor="ctr"/>
                </a:tc>
                <a:extLst>
                  <a:ext uri="{0D108BD9-81ED-4DB2-BD59-A6C34878D82A}">
                    <a16:rowId xmlns:a16="http://schemas.microsoft.com/office/drawing/2014/main" val="3755569988"/>
                  </a:ext>
                </a:extLst>
              </a:tr>
              <a:tr h="213663">
                <a:tc>
                  <a:txBody>
                    <a:bodyPr/>
                    <a:lstStyle/>
                    <a:p>
                      <a:pPr marL="71755" algn="l">
                        <a:spcAft>
                          <a:spcPts val="0"/>
                        </a:spcAft>
                      </a:pPr>
                      <a:r>
                        <a:rPr lang="fr-FR" sz="800" b="1" dirty="0">
                          <a:effectLst/>
                          <a:latin typeface="+mn-lt"/>
                        </a:rPr>
                        <a:t>Établissements d’accueil mère-enfant</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6 200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6 100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5 400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-100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89</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2 700</a:t>
                      </a:r>
                      <a:endParaRPr lang="fr-FR" sz="800" b="1" dirty="0">
                        <a:effectLst/>
                        <a:latin typeface="+mn-lt"/>
                        <a:cs typeface="Times New Roman" panose="02020603050405020304" pitchFamily="18" charset="0"/>
                      </a:endParaRPr>
                    </a:p>
                  </a:txBody>
                  <a:tcPr marL="65581" marR="65581" marT="34612" marB="34612" anchor="ctr"/>
                </a:tc>
                <a:extLst>
                  <a:ext uri="{0D108BD9-81ED-4DB2-BD59-A6C34878D82A}">
                    <a16:rowId xmlns:a16="http://schemas.microsoft.com/office/drawing/2014/main" val="3705414582"/>
                  </a:ext>
                </a:extLst>
              </a:tr>
              <a:tr h="213663">
                <a:tc>
                  <a:txBody>
                    <a:bodyPr/>
                    <a:lstStyle/>
                    <a:p>
                      <a:pPr marL="71755" algn="l">
                        <a:spcAft>
                          <a:spcPts val="0"/>
                        </a:spcAft>
                      </a:pPr>
                      <a:r>
                        <a:rPr lang="fr-FR" sz="800" dirty="0">
                          <a:effectLst/>
                          <a:latin typeface="+mn-lt"/>
                        </a:rPr>
                        <a:t>CHRS</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50 300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41 700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38 200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smtClean="0">
                          <a:effectLst/>
                          <a:latin typeface="+mn-lt"/>
                        </a:rPr>
                        <a:t>+3 </a:t>
                      </a:r>
                      <a:r>
                        <a:rPr lang="fr-FR" sz="800" dirty="0">
                          <a:effectLst/>
                          <a:latin typeface="+mn-lt"/>
                        </a:rPr>
                        <a:t>900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92</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25 500</a:t>
                      </a:r>
                      <a:endParaRPr lang="fr-FR" sz="800" dirty="0">
                        <a:effectLst/>
                        <a:latin typeface="+mn-lt"/>
                        <a:cs typeface="Times New Roman" panose="02020603050405020304" pitchFamily="18" charset="0"/>
                      </a:endParaRPr>
                    </a:p>
                  </a:txBody>
                  <a:tcPr marL="65581" marR="65581" marT="34612" marB="34612" anchor="ctr"/>
                </a:tc>
                <a:extLst>
                  <a:ext uri="{0D108BD9-81ED-4DB2-BD59-A6C34878D82A}">
                    <a16:rowId xmlns:a16="http://schemas.microsoft.com/office/drawing/2014/main" val="3517241926"/>
                  </a:ext>
                </a:extLst>
              </a:tr>
              <a:tr h="213663">
                <a:tc>
                  <a:txBody>
                    <a:bodyPr/>
                    <a:lstStyle/>
                    <a:p>
                      <a:pPr marL="71755" algn="l">
                        <a:spcAft>
                          <a:spcPts val="0"/>
                        </a:spcAft>
                      </a:pPr>
                      <a:r>
                        <a:rPr lang="fr-FR" sz="800" dirty="0">
                          <a:effectLst/>
                          <a:latin typeface="+mn-lt"/>
                        </a:rPr>
                        <a:t>Autres centres d’accueil</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52 100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20 200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18 100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smtClean="0">
                          <a:effectLst/>
                          <a:latin typeface="+mn-lt"/>
                        </a:rPr>
                        <a:t>+6 </a:t>
                      </a:r>
                      <a:r>
                        <a:rPr lang="fr-FR" sz="800" dirty="0">
                          <a:effectLst/>
                          <a:latin typeface="+mn-lt"/>
                        </a:rPr>
                        <a:t>700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90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12 300</a:t>
                      </a:r>
                      <a:endParaRPr lang="fr-FR" sz="800" dirty="0">
                        <a:effectLst/>
                        <a:latin typeface="+mn-lt"/>
                        <a:cs typeface="Times New Roman" panose="02020603050405020304" pitchFamily="18" charset="0"/>
                      </a:endParaRPr>
                    </a:p>
                  </a:txBody>
                  <a:tcPr marL="65581" marR="65581" marT="34612" marB="34612" anchor="ctr"/>
                </a:tc>
                <a:extLst>
                  <a:ext uri="{0D108BD9-81ED-4DB2-BD59-A6C34878D82A}">
                    <a16:rowId xmlns:a16="http://schemas.microsoft.com/office/drawing/2014/main" val="2663127825"/>
                  </a:ext>
                </a:extLst>
              </a:tr>
              <a:tr h="213663">
                <a:tc>
                  <a:txBody>
                    <a:bodyPr/>
                    <a:lstStyle/>
                    <a:p>
                      <a:pPr marL="71755" algn="l">
                        <a:spcAft>
                          <a:spcPts val="0"/>
                        </a:spcAft>
                      </a:pPr>
                      <a:r>
                        <a:rPr lang="fr-FR" sz="800" b="1" dirty="0">
                          <a:effectLst/>
                          <a:latin typeface="+mn-lt"/>
                        </a:rPr>
                        <a:t>Hébergement généraliste</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102 400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61 900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56 300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smtClean="0">
                          <a:effectLst/>
                          <a:latin typeface="+mn-lt"/>
                        </a:rPr>
                        <a:t>+10 </a:t>
                      </a:r>
                      <a:r>
                        <a:rPr lang="fr-FR" sz="800" b="1" dirty="0">
                          <a:effectLst/>
                          <a:latin typeface="+mn-lt"/>
                        </a:rPr>
                        <a:t>600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91</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37 800</a:t>
                      </a:r>
                      <a:endParaRPr lang="fr-FR" sz="800" b="1" dirty="0">
                        <a:effectLst/>
                        <a:latin typeface="+mn-lt"/>
                        <a:cs typeface="Times New Roman" panose="02020603050405020304" pitchFamily="18" charset="0"/>
                      </a:endParaRPr>
                    </a:p>
                  </a:txBody>
                  <a:tcPr marL="65581" marR="65581" marT="34612" marB="34612" anchor="ctr"/>
                </a:tc>
                <a:extLst>
                  <a:ext uri="{0D108BD9-81ED-4DB2-BD59-A6C34878D82A}">
                    <a16:rowId xmlns:a16="http://schemas.microsoft.com/office/drawing/2014/main" val="3473176909"/>
                  </a:ext>
                </a:extLst>
              </a:tr>
              <a:tr h="213663">
                <a:tc>
                  <a:txBody>
                    <a:bodyPr/>
                    <a:lstStyle/>
                    <a:p>
                      <a:pPr marL="71755" algn="l">
                        <a:spcAft>
                          <a:spcPts val="0"/>
                        </a:spcAft>
                      </a:pPr>
                      <a:r>
                        <a:rPr lang="fr-FR" sz="800" dirty="0">
                          <a:effectLst/>
                          <a:latin typeface="+mn-lt"/>
                        </a:rPr>
                        <a:t>CAES</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3 000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2 600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1 700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66</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1 500</a:t>
                      </a:r>
                      <a:endParaRPr lang="fr-FR" sz="800" dirty="0">
                        <a:effectLst/>
                        <a:latin typeface="+mn-lt"/>
                        <a:cs typeface="Times New Roman" panose="02020603050405020304" pitchFamily="18" charset="0"/>
                      </a:endParaRPr>
                    </a:p>
                  </a:txBody>
                  <a:tcPr marL="65581" marR="65581" marT="34612" marB="34612" anchor="ctr"/>
                </a:tc>
                <a:extLst>
                  <a:ext uri="{0D108BD9-81ED-4DB2-BD59-A6C34878D82A}">
                    <a16:rowId xmlns:a16="http://schemas.microsoft.com/office/drawing/2014/main" val="3931550790"/>
                  </a:ext>
                </a:extLst>
              </a:tr>
              <a:tr h="213663">
                <a:tc>
                  <a:txBody>
                    <a:bodyPr/>
                    <a:lstStyle/>
                    <a:p>
                      <a:pPr marL="71755" algn="l">
                        <a:spcAft>
                          <a:spcPts val="0"/>
                        </a:spcAft>
                      </a:pPr>
                      <a:r>
                        <a:rPr lang="fr-FR" sz="800" dirty="0">
                          <a:effectLst/>
                          <a:latin typeface="+mn-lt"/>
                        </a:rPr>
                        <a:t>CADA</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43 700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43 700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40 300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smtClean="0">
                          <a:effectLst/>
                          <a:latin typeface="+mn-lt"/>
                        </a:rPr>
                        <a:t>+8 </a:t>
                      </a:r>
                      <a:r>
                        <a:rPr lang="fr-FR" sz="800" dirty="0">
                          <a:effectLst/>
                          <a:latin typeface="+mn-lt"/>
                        </a:rPr>
                        <a:t>600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92</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23 500</a:t>
                      </a:r>
                      <a:endParaRPr lang="fr-FR" sz="800" dirty="0">
                        <a:effectLst/>
                        <a:latin typeface="+mn-lt"/>
                        <a:cs typeface="Times New Roman" panose="02020603050405020304" pitchFamily="18" charset="0"/>
                      </a:endParaRPr>
                    </a:p>
                  </a:txBody>
                  <a:tcPr marL="65581" marR="65581" marT="34612" marB="34612" anchor="ctr"/>
                </a:tc>
                <a:extLst>
                  <a:ext uri="{0D108BD9-81ED-4DB2-BD59-A6C34878D82A}">
                    <a16:rowId xmlns:a16="http://schemas.microsoft.com/office/drawing/2014/main" val="1928808303"/>
                  </a:ext>
                </a:extLst>
              </a:tr>
              <a:tr h="213663">
                <a:tc>
                  <a:txBody>
                    <a:bodyPr/>
                    <a:lstStyle/>
                    <a:p>
                      <a:pPr marL="71755" algn="l">
                        <a:spcAft>
                          <a:spcPts val="0"/>
                        </a:spcAft>
                      </a:pPr>
                      <a:r>
                        <a:rPr lang="fr-FR" sz="800" dirty="0">
                          <a:effectLst/>
                          <a:latin typeface="+mn-lt"/>
                        </a:rPr>
                        <a:t>HUDA</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46 400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46 400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41 300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89</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31 100</a:t>
                      </a:r>
                      <a:endParaRPr lang="fr-FR" sz="800" dirty="0">
                        <a:effectLst/>
                        <a:latin typeface="+mn-lt"/>
                        <a:cs typeface="Times New Roman" panose="02020603050405020304" pitchFamily="18" charset="0"/>
                      </a:endParaRPr>
                    </a:p>
                  </a:txBody>
                  <a:tcPr marL="65581" marR="65581" marT="34612" marB="34612" anchor="ctr"/>
                </a:tc>
                <a:extLst>
                  <a:ext uri="{0D108BD9-81ED-4DB2-BD59-A6C34878D82A}">
                    <a16:rowId xmlns:a16="http://schemas.microsoft.com/office/drawing/2014/main" val="3215629748"/>
                  </a:ext>
                </a:extLst>
              </a:tr>
              <a:tr h="213663">
                <a:tc>
                  <a:txBody>
                    <a:bodyPr/>
                    <a:lstStyle/>
                    <a:p>
                      <a:pPr marL="71755" algn="l">
                        <a:spcAft>
                          <a:spcPts val="0"/>
                        </a:spcAft>
                      </a:pPr>
                      <a:r>
                        <a:rPr lang="fr-FR" sz="800" dirty="0">
                          <a:effectLst/>
                          <a:latin typeface="+mn-lt"/>
                        </a:rPr>
                        <a:t>CPH</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8 700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8 700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7 700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smtClean="0">
                          <a:effectLst/>
                          <a:latin typeface="+mn-lt"/>
                        </a:rPr>
                        <a:t>+6 </a:t>
                      </a:r>
                      <a:r>
                        <a:rPr lang="fr-FR" sz="800" dirty="0">
                          <a:effectLst/>
                          <a:latin typeface="+mn-lt"/>
                        </a:rPr>
                        <a:t>900</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89</a:t>
                      </a:r>
                      <a:endParaRPr lang="fr-FR" sz="800"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dirty="0">
                          <a:effectLst/>
                          <a:latin typeface="+mn-lt"/>
                        </a:rPr>
                        <a:t>5 300</a:t>
                      </a:r>
                      <a:endParaRPr lang="fr-FR" sz="800" dirty="0">
                        <a:effectLst/>
                        <a:latin typeface="+mn-lt"/>
                        <a:cs typeface="Times New Roman" panose="02020603050405020304" pitchFamily="18" charset="0"/>
                      </a:endParaRPr>
                    </a:p>
                  </a:txBody>
                  <a:tcPr marL="65581" marR="65581" marT="34612" marB="34612" anchor="ctr"/>
                </a:tc>
                <a:extLst>
                  <a:ext uri="{0D108BD9-81ED-4DB2-BD59-A6C34878D82A}">
                    <a16:rowId xmlns:a16="http://schemas.microsoft.com/office/drawing/2014/main" val="3690508698"/>
                  </a:ext>
                </a:extLst>
              </a:tr>
              <a:tr h="213663">
                <a:tc>
                  <a:txBody>
                    <a:bodyPr/>
                    <a:lstStyle/>
                    <a:p>
                      <a:pPr marL="71755" algn="l">
                        <a:spcAft>
                          <a:spcPts val="0"/>
                        </a:spcAft>
                      </a:pPr>
                      <a:r>
                        <a:rPr lang="fr-FR" sz="800" b="1" dirty="0">
                          <a:effectLst/>
                          <a:latin typeface="+mn-lt"/>
                        </a:rPr>
                        <a:t>DNA</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101 900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101 400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91 000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90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61 400</a:t>
                      </a:r>
                      <a:endParaRPr lang="fr-FR" sz="800" b="1" dirty="0">
                        <a:effectLst/>
                        <a:latin typeface="+mn-lt"/>
                        <a:cs typeface="Times New Roman" panose="02020603050405020304" pitchFamily="18" charset="0"/>
                      </a:endParaRPr>
                    </a:p>
                  </a:txBody>
                  <a:tcPr marL="65581" marR="65581" marT="34612" marB="34612" anchor="ctr"/>
                </a:tc>
                <a:extLst>
                  <a:ext uri="{0D108BD9-81ED-4DB2-BD59-A6C34878D82A}">
                    <a16:rowId xmlns:a16="http://schemas.microsoft.com/office/drawing/2014/main" val="596288326"/>
                  </a:ext>
                </a:extLst>
              </a:tr>
              <a:tr h="213663">
                <a:tc>
                  <a:txBody>
                    <a:bodyPr/>
                    <a:lstStyle/>
                    <a:p>
                      <a:pPr marL="71755" algn="l">
                        <a:spcAft>
                          <a:spcPts val="0"/>
                        </a:spcAft>
                      </a:pPr>
                      <a:r>
                        <a:rPr lang="fr-FR" sz="800" b="1" dirty="0">
                          <a:effectLst/>
                          <a:latin typeface="+mn-lt"/>
                        </a:rPr>
                        <a:t>Ensemble des établissement du champ 2021</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210 500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169 400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152 700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90</a:t>
                      </a:r>
                      <a:endParaRPr lang="fr-FR" sz="800" b="1" dirty="0">
                        <a:effectLst/>
                        <a:latin typeface="+mn-lt"/>
                        <a:cs typeface="Times New Roman" panose="02020603050405020304" pitchFamily="18" charset="0"/>
                      </a:endParaRPr>
                    </a:p>
                  </a:txBody>
                  <a:tcPr marL="65581" marR="65581" marT="34612" marB="34612" anchor="ctr"/>
                </a:tc>
                <a:tc>
                  <a:txBody>
                    <a:bodyPr/>
                    <a:lstStyle/>
                    <a:p>
                      <a:pPr marL="71755" algn="ctr">
                        <a:spcAft>
                          <a:spcPts val="0"/>
                        </a:spcAft>
                      </a:pPr>
                      <a:r>
                        <a:rPr lang="fr-FR" sz="800" b="1" dirty="0">
                          <a:effectLst/>
                          <a:latin typeface="+mn-lt"/>
                        </a:rPr>
                        <a:t>102 000</a:t>
                      </a:r>
                      <a:endParaRPr lang="fr-FR" sz="800" b="1" dirty="0">
                        <a:effectLst/>
                        <a:latin typeface="+mn-lt"/>
                        <a:cs typeface="Times New Roman" panose="02020603050405020304" pitchFamily="18" charset="0"/>
                      </a:endParaRPr>
                    </a:p>
                  </a:txBody>
                  <a:tcPr marL="65581" marR="65581" marT="34612" marB="34612" anchor="ctr"/>
                </a:tc>
                <a:extLst>
                  <a:ext uri="{0D108BD9-81ED-4DB2-BD59-A6C34878D82A}">
                    <a16:rowId xmlns:a16="http://schemas.microsoft.com/office/drawing/2014/main" val="298508141"/>
                  </a:ext>
                </a:extLst>
              </a:tr>
            </a:tbl>
          </a:graphicData>
        </a:graphic>
      </p:graphicFrame>
      <p:sp>
        <p:nvSpPr>
          <p:cNvPr id="4" name="Rectangle 1"/>
          <p:cNvSpPr>
            <a:spLocks noChangeArrowheads="1"/>
          </p:cNvSpPr>
          <p:nvPr/>
        </p:nvSpPr>
        <p:spPr bwMode="auto">
          <a:xfrm>
            <a:off x="508000" y="1681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dirty="0" smtClean="0">
                <a:ln>
                  <a:noFill/>
                </a:ln>
                <a:solidFill>
                  <a:schemeClr val="tx1"/>
                </a:solidFill>
                <a:effectLst/>
                <a:latin typeface="Arial" panose="020B0604020202020204" pitchFamily="34" charset="0"/>
              </a:rPr>
              <a:t/>
            </a:r>
            <a:br>
              <a:rPr kumimoji="0" lang="fr-FR" altLang="fr-FR" sz="1800" b="0" i="0" u="none" strike="noStrike" cap="none" normalizeH="0" baseline="0" dirty="0" smtClean="0">
                <a:ln>
                  <a:noFill/>
                </a:ln>
                <a:solidFill>
                  <a:schemeClr val="tx1"/>
                </a:solidFill>
                <a:effectLst/>
                <a:latin typeface="Arial" panose="020B0604020202020204" pitchFamily="34" charset="0"/>
              </a:rPr>
            </a:b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73585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16</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10" name="Titre 3"/>
          <p:cNvSpPr txBox="1">
            <a:spLocks/>
          </p:cNvSpPr>
          <p:nvPr/>
        </p:nvSpPr>
        <p:spPr>
          <a:xfrm>
            <a:off x="1376741" y="2283718"/>
            <a:ext cx="6390518" cy="539991"/>
          </a:xfrm>
          <a:prstGeom prst="rect">
            <a:avLst/>
          </a:prstGeom>
        </p:spPr>
        <p:txBody>
          <a:bodyPr vert="horz" lIns="91440" tIns="45720" rIns="91440" bIns="45720" rtlCol="0" anchor="ctr">
            <a:noAutofit/>
          </a:bodyPr>
          <a:lstStyle>
            <a:lvl1pPr marL="14288" indent="0" algn="l" defTabSz="914400" rtl="0" eaLnBrk="1" latinLnBrk="0" hangingPunct="1">
              <a:lnSpc>
                <a:spcPct val="90000"/>
              </a:lnSpc>
              <a:spcBef>
                <a:spcPct val="0"/>
              </a:spcBef>
              <a:buNone/>
              <a:tabLst/>
              <a:defRPr sz="2500" b="1" kern="1200">
                <a:solidFill>
                  <a:schemeClr val="tx1"/>
                </a:solidFill>
                <a:latin typeface="+mj-lt"/>
                <a:ea typeface="+mj-ea"/>
                <a:cs typeface="+mj-cs"/>
              </a:defRPr>
            </a:lvl1pPr>
          </a:lstStyle>
          <a:p>
            <a:pPr marL="0" lvl="0" algn="ctr">
              <a:spcBef>
                <a:spcPts val="600"/>
              </a:spcBef>
              <a:spcAft>
                <a:spcPts val="1500"/>
              </a:spcAft>
            </a:pPr>
            <a:r>
              <a:rPr lang="fr-FR" sz="2400" kern="1600" cap="all" dirty="0" smtClean="0">
                <a:solidFill>
                  <a:srgbClr val="E83D54"/>
                </a:solidFill>
              </a:rPr>
              <a:t>Les caractéristiques des personnes hébergées (hors places d’urgence)</a:t>
            </a:r>
            <a:endParaRPr lang="fr-FR" sz="2400" kern="1600" cap="all" dirty="0">
              <a:solidFill>
                <a:srgbClr val="E83D54"/>
              </a:solidFill>
            </a:endParaRPr>
          </a:p>
        </p:txBody>
      </p:sp>
    </p:spTree>
    <p:extLst>
      <p:ext uri="{BB962C8B-B14F-4D97-AF65-F5344CB8AC3E}">
        <p14:creationId xmlns:p14="http://schemas.microsoft.com/office/powerpoint/2010/main" val="3853078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17</a:t>
            </a:fld>
            <a:endParaRPr lang="fr-FR" dirty="0"/>
          </a:p>
        </p:txBody>
      </p:sp>
      <p:sp>
        <p:nvSpPr>
          <p:cNvPr id="11" name="Espace réservé du texte 10">
            <a:extLst>
              <a:ext uri="{FF2B5EF4-FFF2-40B4-BE49-F238E27FC236}">
                <a16:creationId xmlns:a16="http://schemas.microsoft.com/office/drawing/2014/main" id="{3FCDBF5D-AC41-8541-8587-FD1227BBF696}"/>
              </a:ext>
            </a:extLst>
          </p:cNvPr>
          <p:cNvSpPr>
            <a:spLocks noGrp="1"/>
          </p:cNvSpPr>
          <p:nvPr>
            <p:ph type="body" sz="quarter" idx="14"/>
          </p:nvPr>
        </p:nvSpPr>
        <p:spPr>
          <a:xfrm>
            <a:off x="295219" y="771550"/>
            <a:ext cx="8352928" cy="4176464"/>
          </a:xfrm>
        </p:spPr>
        <p:txBody>
          <a:bodyPr/>
          <a:lstStyle/>
          <a:p>
            <a:pPr marL="377825" indent="-285750">
              <a:lnSpc>
                <a:spcPct val="115000"/>
              </a:lnSpc>
              <a:spcBef>
                <a:spcPts val="2700"/>
              </a:spcBef>
              <a:spcAft>
                <a:spcPts val="600"/>
              </a:spcAft>
              <a:buFont typeface="Wingdings" panose="05000000000000000000" pitchFamily="2" charset="2"/>
              <a:buChar char="q"/>
            </a:pPr>
            <a:r>
              <a:rPr lang="fr-FR" sz="1600" b="1" dirty="0" smtClean="0">
                <a:solidFill>
                  <a:srgbClr val="E83D54"/>
                </a:solidFill>
                <a:effectLst/>
                <a:latin typeface="Arial" panose="020B0604020202020204" pitchFamily="34" charset="0"/>
              </a:rPr>
              <a:t>Un publi</a:t>
            </a:r>
            <a:r>
              <a:rPr lang="fr-FR" sz="1600" b="1" dirty="0" smtClean="0">
                <a:solidFill>
                  <a:srgbClr val="E83D54"/>
                </a:solidFill>
                <a:latin typeface="Arial" panose="020B0604020202020204" pitchFamily="34" charset="0"/>
              </a:rPr>
              <a:t>c majoritairement masculin et assez hétérogène selon l’âge</a:t>
            </a:r>
            <a:endParaRPr lang="fr-FR" sz="1600" b="1" dirty="0">
              <a:solidFill>
                <a:srgbClr val="E83D54"/>
              </a:solidFill>
              <a:effectLst/>
              <a:latin typeface="Arial" panose="020B0604020202020204" pitchFamily="34" charset="0"/>
            </a:endParaRPr>
          </a:p>
          <a:p>
            <a:pPr marL="263525" indent="-171450">
              <a:lnSpc>
                <a:spcPct val="115000"/>
              </a:lnSpc>
              <a:spcAft>
                <a:spcPts val="0"/>
              </a:spcAft>
              <a:buFont typeface="Wingdings" panose="05000000000000000000" pitchFamily="2" charset="2"/>
              <a:buChar char="§"/>
            </a:pPr>
            <a:endParaRPr lang="fr-FR" sz="800" b="1" dirty="0"/>
          </a:p>
          <a:p>
            <a:pPr marL="630238" indent="-171450">
              <a:lnSpc>
                <a:spcPct val="115000"/>
              </a:lnSpc>
              <a:spcAft>
                <a:spcPts val="0"/>
              </a:spcAft>
              <a:buFontTx/>
              <a:buChar char="-"/>
            </a:pPr>
            <a:endParaRPr lang="fr-FR" sz="1200" b="1"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graphicFrame>
        <p:nvGraphicFramePr>
          <p:cNvPr id="5" name="Tableau 4"/>
          <p:cNvGraphicFramePr>
            <a:graphicFrameLocks noGrp="1"/>
          </p:cNvGraphicFramePr>
          <p:nvPr>
            <p:extLst>
              <p:ext uri="{D42A27DB-BD31-4B8C-83A1-F6EECF244321}">
                <p14:modId xmlns:p14="http://schemas.microsoft.com/office/powerpoint/2010/main" val="2621859385"/>
              </p:ext>
            </p:extLst>
          </p:nvPr>
        </p:nvGraphicFramePr>
        <p:xfrm>
          <a:off x="538177" y="1167591"/>
          <a:ext cx="8108594" cy="3456387"/>
        </p:xfrm>
        <a:graphic>
          <a:graphicData uri="http://schemas.openxmlformats.org/drawingml/2006/table">
            <a:tbl>
              <a:tblPr firstRow="1" firstCol="1" bandRow="1">
                <a:tableStyleId>{C4B1156A-380E-4F78-BDF5-A606A8083BF9}</a:tableStyleId>
              </a:tblPr>
              <a:tblGrid>
                <a:gridCol w="669515">
                  <a:extLst>
                    <a:ext uri="{9D8B030D-6E8A-4147-A177-3AD203B41FA5}">
                      <a16:colId xmlns:a16="http://schemas.microsoft.com/office/drawing/2014/main" val="835547582"/>
                    </a:ext>
                  </a:extLst>
                </a:gridCol>
                <a:gridCol w="1115862">
                  <a:extLst>
                    <a:ext uri="{9D8B030D-6E8A-4147-A177-3AD203B41FA5}">
                      <a16:colId xmlns:a16="http://schemas.microsoft.com/office/drawing/2014/main" val="1680667880"/>
                    </a:ext>
                  </a:extLst>
                </a:gridCol>
                <a:gridCol w="662895">
                  <a:extLst>
                    <a:ext uri="{9D8B030D-6E8A-4147-A177-3AD203B41FA5}">
                      <a16:colId xmlns:a16="http://schemas.microsoft.com/office/drawing/2014/main" val="2815223141"/>
                    </a:ext>
                  </a:extLst>
                </a:gridCol>
                <a:gridCol w="648072">
                  <a:extLst>
                    <a:ext uri="{9D8B030D-6E8A-4147-A177-3AD203B41FA5}">
                      <a16:colId xmlns:a16="http://schemas.microsoft.com/office/drawing/2014/main" val="3596096599"/>
                    </a:ext>
                  </a:extLst>
                </a:gridCol>
                <a:gridCol w="648072">
                  <a:extLst>
                    <a:ext uri="{9D8B030D-6E8A-4147-A177-3AD203B41FA5}">
                      <a16:colId xmlns:a16="http://schemas.microsoft.com/office/drawing/2014/main" val="3489452779"/>
                    </a:ext>
                  </a:extLst>
                </a:gridCol>
                <a:gridCol w="792088">
                  <a:extLst>
                    <a:ext uri="{9D8B030D-6E8A-4147-A177-3AD203B41FA5}">
                      <a16:colId xmlns:a16="http://schemas.microsoft.com/office/drawing/2014/main" val="810248282"/>
                    </a:ext>
                  </a:extLst>
                </a:gridCol>
                <a:gridCol w="503974">
                  <a:extLst>
                    <a:ext uri="{9D8B030D-6E8A-4147-A177-3AD203B41FA5}">
                      <a16:colId xmlns:a16="http://schemas.microsoft.com/office/drawing/2014/main" val="1987967671"/>
                    </a:ext>
                  </a:extLst>
                </a:gridCol>
                <a:gridCol w="584403">
                  <a:extLst>
                    <a:ext uri="{9D8B030D-6E8A-4147-A177-3AD203B41FA5}">
                      <a16:colId xmlns:a16="http://schemas.microsoft.com/office/drawing/2014/main" val="2785114249"/>
                    </a:ext>
                  </a:extLst>
                </a:gridCol>
                <a:gridCol w="511353">
                  <a:extLst>
                    <a:ext uri="{9D8B030D-6E8A-4147-A177-3AD203B41FA5}">
                      <a16:colId xmlns:a16="http://schemas.microsoft.com/office/drawing/2014/main" val="3034672087"/>
                    </a:ext>
                  </a:extLst>
                </a:gridCol>
                <a:gridCol w="511353">
                  <a:extLst>
                    <a:ext uri="{9D8B030D-6E8A-4147-A177-3AD203B41FA5}">
                      <a16:colId xmlns:a16="http://schemas.microsoft.com/office/drawing/2014/main" val="265477470"/>
                    </a:ext>
                  </a:extLst>
                </a:gridCol>
                <a:gridCol w="584403">
                  <a:extLst>
                    <a:ext uri="{9D8B030D-6E8A-4147-A177-3AD203B41FA5}">
                      <a16:colId xmlns:a16="http://schemas.microsoft.com/office/drawing/2014/main" val="3123352966"/>
                    </a:ext>
                  </a:extLst>
                </a:gridCol>
                <a:gridCol w="876604">
                  <a:extLst>
                    <a:ext uri="{9D8B030D-6E8A-4147-A177-3AD203B41FA5}">
                      <a16:colId xmlns:a16="http://schemas.microsoft.com/office/drawing/2014/main" val="2657470140"/>
                    </a:ext>
                  </a:extLst>
                </a:gridCol>
              </a:tblGrid>
              <a:tr h="618475">
                <a:tc>
                  <a:txBody>
                    <a:bodyPr/>
                    <a:lstStyle/>
                    <a:p>
                      <a:pPr marL="71755" algn="ct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EAME</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CHRS</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Autres centres d’accueil</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Hébergement généraliste</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CAES</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CADA</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HUDA</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CPH</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DNA</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Ensemble des établissement du champ 2021</a:t>
                      </a:r>
                      <a:endParaRPr lang="fr-FR" sz="800" b="1" dirty="0">
                        <a:effectLst/>
                        <a:latin typeface="+mn-lt"/>
                        <a:cs typeface="Times New Roman" panose="02020603050405020304" pitchFamily="18" charset="0"/>
                      </a:endParaRPr>
                    </a:p>
                  </a:txBody>
                  <a:tcPr marL="20558" marR="20558" marT="10850" marB="10850" anchor="ctr"/>
                </a:tc>
                <a:extLst>
                  <a:ext uri="{0D108BD9-81ED-4DB2-BD59-A6C34878D82A}">
                    <a16:rowId xmlns:a16="http://schemas.microsoft.com/office/drawing/2014/main" val="679606967"/>
                  </a:ext>
                </a:extLst>
              </a:tr>
              <a:tr h="405416">
                <a:tc rowSpan="2">
                  <a:txBody>
                    <a:bodyPr/>
                    <a:lstStyle/>
                    <a:p>
                      <a:pPr marL="71755" algn="ctr">
                        <a:spcAft>
                          <a:spcPts val="0"/>
                        </a:spcAft>
                      </a:pPr>
                      <a:r>
                        <a:rPr lang="fr-FR" sz="800" dirty="0">
                          <a:effectLst/>
                          <a:latin typeface="+mn-lt"/>
                        </a:rPr>
                        <a:t>Sexe</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l">
                        <a:spcAft>
                          <a:spcPts val="0"/>
                        </a:spcAft>
                      </a:pPr>
                      <a:r>
                        <a:rPr lang="fr-FR" sz="800" dirty="0">
                          <a:effectLst/>
                          <a:latin typeface="+mn-lt"/>
                        </a:rPr>
                        <a:t>Homme</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31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54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55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55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88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53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68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67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62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smtClean="0">
                          <a:effectLst/>
                          <a:latin typeface="+mn-lt"/>
                        </a:rPr>
                        <a:t>58 </a:t>
                      </a:r>
                      <a:endParaRPr lang="fr-FR" sz="800" b="1" dirty="0">
                        <a:effectLst/>
                        <a:latin typeface="+mn-lt"/>
                        <a:cs typeface="Times New Roman" panose="02020603050405020304" pitchFamily="18" charset="0"/>
                      </a:endParaRPr>
                    </a:p>
                  </a:txBody>
                  <a:tcPr marL="20558" marR="20558" marT="10850" marB="10850" anchor="ctr"/>
                </a:tc>
                <a:extLst>
                  <a:ext uri="{0D108BD9-81ED-4DB2-BD59-A6C34878D82A}">
                    <a16:rowId xmlns:a16="http://schemas.microsoft.com/office/drawing/2014/main" val="738820197"/>
                  </a:ext>
                </a:extLst>
              </a:tr>
              <a:tr h="405416">
                <a:tc vMerge="1">
                  <a:txBody>
                    <a:bodyPr/>
                    <a:lstStyle/>
                    <a:p>
                      <a:endParaRPr lang="fr-FR"/>
                    </a:p>
                  </a:txBody>
                  <a:tcPr/>
                </a:tc>
                <a:tc>
                  <a:txBody>
                    <a:bodyPr/>
                    <a:lstStyle/>
                    <a:p>
                      <a:pPr marL="71755" algn="l">
                        <a:spcAft>
                          <a:spcPts val="0"/>
                        </a:spcAft>
                      </a:pPr>
                      <a:r>
                        <a:rPr lang="fr-FR" sz="800" dirty="0">
                          <a:effectLst/>
                          <a:latin typeface="+mn-lt"/>
                        </a:rPr>
                        <a:t>Femme</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69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46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45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45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12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47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32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33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38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smtClean="0">
                          <a:effectLst/>
                          <a:latin typeface="+mn-lt"/>
                        </a:rPr>
                        <a:t>42 </a:t>
                      </a:r>
                      <a:endParaRPr lang="fr-FR" sz="800" b="1" dirty="0">
                        <a:effectLst/>
                        <a:latin typeface="+mn-lt"/>
                        <a:cs typeface="Times New Roman" panose="02020603050405020304" pitchFamily="18" charset="0"/>
                      </a:endParaRPr>
                    </a:p>
                  </a:txBody>
                  <a:tcPr marL="20558" marR="20558" marT="10850" marB="10850" anchor="ctr"/>
                </a:tc>
                <a:extLst>
                  <a:ext uri="{0D108BD9-81ED-4DB2-BD59-A6C34878D82A}">
                    <a16:rowId xmlns:a16="http://schemas.microsoft.com/office/drawing/2014/main" val="3237308515"/>
                  </a:ext>
                </a:extLst>
              </a:tr>
              <a:tr h="405416">
                <a:tc rowSpan="5">
                  <a:txBody>
                    <a:bodyPr/>
                    <a:lstStyle/>
                    <a:p>
                      <a:pPr marL="71755" algn="ctr">
                        <a:spcAft>
                          <a:spcPts val="0"/>
                        </a:spcAft>
                      </a:pPr>
                      <a:r>
                        <a:rPr lang="fr-FR" sz="800" dirty="0">
                          <a:effectLst/>
                          <a:latin typeface="+mn-lt"/>
                        </a:rPr>
                        <a:t>Age</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l">
                        <a:spcAft>
                          <a:spcPts val="0"/>
                        </a:spcAft>
                      </a:pPr>
                      <a:r>
                        <a:rPr lang="fr-FR" sz="800" dirty="0">
                          <a:effectLst/>
                          <a:latin typeface="+mn-lt"/>
                        </a:rPr>
                        <a:t>Moins de 18 ans</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55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31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29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30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9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40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23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29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31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smtClean="0">
                          <a:effectLst/>
                          <a:latin typeface="+mn-lt"/>
                        </a:rPr>
                        <a:t>31 </a:t>
                      </a:r>
                      <a:endParaRPr lang="fr-FR" sz="800" b="1" dirty="0">
                        <a:effectLst/>
                        <a:latin typeface="+mn-lt"/>
                        <a:cs typeface="Times New Roman" panose="02020603050405020304" pitchFamily="18" charset="0"/>
                      </a:endParaRPr>
                    </a:p>
                  </a:txBody>
                  <a:tcPr marL="20558" marR="20558" marT="10850" marB="10850" anchor="ctr"/>
                </a:tc>
                <a:extLst>
                  <a:ext uri="{0D108BD9-81ED-4DB2-BD59-A6C34878D82A}">
                    <a16:rowId xmlns:a16="http://schemas.microsoft.com/office/drawing/2014/main" val="147930537"/>
                  </a:ext>
                </a:extLst>
              </a:tr>
              <a:tr h="405416">
                <a:tc vMerge="1">
                  <a:txBody>
                    <a:bodyPr/>
                    <a:lstStyle/>
                    <a:p>
                      <a:endParaRPr lang="fr-FR"/>
                    </a:p>
                  </a:txBody>
                  <a:tcPr/>
                </a:tc>
                <a:tc>
                  <a:txBody>
                    <a:bodyPr/>
                    <a:lstStyle/>
                    <a:p>
                      <a:pPr marL="71755" algn="l">
                        <a:spcAft>
                          <a:spcPts val="0"/>
                        </a:spcAft>
                      </a:pPr>
                      <a:r>
                        <a:rPr lang="fr-FR" sz="800" dirty="0">
                          <a:effectLst/>
                          <a:latin typeface="+mn-lt"/>
                        </a:rPr>
                        <a:t>18-24 ans</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23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14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12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13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32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12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20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19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17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smtClean="0">
                          <a:effectLst/>
                          <a:latin typeface="+mn-lt"/>
                        </a:rPr>
                        <a:t>16 </a:t>
                      </a:r>
                      <a:endParaRPr lang="fr-FR" sz="800" b="1" dirty="0">
                        <a:effectLst/>
                        <a:latin typeface="+mn-lt"/>
                        <a:cs typeface="Times New Roman" panose="02020603050405020304" pitchFamily="18" charset="0"/>
                      </a:endParaRPr>
                    </a:p>
                  </a:txBody>
                  <a:tcPr marL="20558" marR="20558" marT="10850" marB="10850" anchor="ctr"/>
                </a:tc>
                <a:extLst>
                  <a:ext uri="{0D108BD9-81ED-4DB2-BD59-A6C34878D82A}">
                    <a16:rowId xmlns:a16="http://schemas.microsoft.com/office/drawing/2014/main" val="2581594122"/>
                  </a:ext>
                </a:extLst>
              </a:tr>
              <a:tr h="405416">
                <a:tc vMerge="1">
                  <a:txBody>
                    <a:bodyPr/>
                    <a:lstStyle/>
                    <a:p>
                      <a:endParaRPr lang="fr-FR"/>
                    </a:p>
                  </a:txBody>
                  <a:tcPr/>
                </a:tc>
                <a:tc>
                  <a:txBody>
                    <a:bodyPr/>
                    <a:lstStyle/>
                    <a:p>
                      <a:pPr marL="71755" algn="l">
                        <a:spcAft>
                          <a:spcPts val="0"/>
                        </a:spcAft>
                      </a:pPr>
                      <a:r>
                        <a:rPr lang="fr-FR" sz="800" dirty="0">
                          <a:effectLst/>
                          <a:latin typeface="+mn-lt"/>
                        </a:rPr>
                        <a:t>25-34 ans</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16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16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16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16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46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26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37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35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32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smtClean="0">
                          <a:effectLst/>
                          <a:latin typeface="+mn-lt"/>
                        </a:rPr>
                        <a:t>26 </a:t>
                      </a:r>
                      <a:endParaRPr lang="fr-FR" sz="800" b="1" dirty="0">
                        <a:effectLst/>
                        <a:latin typeface="+mn-lt"/>
                        <a:cs typeface="Times New Roman" panose="02020603050405020304" pitchFamily="18" charset="0"/>
                      </a:endParaRPr>
                    </a:p>
                  </a:txBody>
                  <a:tcPr marL="20558" marR="20558" marT="10850" marB="10850" anchor="ctr"/>
                </a:tc>
                <a:extLst>
                  <a:ext uri="{0D108BD9-81ED-4DB2-BD59-A6C34878D82A}">
                    <a16:rowId xmlns:a16="http://schemas.microsoft.com/office/drawing/2014/main" val="3024261773"/>
                  </a:ext>
                </a:extLst>
              </a:tr>
              <a:tr h="405416">
                <a:tc vMerge="1">
                  <a:txBody>
                    <a:bodyPr/>
                    <a:lstStyle/>
                    <a:p>
                      <a:endParaRPr lang="fr-FR"/>
                    </a:p>
                  </a:txBody>
                  <a:tcPr/>
                </a:tc>
                <a:tc>
                  <a:txBody>
                    <a:bodyPr/>
                    <a:lstStyle/>
                    <a:p>
                      <a:pPr marL="71755" algn="l">
                        <a:spcAft>
                          <a:spcPts val="0"/>
                        </a:spcAft>
                      </a:pPr>
                      <a:r>
                        <a:rPr lang="fr-FR" sz="800" dirty="0">
                          <a:effectLst/>
                          <a:latin typeface="+mn-lt"/>
                        </a:rPr>
                        <a:t>35-49 ans</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6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25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24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24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12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18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16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15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17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smtClean="0">
                          <a:effectLst/>
                          <a:latin typeface="+mn-lt"/>
                        </a:rPr>
                        <a:t>19 </a:t>
                      </a:r>
                      <a:endParaRPr lang="fr-FR" sz="800" b="1" dirty="0">
                        <a:effectLst/>
                        <a:latin typeface="+mn-lt"/>
                        <a:cs typeface="Times New Roman" panose="02020603050405020304" pitchFamily="18" charset="0"/>
                      </a:endParaRPr>
                    </a:p>
                  </a:txBody>
                  <a:tcPr marL="20558" marR="20558" marT="10850" marB="10850" anchor="ctr"/>
                </a:tc>
                <a:extLst>
                  <a:ext uri="{0D108BD9-81ED-4DB2-BD59-A6C34878D82A}">
                    <a16:rowId xmlns:a16="http://schemas.microsoft.com/office/drawing/2014/main" val="2061598802"/>
                  </a:ext>
                </a:extLst>
              </a:tr>
              <a:tr h="405416">
                <a:tc vMerge="1">
                  <a:txBody>
                    <a:bodyPr/>
                    <a:lstStyle/>
                    <a:p>
                      <a:endParaRPr lang="fr-FR"/>
                    </a:p>
                  </a:txBody>
                  <a:tcPr/>
                </a:tc>
                <a:tc>
                  <a:txBody>
                    <a:bodyPr/>
                    <a:lstStyle/>
                    <a:p>
                      <a:pPr marL="71755" algn="l">
                        <a:spcAft>
                          <a:spcPts val="0"/>
                        </a:spcAft>
                      </a:pPr>
                      <a:r>
                        <a:rPr lang="fr-FR" sz="800" dirty="0">
                          <a:effectLst/>
                          <a:latin typeface="+mn-lt"/>
                        </a:rPr>
                        <a:t>50 et + ans</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0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15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18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16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2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4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3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dirty="0">
                          <a:effectLst/>
                          <a:latin typeface="+mn-lt"/>
                        </a:rPr>
                        <a:t>                     2 </a:t>
                      </a:r>
                      <a:endParaRPr lang="fr-FR" sz="800"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a:effectLst/>
                          <a:latin typeface="+mn-lt"/>
                        </a:rPr>
                        <a:t>                     3 </a:t>
                      </a:r>
                      <a:endParaRPr lang="fr-FR" sz="800" b="1" dirty="0">
                        <a:effectLst/>
                        <a:latin typeface="+mn-lt"/>
                        <a:cs typeface="Times New Roman" panose="02020603050405020304" pitchFamily="18" charset="0"/>
                      </a:endParaRPr>
                    </a:p>
                  </a:txBody>
                  <a:tcPr marL="20558" marR="20558" marT="10850" marB="10850" anchor="ctr"/>
                </a:tc>
                <a:tc>
                  <a:txBody>
                    <a:bodyPr/>
                    <a:lstStyle/>
                    <a:p>
                      <a:pPr marL="71755" algn="ctr">
                        <a:spcAft>
                          <a:spcPts val="0"/>
                        </a:spcAft>
                      </a:pPr>
                      <a:r>
                        <a:rPr lang="fr-FR" sz="800" b="1" dirty="0" smtClean="0">
                          <a:effectLst/>
                          <a:latin typeface="+mn-lt"/>
                        </a:rPr>
                        <a:t>8 </a:t>
                      </a:r>
                      <a:endParaRPr lang="fr-FR" sz="800" b="1" dirty="0">
                        <a:effectLst/>
                        <a:latin typeface="+mn-lt"/>
                        <a:cs typeface="Times New Roman" panose="02020603050405020304" pitchFamily="18" charset="0"/>
                      </a:endParaRPr>
                    </a:p>
                  </a:txBody>
                  <a:tcPr marL="20558" marR="20558" marT="10850" marB="10850" anchor="ctr"/>
                </a:tc>
                <a:extLst>
                  <a:ext uri="{0D108BD9-81ED-4DB2-BD59-A6C34878D82A}">
                    <a16:rowId xmlns:a16="http://schemas.microsoft.com/office/drawing/2014/main" val="3504877593"/>
                  </a:ext>
                </a:extLst>
              </a:tr>
            </a:tbl>
          </a:graphicData>
        </a:graphic>
      </p:graphicFrame>
      <p:sp>
        <p:nvSpPr>
          <p:cNvPr id="9" name="Ellipse 8"/>
          <p:cNvSpPr/>
          <p:nvPr/>
        </p:nvSpPr>
        <p:spPr>
          <a:xfrm>
            <a:off x="5724128" y="2715766"/>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4588407" y="1851670"/>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7308304" y="1851670"/>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6292891" y="2715766"/>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143434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18</a:t>
            </a:fld>
            <a:endParaRPr lang="fr-FR" dirty="0"/>
          </a:p>
        </p:txBody>
      </p:sp>
      <p:sp>
        <p:nvSpPr>
          <p:cNvPr id="11" name="Espace réservé du texte 10">
            <a:extLst>
              <a:ext uri="{FF2B5EF4-FFF2-40B4-BE49-F238E27FC236}">
                <a16:creationId xmlns:a16="http://schemas.microsoft.com/office/drawing/2014/main" id="{3FCDBF5D-AC41-8541-8587-FD1227BBF696}"/>
              </a:ext>
            </a:extLst>
          </p:cNvPr>
          <p:cNvSpPr>
            <a:spLocks noGrp="1"/>
          </p:cNvSpPr>
          <p:nvPr>
            <p:ph type="body" sz="quarter" idx="14"/>
          </p:nvPr>
        </p:nvSpPr>
        <p:spPr>
          <a:xfrm>
            <a:off x="295219" y="771550"/>
            <a:ext cx="8352928" cy="4176464"/>
          </a:xfrm>
        </p:spPr>
        <p:txBody>
          <a:bodyPr/>
          <a:lstStyle/>
          <a:p>
            <a:pPr marL="377825" indent="-285750">
              <a:lnSpc>
                <a:spcPct val="115000"/>
              </a:lnSpc>
              <a:spcBef>
                <a:spcPts val="2700"/>
              </a:spcBef>
              <a:spcAft>
                <a:spcPts val="600"/>
              </a:spcAft>
              <a:buFont typeface="Wingdings" panose="05000000000000000000" pitchFamily="2" charset="2"/>
              <a:buChar char="q"/>
            </a:pPr>
            <a:r>
              <a:rPr lang="fr-FR" sz="1600" b="1" dirty="0" smtClean="0">
                <a:solidFill>
                  <a:srgbClr val="E83D54"/>
                </a:solidFill>
                <a:effectLst/>
                <a:latin typeface="Arial" panose="020B0604020202020204" pitchFamily="34" charset="0"/>
              </a:rPr>
              <a:t>Et (pour les adultes) composé pour moitié d’hommes seuls sans enfant</a:t>
            </a:r>
          </a:p>
          <a:p>
            <a:pPr marL="263525" indent="-171450">
              <a:lnSpc>
                <a:spcPct val="115000"/>
              </a:lnSpc>
              <a:spcAft>
                <a:spcPts val="0"/>
              </a:spcAft>
              <a:buFont typeface="Wingdings" panose="05000000000000000000" pitchFamily="2" charset="2"/>
              <a:buChar char="§"/>
            </a:pPr>
            <a:endParaRPr lang="fr-FR" sz="800" b="1" dirty="0"/>
          </a:p>
          <a:p>
            <a:pPr marL="630238" indent="-171450">
              <a:lnSpc>
                <a:spcPct val="115000"/>
              </a:lnSpc>
              <a:spcAft>
                <a:spcPts val="0"/>
              </a:spcAft>
              <a:buFontTx/>
              <a:buChar char="-"/>
            </a:pPr>
            <a:endParaRPr lang="fr-FR" sz="1200" b="1"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graphicFrame>
        <p:nvGraphicFramePr>
          <p:cNvPr id="3" name="Tableau 2"/>
          <p:cNvGraphicFramePr>
            <a:graphicFrameLocks noGrp="1"/>
          </p:cNvGraphicFramePr>
          <p:nvPr>
            <p:extLst>
              <p:ext uri="{D42A27DB-BD31-4B8C-83A1-F6EECF244321}">
                <p14:modId xmlns:p14="http://schemas.microsoft.com/office/powerpoint/2010/main" val="2046127444"/>
              </p:ext>
            </p:extLst>
          </p:nvPr>
        </p:nvGraphicFramePr>
        <p:xfrm>
          <a:off x="295216" y="1235827"/>
          <a:ext cx="8453496" cy="3235913"/>
        </p:xfrm>
        <a:graphic>
          <a:graphicData uri="http://schemas.openxmlformats.org/drawingml/2006/table">
            <a:tbl>
              <a:tblPr firstRow="1" firstCol="1" bandRow="1">
                <a:tableStyleId>{C4B1156A-380E-4F78-BDF5-A606A8083BF9}</a:tableStyleId>
              </a:tblPr>
              <a:tblGrid>
                <a:gridCol w="704458">
                  <a:extLst>
                    <a:ext uri="{9D8B030D-6E8A-4147-A177-3AD203B41FA5}">
                      <a16:colId xmlns:a16="http://schemas.microsoft.com/office/drawing/2014/main" val="3811775615"/>
                    </a:ext>
                  </a:extLst>
                </a:gridCol>
                <a:gridCol w="836022">
                  <a:extLst>
                    <a:ext uri="{9D8B030D-6E8A-4147-A177-3AD203B41FA5}">
                      <a16:colId xmlns:a16="http://schemas.microsoft.com/office/drawing/2014/main" val="3429100403"/>
                    </a:ext>
                  </a:extLst>
                </a:gridCol>
                <a:gridCol w="720080">
                  <a:extLst>
                    <a:ext uri="{9D8B030D-6E8A-4147-A177-3AD203B41FA5}">
                      <a16:colId xmlns:a16="http://schemas.microsoft.com/office/drawing/2014/main" val="1239590291"/>
                    </a:ext>
                  </a:extLst>
                </a:gridCol>
                <a:gridCol w="576064">
                  <a:extLst>
                    <a:ext uri="{9D8B030D-6E8A-4147-A177-3AD203B41FA5}">
                      <a16:colId xmlns:a16="http://schemas.microsoft.com/office/drawing/2014/main" val="1946581260"/>
                    </a:ext>
                  </a:extLst>
                </a:gridCol>
                <a:gridCol w="685666">
                  <a:extLst>
                    <a:ext uri="{9D8B030D-6E8A-4147-A177-3AD203B41FA5}">
                      <a16:colId xmlns:a16="http://schemas.microsoft.com/office/drawing/2014/main" val="2312622009"/>
                    </a:ext>
                  </a:extLst>
                </a:gridCol>
                <a:gridCol w="826502">
                  <a:extLst>
                    <a:ext uri="{9D8B030D-6E8A-4147-A177-3AD203B41FA5}">
                      <a16:colId xmlns:a16="http://schemas.microsoft.com/office/drawing/2014/main" val="3391825552"/>
                    </a:ext>
                  </a:extLst>
                </a:gridCol>
                <a:gridCol w="720080">
                  <a:extLst>
                    <a:ext uri="{9D8B030D-6E8A-4147-A177-3AD203B41FA5}">
                      <a16:colId xmlns:a16="http://schemas.microsoft.com/office/drawing/2014/main" val="3649721319"/>
                    </a:ext>
                  </a:extLst>
                </a:gridCol>
                <a:gridCol w="648072">
                  <a:extLst>
                    <a:ext uri="{9D8B030D-6E8A-4147-A177-3AD203B41FA5}">
                      <a16:colId xmlns:a16="http://schemas.microsoft.com/office/drawing/2014/main" val="3970667734"/>
                    </a:ext>
                  </a:extLst>
                </a:gridCol>
                <a:gridCol w="720080">
                  <a:extLst>
                    <a:ext uri="{9D8B030D-6E8A-4147-A177-3AD203B41FA5}">
                      <a16:colId xmlns:a16="http://schemas.microsoft.com/office/drawing/2014/main" val="1131444855"/>
                    </a:ext>
                  </a:extLst>
                </a:gridCol>
                <a:gridCol w="648072">
                  <a:extLst>
                    <a:ext uri="{9D8B030D-6E8A-4147-A177-3AD203B41FA5}">
                      <a16:colId xmlns:a16="http://schemas.microsoft.com/office/drawing/2014/main" val="1341428536"/>
                    </a:ext>
                  </a:extLst>
                </a:gridCol>
                <a:gridCol w="576064">
                  <a:extLst>
                    <a:ext uri="{9D8B030D-6E8A-4147-A177-3AD203B41FA5}">
                      <a16:colId xmlns:a16="http://schemas.microsoft.com/office/drawing/2014/main" val="1542915041"/>
                    </a:ext>
                  </a:extLst>
                </a:gridCol>
                <a:gridCol w="792336">
                  <a:extLst>
                    <a:ext uri="{9D8B030D-6E8A-4147-A177-3AD203B41FA5}">
                      <a16:colId xmlns:a16="http://schemas.microsoft.com/office/drawing/2014/main" val="3076987747"/>
                    </a:ext>
                  </a:extLst>
                </a:gridCol>
              </a:tblGrid>
              <a:tr h="576584">
                <a:tc>
                  <a:txBody>
                    <a:bodyPr/>
                    <a:lstStyle/>
                    <a:p>
                      <a:pPr marL="71755" algn="r"/>
                      <a:endParaRPr lang="fr-FR" sz="800" dirty="0">
                        <a:effectLst/>
                        <a:latin typeface="+mj-lt"/>
                        <a:cs typeface="Times New Roman" panose="02020603050405020304" pitchFamily="18" charset="0"/>
                      </a:endParaRPr>
                    </a:p>
                  </a:txBody>
                  <a:tcPr marL="12819" marR="12819" marT="6765" marB="6765" anchor="ctr"/>
                </a:tc>
                <a:tc>
                  <a:txBody>
                    <a:bodyPr/>
                    <a:lstStyle/>
                    <a:p>
                      <a:pPr marL="71755" algn="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EAME</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CHRS</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Autres centres d’accueil</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Hébergement généraliste</a:t>
                      </a:r>
                      <a:endParaRPr lang="fr-FR" sz="800" b="1" i="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CAES</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CADA</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HUDA</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CPH</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DNA</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Ensemble des établissement du champ 2021</a:t>
                      </a:r>
                      <a:endParaRPr lang="fr-FR" sz="800" b="1" dirty="0">
                        <a:effectLst/>
                        <a:latin typeface="+mj-lt"/>
                        <a:cs typeface="Times New Roman" panose="02020603050405020304" pitchFamily="18" charset="0"/>
                      </a:endParaRPr>
                    </a:p>
                  </a:txBody>
                  <a:tcPr marL="12819" marR="12819" marT="6765" marB="6765" anchor="ctr"/>
                </a:tc>
                <a:extLst>
                  <a:ext uri="{0D108BD9-81ED-4DB2-BD59-A6C34878D82A}">
                    <a16:rowId xmlns:a16="http://schemas.microsoft.com/office/drawing/2014/main" val="2652871117"/>
                  </a:ext>
                </a:extLst>
              </a:tr>
              <a:tr h="293527">
                <a:tc rowSpan="8">
                  <a:txBody>
                    <a:bodyPr/>
                    <a:lstStyle/>
                    <a:p>
                      <a:pPr marL="71755" algn="ctr">
                        <a:spcAft>
                          <a:spcPts val="0"/>
                        </a:spcAft>
                      </a:pPr>
                      <a:r>
                        <a:rPr lang="fr-FR" sz="800" dirty="0">
                          <a:effectLst/>
                        </a:rPr>
                        <a:t>Situation </a:t>
                      </a:r>
                      <a:r>
                        <a:rPr lang="fr-FR" sz="800" dirty="0" smtClean="0">
                          <a:effectLst/>
                        </a:rPr>
                        <a:t>familiale</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l">
                        <a:spcAft>
                          <a:spcPts val="0"/>
                        </a:spcAft>
                      </a:pPr>
                      <a:r>
                        <a:rPr lang="fr-FR" sz="800" dirty="0">
                          <a:effectLst/>
                        </a:rPr>
                        <a:t>Homme seul sans enfant</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smtClean="0">
                          <a:effectLst/>
                        </a:rPr>
                        <a:t>-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46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44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45 </a:t>
                      </a:r>
                      <a:endParaRPr lang="fr-FR" sz="800" b="1" i="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78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33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62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62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51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48 </a:t>
                      </a:r>
                      <a:endParaRPr lang="fr-FR" sz="800" b="1" dirty="0">
                        <a:effectLst/>
                        <a:latin typeface="+mj-lt"/>
                        <a:cs typeface="Times New Roman" panose="02020603050405020304" pitchFamily="18" charset="0"/>
                      </a:endParaRPr>
                    </a:p>
                  </a:txBody>
                  <a:tcPr marL="12819" marR="12819" marT="6765" marB="6765" anchor="ctr"/>
                </a:tc>
                <a:extLst>
                  <a:ext uri="{0D108BD9-81ED-4DB2-BD59-A6C34878D82A}">
                    <a16:rowId xmlns:a16="http://schemas.microsoft.com/office/drawing/2014/main" val="3652238328"/>
                  </a:ext>
                </a:extLst>
              </a:tr>
              <a:tr h="332207">
                <a:tc vMerge="1">
                  <a:txBody>
                    <a:bodyPr/>
                    <a:lstStyle/>
                    <a:p>
                      <a:endParaRPr lang="fr-FR"/>
                    </a:p>
                  </a:txBody>
                  <a:tcPr/>
                </a:tc>
                <a:tc>
                  <a:txBody>
                    <a:bodyPr/>
                    <a:lstStyle/>
                    <a:p>
                      <a:pPr marL="71755" algn="l">
                        <a:spcAft>
                          <a:spcPts val="0"/>
                        </a:spcAft>
                      </a:pPr>
                      <a:r>
                        <a:rPr lang="fr-FR" sz="800" dirty="0" smtClean="0">
                          <a:effectLst/>
                        </a:rPr>
                        <a:t>Femme </a:t>
                      </a:r>
                      <a:r>
                        <a:rPr lang="fr-FR" sz="800" dirty="0">
                          <a:effectLst/>
                        </a:rPr>
                        <a:t>seule sans enfant</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2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19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16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18 </a:t>
                      </a:r>
                      <a:endParaRPr lang="fr-FR" sz="800" b="1" i="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10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5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5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7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11 </a:t>
                      </a:r>
                      <a:endParaRPr lang="fr-FR" sz="800" b="1" dirty="0">
                        <a:effectLst/>
                        <a:latin typeface="+mj-lt"/>
                        <a:cs typeface="Times New Roman" panose="02020603050405020304" pitchFamily="18" charset="0"/>
                      </a:endParaRPr>
                    </a:p>
                  </a:txBody>
                  <a:tcPr marL="12819" marR="12819" marT="6765" marB="6765" anchor="ctr"/>
                </a:tc>
                <a:extLst>
                  <a:ext uri="{0D108BD9-81ED-4DB2-BD59-A6C34878D82A}">
                    <a16:rowId xmlns:a16="http://schemas.microsoft.com/office/drawing/2014/main" val="361549260"/>
                  </a:ext>
                </a:extLst>
              </a:tr>
              <a:tr h="332207">
                <a:tc vMerge="1">
                  <a:txBody>
                    <a:bodyPr/>
                    <a:lstStyle/>
                    <a:p>
                      <a:endParaRPr lang="fr-FR"/>
                    </a:p>
                  </a:txBody>
                  <a:tcPr/>
                </a:tc>
                <a:tc>
                  <a:txBody>
                    <a:bodyPr/>
                    <a:lstStyle/>
                    <a:p>
                      <a:pPr marL="71755" algn="l">
                        <a:spcAft>
                          <a:spcPts val="0"/>
                        </a:spcAft>
                      </a:pPr>
                      <a:r>
                        <a:rPr lang="fr-FR" sz="800" dirty="0">
                          <a:effectLst/>
                        </a:rPr>
                        <a:t>Homme seul avec enfant(s)</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3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b="1" i="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0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0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b="1" dirty="0">
                        <a:effectLst/>
                        <a:latin typeface="+mj-lt"/>
                        <a:cs typeface="Times New Roman" panose="02020603050405020304" pitchFamily="18" charset="0"/>
                      </a:endParaRPr>
                    </a:p>
                  </a:txBody>
                  <a:tcPr marL="12819" marR="12819" marT="6765" marB="6765" anchor="ctr"/>
                </a:tc>
                <a:extLst>
                  <a:ext uri="{0D108BD9-81ED-4DB2-BD59-A6C34878D82A}">
                    <a16:rowId xmlns:a16="http://schemas.microsoft.com/office/drawing/2014/main" val="3723598298"/>
                  </a:ext>
                </a:extLst>
              </a:tr>
              <a:tr h="332207">
                <a:tc vMerge="1">
                  <a:txBody>
                    <a:bodyPr/>
                    <a:lstStyle/>
                    <a:p>
                      <a:endParaRPr lang="fr-FR"/>
                    </a:p>
                  </a:txBody>
                  <a:tcPr/>
                </a:tc>
                <a:tc>
                  <a:txBody>
                    <a:bodyPr/>
                    <a:lstStyle/>
                    <a:p>
                      <a:pPr marL="71755" algn="l">
                        <a:spcAft>
                          <a:spcPts val="0"/>
                        </a:spcAft>
                      </a:pPr>
                      <a:r>
                        <a:rPr lang="fr-FR" sz="800" dirty="0" smtClean="0">
                          <a:effectLst/>
                        </a:rPr>
                        <a:t>Femme </a:t>
                      </a:r>
                      <a:r>
                        <a:rPr lang="fr-FR" sz="800" dirty="0">
                          <a:effectLst/>
                        </a:rPr>
                        <a:t>seule avec enfant(s)</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83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17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13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16 </a:t>
                      </a:r>
                      <a:endParaRPr lang="fr-FR" sz="800" b="1" i="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3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15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8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7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11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14 </a:t>
                      </a:r>
                      <a:endParaRPr lang="fr-FR" sz="800" b="1" dirty="0">
                        <a:effectLst/>
                        <a:latin typeface="+mj-lt"/>
                        <a:cs typeface="Times New Roman" panose="02020603050405020304" pitchFamily="18" charset="0"/>
                      </a:endParaRPr>
                    </a:p>
                  </a:txBody>
                  <a:tcPr marL="12819" marR="12819" marT="6765" marB="6765" anchor="ctr"/>
                </a:tc>
                <a:extLst>
                  <a:ext uri="{0D108BD9-81ED-4DB2-BD59-A6C34878D82A}">
                    <a16:rowId xmlns:a16="http://schemas.microsoft.com/office/drawing/2014/main" val="175928753"/>
                  </a:ext>
                </a:extLst>
              </a:tr>
              <a:tr h="246139">
                <a:tc vMerge="1">
                  <a:txBody>
                    <a:bodyPr/>
                    <a:lstStyle/>
                    <a:p>
                      <a:endParaRPr lang="fr-FR"/>
                    </a:p>
                  </a:txBody>
                  <a:tcPr/>
                </a:tc>
                <a:tc>
                  <a:txBody>
                    <a:bodyPr/>
                    <a:lstStyle/>
                    <a:p>
                      <a:pPr marL="71755" algn="l">
                        <a:spcAft>
                          <a:spcPts val="0"/>
                        </a:spcAft>
                      </a:pPr>
                      <a:r>
                        <a:rPr lang="fr-FR" sz="800" dirty="0">
                          <a:effectLst/>
                        </a:rPr>
                        <a:t>Couple sans enfant</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0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4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5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4 </a:t>
                      </a:r>
                      <a:endParaRPr lang="fr-FR" sz="800" b="1" i="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4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3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3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4 </a:t>
                      </a:r>
                      <a:endParaRPr lang="fr-FR" sz="800" b="1" dirty="0">
                        <a:effectLst/>
                        <a:latin typeface="+mj-lt"/>
                        <a:cs typeface="Times New Roman" panose="02020603050405020304" pitchFamily="18" charset="0"/>
                      </a:endParaRPr>
                    </a:p>
                  </a:txBody>
                  <a:tcPr marL="12819" marR="12819" marT="6765" marB="6765" anchor="ctr"/>
                </a:tc>
                <a:extLst>
                  <a:ext uri="{0D108BD9-81ED-4DB2-BD59-A6C34878D82A}">
                    <a16:rowId xmlns:a16="http://schemas.microsoft.com/office/drawing/2014/main" val="3755489048"/>
                  </a:ext>
                </a:extLst>
              </a:tr>
              <a:tr h="293527">
                <a:tc vMerge="1">
                  <a:txBody>
                    <a:bodyPr/>
                    <a:lstStyle/>
                    <a:p>
                      <a:endParaRPr lang="fr-FR"/>
                    </a:p>
                  </a:txBody>
                  <a:tcPr/>
                </a:tc>
                <a:tc>
                  <a:txBody>
                    <a:bodyPr/>
                    <a:lstStyle/>
                    <a:p>
                      <a:pPr marL="71755" algn="l">
                        <a:spcAft>
                          <a:spcPts val="0"/>
                        </a:spcAft>
                      </a:pPr>
                      <a:r>
                        <a:rPr lang="fr-FR" sz="800" dirty="0">
                          <a:effectLst/>
                        </a:rPr>
                        <a:t>Couple avec enfant(s)</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11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12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19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14 </a:t>
                      </a:r>
                      <a:endParaRPr lang="fr-FR" sz="800" b="1" i="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7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34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19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21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25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20 </a:t>
                      </a:r>
                      <a:endParaRPr lang="fr-FR" sz="800" b="1" dirty="0">
                        <a:effectLst/>
                        <a:latin typeface="+mj-lt"/>
                        <a:cs typeface="Times New Roman" panose="02020603050405020304" pitchFamily="18" charset="0"/>
                      </a:endParaRPr>
                    </a:p>
                  </a:txBody>
                  <a:tcPr marL="12819" marR="12819" marT="6765" marB="6765" anchor="ctr"/>
                </a:tc>
                <a:extLst>
                  <a:ext uri="{0D108BD9-81ED-4DB2-BD59-A6C34878D82A}">
                    <a16:rowId xmlns:a16="http://schemas.microsoft.com/office/drawing/2014/main" val="1637688500"/>
                  </a:ext>
                </a:extLst>
              </a:tr>
              <a:tr h="362738">
                <a:tc vMerge="1">
                  <a:txBody>
                    <a:bodyPr/>
                    <a:lstStyle/>
                    <a:p>
                      <a:endParaRPr lang="fr-FR"/>
                    </a:p>
                  </a:txBody>
                  <a:tcPr/>
                </a:tc>
                <a:tc>
                  <a:txBody>
                    <a:bodyPr/>
                    <a:lstStyle/>
                    <a:p>
                      <a:pPr marL="71755" algn="l">
                        <a:spcAft>
                          <a:spcPts val="0"/>
                        </a:spcAft>
                      </a:pPr>
                      <a:r>
                        <a:rPr lang="fr-FR" sz="800" dirty="0">
                          <a:effectLst/>
                        </a:rPr>
                        <a:t>Groupe d’adultes sans enfant</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0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0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0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0 </a:t>
                      </a:r>
                      <a:endParaRPr lang="fr-FR" sz="800" b="1" i="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10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0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b="1" dirty="0">
                        <a:effectLst/>
                        <a:latin typeface="+mj-lt"/>
                        <a:cs typeface="Times New Roman" panose="02020603050405020304" pitchFamily="18" charset="0"/>
                      </a:endParaRPr>
                    </a:p>
                  </a:txBody>
                  <a:tcPr marL="12819" marR="12819" marT="6765" marB="6765" anchor="ctr"/>
                </a:tc>
                <a:extLst>
                  <a:ext uri="{0D108BD9-81ED-4DB2-BD59-A6C34878D82A}">
                    <a16:rowId xmlns:a16="http://schemas.microsoft.com/office/drawing/2014/main" val="2340675804"/>
                  </a:ext>
                </a:extLst>
              </a:tr>
              <a:tr h="438994">
                <a:tc vMerge="1">
                  <a:txBody>
                    <a:bodyPr/>
                    <a:lstStyle/>
                    <a:p>
                      <a:endParaRPr lang="fr-FR"/>
                    </a:p>
                  </a:txBody>
                  <a:tcPr/>
                </a:tc>
                <a:tc>
                  <a:txBody>
                    <a:bodyPr/>
                    <a:lstStyle/>
                    <a:p>
                      <a:pPr marL="71755" algn="l">
                        <a:spcAft>
                          <a:spcPts val="0"/>
                        </a:spcAft>
                      </a:pPr>
                      <a:r>
                        <a:rPr lang="fr-FR" sz="800" dirty="0">
                          <a:effectLst/>
                        </a:rPr>
                        <a:t>Groupe d’adultes avec enfant(s)</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0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1 </a:t>
                      </a:r>
                      <a:endParaRPr lang="fr-FR" sz="800" b="1" i="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0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2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2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2 </a:t>
                      </a:r>
                      <a:endParaRPr lang="fr-FR" sz="800"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2 </a:t>
                      </a:r>
                      <a:endParaRPr lang="fr-FR" sz="800" b="1" dirty="0">
                        <a:effectLst/>
                        <a:latin typeface="+mj-lt"/>
                        <a:cs typeface="Times New Roman" panose="02020603050405020304" pitchFamily="18" charset="0"/>
                      </a:endParaRPr>
                    </a:p>
                  </a:txBody>
                  <a:tcPr marL="12819" marR="12819" marT="6765" marB="6765" anchor="ctr"/>
                </a:tc>
                <a:tc>
                  <a:txBody>
                    <a:bodyPr/>
                    <a:lstStyle/>
                    <a:p>
                      <a:pPr marL="71755" algn="ctr">
                        <a:spcAft>
                          <a:spcPts val="0"/>
                        </a:spcAft>
                      </a:pPr>
                      <a:r>
                        <a:rPr lang="fr-FR" sz="800" dirty="0">
                          <a:effectLst/>
                        </a:rPr>
                        <a:t>                        2 </a:t>
                      </a:r>
                      <a:endParaRPr lang="fr-FR" sz="800" b="1" dirty="0">
                        <a:effectLst/>
                        <a:latin typeface="+mj-lt"/>
                        <a:cs typeface="Times New Roman" panose="02020603050405020304" pitchFamily="18" charset="0"/>
                      </a:endParaRPr>
                    </a:p>
                  </a:txBody>
                  <a:tcPr marL="12819" marR="12819" marT="6765" marB="6765" anchor="ctr"/>
                </a:tc>
                <a:extLst>
                  <a:ext uri="{0D108BD9-81ED-4DB2-BD59-A6C34878D82A}">
                    <a16:rowId xmlns:a16="http://schemas.microsoft.com/office/drawing/2014/main" val="1218009820"/>
                  </a:ext>
                </a:extLst>
              </a:tr>
            </a:tbl>
          </a:graphicData>
        </a:graphic>
      </p:graphicFrame>
      <p:sp>
        <p:nvSpPr>
          <p:cNvPr id="9" name="Rectangle 8"/>
          <p:cNvSpPr/>
          <p:nvPr/>
        </p:nvSpPr>
        <p:spPr>
          <a:xfrm>
            <a:off x="295216" y="4513070"/>
            <a:ext cx="4816336" cy="215444"/>
          </a:xfrm>
          <a:prstGeom prst="rect">
            <a:avLst/>
          </a:prstGeom>
        </p:spPr>
        <p:txBody>
          <a:bodyPr wrap="square">
            <a:spAutoFit/>
          </a:bodyPr>
          <a:lstStyle/>
          <a:p>
            <a:r>
              <a:rPr lang="fr-FR" sz="800" b="1" dirty="0">
                <a:latin typeface="Arial Narrow" panose="020B0606020202030204" pitchFamily="34" charset="0"/>
                <a:ea typeface="Times New Roman" panose="02020603050405020304" pitchFamily="18" charset="0"/>
                <a:cs typeface="Marianne" panose="02000000000000000000" pitchFamily="2" charset="0"/>
              </a:rPr>
              <a:t>Champ </a:t>
            </a:r>
            <a:r>
              <a:rPr lang="fr-FR" sz="800" b="1" dirty="0" smtClean="0">
                <a:latin typeface="Arial Narrow" panose="020B0606020202030204" pitchFamily="34" charset="0"/>
                <a:ea typeface="Times New Roman" panose="02020603050405020304" pitchFamily="18" charset="0"/>
                <a:cs typeface="Marianne" panose="02000000000000000000" pitchFamily="2" charset="0"/>
              </a:rPr>
              <a:t>&gt; personnes </a:t>
            </a:r>
            <a:r>
              <a:rPr lang="fr-FR" sz="800" b="1" dirty="0">
                <a:latin typeface="Arial Narrow" panose="020B0606020202030204" pitchFamily="34" charset="0"/>
                <a:ea typeface="Times New Roman" panose="02020603050405020304" pitchFamily="18" charset="0"/>
                <a:cs typeface="Marianne" panose="02000000000000000000" pitchFamily="2" charset="0"/>
              </a:rPr>
              <a:t>hébergées hors places d’urgence et hors enfants accompagnant une famille ou un groupe. </a:t>
            </a:r>
            <a:endParaRPr lang="fr-FR" sz="800" dirty="0"/>
          </a:p>
        </p:txBody>
      </p:sp>
      <p:sp>
        <p:nvSpPr>
          <p:cNvPr id="10" name="Ellipse 9"/>
          <p:cNvSpPr/>
          <p:nvPr/>
        </p:nvSpPr>
        <p:spPr>
          <a:xfrm>
            <a:off x="2051720" y="2787774"/>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8240018" y="1851670"/>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5508104" y="3363838"/>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185213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19</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323850" y="667478"/>
            <a:ext cx="8460491" cy="539991"/>
          </a:xfrm>
        </p:spPr>
        <p:txBody>
          <a:bodyPr>
            <a:normAutofit fontScale="90000"/>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Un public majoritairement étranger même dans les structures généralistes</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1134279663"/>
              </p:ext>
            </p:extLst>
          </p:nvPr>
        </p:nvGraphicFramePr>
        <p:xfrm>
          <a:off x="395783" y="1319461"/>
          <a:ext cx="8352930" cy="2908473"/>
        </p:xfrm>
        <a:graphic>
          <a:graphicData uri="http://schemas.openxmlformats.org/drawingml/2006/table">
            <a:tbl>
              <a:tblPr firstRow="1" firstCol="1" bandRow="1">
                <a:tableStyleId>{C4B1156A-380E-4F78-BDF5-A606A8083BF9}</a:tableStyleId>
              </a:tblPr>
              <a:tblGrid>
                <a:gridCol w="720082">
                  <a:extLst>
                    <a:ext uri="{9D8B030D-6E8A-4147-A177-3AD203B41FA5}">
                      <a16:colId xmlns:a16="http://schemas.microsoft.com/office/drawing/2014/main" val="3672092112"/>
                    </a:ext>
                  </a:extLst>
                </a:gridCol>
                <a:gridCol w="1512168">
                  <a:extLst>
                    <a:ext uri="{9D8B030D-6E8A-4147-A177-3AD203B41FA5}">
                      <a16:colId xmlns:a16="http://schemas.microsoft.com/office/drawing/2014/main" val="276255888"/>
                    </a:ext>
                  </a:extLst>
                </a:gridCol>
                <a:gridCol w="612068">
                  <a:extLst>
                    <a:ext uri="{9D8B030D-6E8A-4147-A177-3AD203B41FA5}">
                      <a16:colId xmlns:a16="http://schemas.microsoft.com/office/drawing/2014/main" val="654469099"/>
                    </a:ext>
                  </a:extLst>
                </a:gridCol>
                <a:gridCol w="612068">
                  <a:extLst>
                    <a:ext uri="{9D8B030D-6E8A-4147-A177-3AD203B41FA5}">
                      <a16:colId xmlns:a16="http://schemas.microsoft.com/office/drawing/2014/main" val="3200003138"/>
                    </a:ext>
                  </a:extLst>
                </a:gridCol>
                <a:gridCol w="612068">
                  <a:extLst>
                    <a:ext uri="{9D8B030D-6E8A-4147-A177-3AD203B41FA5}">
                      <a16:colId xmlns:a16="http://schemas.microsoft.com/office/drawing/2014/main" val="3557143690"/>
                    </a:ext>
                  </a:extLst>
                </a:gridCol>
                <a:gridCol w="612068">
                  <a:extLst>
                    <a:ext uri="{9D8B030D-6E8A-4147-A177-3AD203B41FA5}">
                      <a16:colId xmlns:a16="http://schemas.microsoft.com/office/drawing/2014/main" val="1447025654"/>
                    </a:ext>
                  </a:extLst>
                </a:gridCol>
                <a:gridCol w="612068">
                  <a:extLst>
                    <a:ext uri="{9D8B030D-6E8A-4147-A177-3AD203B41FA5}">
                      <a16:colId xmlns:a16="http://schemas.microsoft.com/office/drawing/2014/main" val="3673961074"/>
                    </a:ext>
                  </a:extLst>
                </a:gridCol>
                <a:gridCol w="612068">
                  <a:extLst>
                    <a:ext uri="{9D8B030D-6E8A-4147-A177-3AD203B41FA5}">
                      <a16:colId xmlns:a16="http://schemas.microsoft.com/office/drawing/2014/main" val="1347873219"/>
                    </a:ext>
                  </a:extLst>
                </a:gridCol>
                <a:gridCol w="612068">
                  <a:extLst>
                    <a:ext uri="{9D8B030D-6E8A-4147-A177-3AD203B41FA5}">
                      <a16:colId xmlns:a16="http://schemas.microsoft.com/office/drawing/2014/main" val="1985402191"/>
                    </a:ext>
                  </a:extLst>
                </a:gridCol>
                <a:gridCol w="612068">
                  <a:extLst>
                    <a:ext uri="{9D8B030D-6E8A-4147-A177-3AD203B41FA5}">
                      <a16:colId xmlns:a16="http://schemas.microsoft.com/office/drawing/2014/main" val="2311681404"/>
                    </a:ext>
                  </a:extLst>
                </a:gridCol>
                <a:gridCol w="612068">
                  <a:extLst>
                    <a:ext uri="{9D8B030D-6E8A-4147-A177-3AD203B41FA5}">
                      <a16:colId xmlns:a16="http://schemas.microsoft.com/office/drawing/2014/main" val="1285760730"/>
                    </a:ext>
                  </a:extLst>
                </a:gridCol>
                <a:gridCol w="612068">
                  <a:extLst>
                    <a:ext uri="{9D8B030D-6E8A-4147-A177-3AD203B41FA5}">
                      <a16:colId xmlns:a16="http://schemas.microsoft.com/office/drawing/2014/main" val="4180023318"/>
                    </a:ext>
                  </a:extLst>
                </a:gridCol>
              </a:tblGrid>
              <a:tr h="668911">
                <a:tc>
                  <a:txBody>
                    <a:bodyPr/>
                    <a:lstStyle/>
                    <a:p>
                      <a:pPr marL="71755" algn="ct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EAME</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CHRS</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Autres centres d’accueil</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Hébergement généraliste</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CAES</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CADA</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HUDA</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CPH</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smtClean="0">
                          <a:effectLst/>
                        </a:rPr>
                        <a:t>DNA</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Ensemble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extLst>
                  <a:ext uri="{0D108BD9-81ED-4DB2-BD59-A6C34878D82A}">
                    <a16:rowId xmlns:a16="http://schemas.microsoft.com/office/drawing/2014/main" val="3183015419"/>
                  </a:ext>
                </a:extLst>
              </a:tr>
              <a:tr h="384021">
                <a:tc rowSpan="6">
                  <a:txBody>
                    <a:bodyPr/>
                    <a:lstStyle/>
                    <a:p>
                      <a:pPr marL="71755" algn="ctr">
                        <a:spcAft>
                          <a:spcPts val="0"/>
                        </a:spcAft>
                      </a:pPr>
                      <a:r>
                        <a:rPr lang="fr-FR" sz="800" dirty="0">
                          <a:effectLst/>
                        </a:rPr>
                        <a:t>Nationalité et statut de </a:t>
                      </a:r>
                      <a:r>
                        <a:rPr lang="fr-FR" sz="800" dirty="0" smtClean="0">
                          <a:effectLst/>
                        </a:rPr>
                        <a:t>séjour</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Français</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60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47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26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40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0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0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0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0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17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extLst>
                  <a:ext uri="{0D108BD9-81ED-4DB2-BD59-A6C34878D82A}">
                    <a16:rowId xmlns:a16="http://schemas.microsoft.com/office/drawing/2014/main" val="3274176002"/>
                  </a:ext>
                </a:extLst>
              </a:tr>
              <a:tr h="351739">
                <a:tc vMerge="1">
                  <a:txBody>
                    <a:bodyPr/>
                    <a:lstStyle/>
                    <a:p>
                      <a:endParaRPr lang="fr-FR"/>
                    </a:p>
                  </a:txBody>
                  <a:tcPr/>
                </a:tc>
                <a:tc>
                  <a:txBody>
                    <a:bodyPr/>
                    <a:lstStyle/>
                    <a:p>
                      <a:pPr marL="71755" algn="ctr">
                        <a:spcAft>
                          <a:spcPts val="0"/>
                        </a:spcAft>
                      </a:pPr>
                      <a:r>
                        <a:rPr lang="fr-FR" sz="800" dirty="0">
                          <a:effectLst/>
                        </a:rPr>
                        <a:t>Étrangers ressortissant de l’Union européenne</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2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8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7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8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0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0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0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0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0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3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extLst>
                  <a:ext uri="{0D108BD9-81ED-4DB2-BD59-A6C34878D82A}">
                    <a16:rowId xmlns:a16="http://schemas.microsoft.com/office/drawing/2014/main" val="3339576495"/>
                  </a:ext>
                </a:extLst>
              </a:tr>
              <a:tr h="384021">
                <a:tc vMerge="1">
                  <a:txBody>
                    <a:bodyPr/>
                    <a:lstStyle/>
                    <a:p>
                      <a:endParaRPr lang="fr-FR"/>
                    </a:p>
                  </a:txBody>
                  <a:tcPr/>
                </a:tc>
                <a:tc>
                  <a:txBody>
                    <a:bodyPr/>
                    <a:lstStyle/>
                    <a:p>
                      <a:pPr marL="71755" algn="ctr">
                        <a:spcAft>
                          <a:spcPts val="0"/>
                        </a:spcAft>
                      </a:pPr>
                      <a:r>
                        <a:rPr lang="fr-FR" sz="800" dirty="0">
                          <a:effectLst/>
                        </a:rPr>
                        <a:t>Étrangers non ressortissant de l’Union européenne</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38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45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68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52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100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100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100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                 100 </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100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dirty="0">
                          <a:effectLst/>
                        </a:rPr>
                        <a:t>                   80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extLst>
                  <a:ext uri="{0D108BD9-81ED-4DB2-BD59-A6C34878D82A}">
                    <a16:rowId xmlns:a16="http://schemas.microsoft.com/office/drawing/2014/main" val="2386869267"/>
                  </a:ext>
                </a:extLst>
              </a:tr>
              <a:tr h="384021">
                <a:tc vMerge="1">
                  <a:txBody>
                    <a:bodyPr/>
                    <a:lstStyle/>
                    <a:p>
                      <a:endParaRPr lang="fr-FR"/>
                    </a:p>
                  </a:txBody>
                  <a:tcPr/>
                </a:tc>
                <a:tc>
                  <a:txBody>
                    <a:bodyPr/>
                    <a:lstStyle/>
                    <a:p>
                      <a:pPr marL="71755" algn="ctr">
                        <a:spcAft>
                          <a:spcPts val="0"/>
                        </a:spcAft>
                      </a:pPr>
                      <a:r>
                        <a:rPr lang="fr-FR" sz="800" i="1" dirty="0">
                          <a:effectLst/>
                        </a:rPr>
                        <a:t>dont demandeurs d’asile hors procédure Dublin</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5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2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7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3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60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75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65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1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64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41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extLst>
                  <a:ext uri="{0D108BD9-81ED-4DB2-BD59-A6C34878D82A}">
                    <a16:rowId xmlns:a16="http://schemas.microsoft.com/office/drawing/2014/main" val="3338557090"/>
                  </a:ext>
                </a:extLst>
              </a:tr>
              <a:tr h="351739">
                <a:tc vMerge="1">
                  <a:txBody>
                    <a:bodyPr/>
                    <a:lstStyle/>
                    <a:p>
                      <a:endParaRPr lang="fr-FR"/>
                    </a:p>
                  </a:txBody>
                  <a:tcPr/>
                </a:tc>
                <a:tc>
                  <a:txBody>
                    <a:bodyPr/>
                    <a:lstStyle/>
                    <a:p>
                      <a:pPr marL="71755" algn="ctr">
                        <a:spcAft>
                          <a:spcPts val="0"/>
                        </a:spcAft>
                      </a:pPr>
                      <a:r>
                        <a:rPr lang="fr-FR" sz="800" i="1" dirty="0">
                          <a:effectLst/>
                        </a:rPr>
                        <a:t>dont demandeurs d’asile en procédure Dublin</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1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1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1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1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23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0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13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0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6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4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extLst>
                  <a:ext uri="{0D108BD9-81ED-4DB2-BD59-A6C34878D82A}">
                    <a16:rowId xmlns:a16="http://schemas.microsoft.com/office/drawing/2014/main" val="3671784803"/>
                  </a:ext>
                </a:extLst>
              </a:tr>
              <a:tr h="384021">
                <a:tc vMerge="1">
                  <a:txBody>
                    <a:bodyPr/>
                    <a:lstStyle/>
                    <a:p>
                      <a:endParaRPr lang="fr-FR"/>
                    </a:p>
                  </a:txBody>
                  <a:tcPr/>
                </a:tc>
                <a:tc>
                  <a:txBody>
                    <a:bodyPr/>
                    <a:lstStyle/>
                    <a:p>
                      <a:pPr marL="71755" algn="ctr">
                        <a:spcAft>
                          <a:spcPts val="0"/>
                        </a:spcAft>
                      </a:pPr>
                      <a:r>
                        <a:rPr lang="fr-FR" sz="800" i="1" dirty="0">
                          <a:effectLst/>
                        </a:rPr>
                        <a:t>dont bénéficiaires d'une protection </a:t>
                      </a:r>
                      <a:r>
                        <a:rPr lang="fr-FR" sz="800" i="1" dirty="0" smtClean="0">
                          <a:effectLst/>
                        </a:rPr>
                        <a:t>internationale</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3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8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9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8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9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16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16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i="1" dirty="0">
                          <a:effectLst/>
                        </a:rPr>
                        <a:t>                   94 </a:t>
                      </a:r>
                      <a:endParaRPr lang="fr-FR" sz="800"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22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b="1" i="1" dirty="0">
                          <a:effectLst/>
                        </a:rPr>
                        <a:t>                   17 </a:t>
                      </a:r>
                      <a:endParaRPr lang="fr-FR" sz="800" b="1" i="1" dirty="0">
                        <a:effectLst/>
                        <a:latin typeface="Arial" panose="020B0604020202020204" pitchFamily="34" charset="0"/>
                        <a:cs typeface="Times New Roman" panose="02020603050405020304" pitchFamily="18" charset="0"/>
                      </a:endParaRPr>
                    </a:p>
                  </a:txBody>
                  <a:tcPr marL="25176" marR="25176" marT="13287" marB="13287" anchor="ctr"/>
                </a:tc>
                <a:extLst>
                  <a:ext uri="{0D108BD9-81ED-4DB2-BD59-A6C34878D82A}">
                    <a16:rowId xmlns:a16="http://schemas.microsoft.com/office/drawing/2014/main" val="2307579582"/>
                  </a:ext>
                </a:extLst>
              </a:tr>
            </a:tbl>
          </a:graphicData>
        </a:graphic>
      </p:graphicFrame>
      <p:sp>
        <p:nvSpPr>
          <p:cNvPr id="10" name="Ellipse 9"/>
          <p:cNvSpPr/>
          <p:nvPr/>
        </p:nvSpPr>
        <p:spPr>
          <a:xfrm>
            <a:off x="3995936" y="2808444"/>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2812514" y="1990529"/>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7053340" y="3867896"/>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77013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2</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10" name="Titre 3"/>
          <p:cNvSpPr txBox="1">
            <a:spLocks/>
          </p:cNvSpPr>
          <p:nvPr/>
        </p:nvSpPr>
        <p:spPr>
          <a:xfrm>
            <a:off x="1376741" y="2283718"/>
            <a:ext cx="6390518" cy="539991"/>
          </a:xfrm>
          <a:prstGeom prst="rect">
            <a:avLst/>
          </a:prstGeom>
        </p:spPr>
        <p:txBody>
          <a:bodyPr vert="horz" lIns="91440" tIns="45720" rIns="91440" bIns="45720" rtlCol="0" anchor="ctr">
            <a:noAutofit/>
          </a:bodyPr>
          <a:lstStyle>
            <a:lvl1pPr marL="14288" indent="0" algn="l" defTabSz="914400" rtl="0" eaLnBrk="1" latinLnBrk="0" hangingPunct="1">
              <a:lnSpc>
                <a:spcPct val="90000"/>
              </a:lnSpc>
              <a:spcBef>
                <a:spcPct val="0"/>
              </a:spcBef>
              <a:buNone/>
              <a:tabLst/>
              <a:defRPr sz="2500" b="1" kern="1200">
                <a:solidFill>
                  <a:schemeClr val="tx1"/>
                </a:solidFill>
                <a:latin typeface="+mj-lt"/>
                <a:ea typeface="+mj-ea"/>
                <a:cs typeface="+mj-cs"/>
              </a:defRPr>
            </a:lvl1pPr>
          </a:lstStyle>
          <a:p>
            <a:pPr marL="0" lvl="0" algn="ctr">
              <a:spcBef>
                <a:spcPts val="600"/>
              </a:spcBef>
              <a:spcAft>
                <a:spcPts val="1500"/>
              </a:spcAft>
            </a:pPr>
            <a:r>
              <a:rPr lang="fr-FR" sz="2400" kern="1600" cap="all" dirty="0" smtClean="0">
                <a:solidFill>
                  <a:srgbClr val="E83D54"/>
                </a:solidFill>
              </a:rPr>
              <a:t>L’enquête es-ds </a:t>
            </a:r>
            <a:r>
              <a:rPr lang="fr-FR" sz="2400" kern="1600" cap="all" dirty="0">
                <a:solidFill>
                  <a:srgbClr val="E83D54"/>
                </a:solidFill>
              </a:rPr>
              <a:t>2020-2</a:t>
            </a:r>
            <a:r>
              <a:rPr lang="fr-FR" sz="2400" kern="1600" cap="all" dirty="0" smtClean="0">
                <a:solidFill>
                  <a:srgbClr val="E83D54"/>
                </a:solidFill>
              </a:rPr>
              <a:t>021</a:t>
            </a:r>
            <a:endParaRPr lang="fr-FR" sz="2400" kern="1600" cap="all" dirty="0">
              <a:solidFill>
                <a:srgbClr val="E83D54"/>
              </a:solidFill>
            </a:endParaRPr>
          </a:p>
        </p:txBody>
      </p:sp>
    </p:spTree>
    <p:extLst>
      <p:ext uri="{BB962C8B-B14F-4D97-AF65-F5344CB8AC3E}">
        <p14:creationId xmlns:p14="http://schemas.microsoft.com/office/powerpoint/2010/main" val="30817758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20</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323850" y="667478"/>
            <a:ext cx="8460491" cy="539991"/>
          </a:xfrm>
        </p:spPr>
        <p:txBody>
          <a:bodyPr>
            <a:normAutofit/>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Une moindre maitrise du français dans les structures du DNA</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292297365"/>
              </p:ext>
            </p:extLst>
          </p:nvPr>
        </p:nvGraphicFramePr>
        <p:xfrm>
          <a:off x="395783" y="1319460"/>
          <a:ext cx="8352930" cy="2476425"/>
        </p:xfrm>
        <a:graphic>
          <a:graphicData uri="http://schemas.openxmlformats.org/drawingml/2006/table">
            <a:tbl>
              <a:tblPr firstRow="1" firstCol="1" bandRow="1">
                <a:tableStyleId>{1E171933-4619-4E11-9A3F-F7608DF75F80}</a:tableStyleId>
              </a:tblPr>
              <a:tblGrid>
                <a:gridCol w="720082">
                  <a:extLst>
                    <a:ext uri="{9D8B030D-6E8A-4147-A177-3AD203B41FA5}">
                      <a16:colId xmlns:a16="http://schemas.microsoft.com/office/drawing/2014/main" val="3672092112"/>
                    </a:ext>
                  </a:extLst>
                </a:gridCol>
                <a:gridCol w="1512168">
                  <a:extLst>
                    <a:ext uri="{9D8B030D-6E8A-4147-A177-3AD203B41FA5}">
                      <a16:colId xmlns:a16="http://schemas.microsoft.com/office/drawing/2014/main" val="276255888"/>
                    </a:ext>
                  </a:extLst>
                </a:gridCol>
                <a:gridCol w="612068">
                  <a:extLst>
                    <a:ext uri="{9D8B030D-6E8A-4147-A177-3AD203B41FA5}">
                      <a16:colId xmlns:a16="http://schemas.microsoft.com/office/drawing/2014/main" val="654469099"/>
                    </a:ext>
                  </a:extLst>
                </a:gridCol>
                <a:gridCol w="612068">
                  <a:extLst>
                    <a:ext uri="{9D8B030D-6E8A-4147-A177-3AD203B41FA5}">
                      <a16:colId xmlns:a16="http://schemas.microsoft.com/office/drawing/2014/main" val="3200003138"/>
                    </a:ext>
                  </a:extLst>
                </a:gridCol>
                <a:gridCol w="612068">
                  <a:extLst>
                    <a:ext uri="{9D8B030D-6E8A-4147-A177-3AD203B41FA5}">
                      <a16:colId xmlns:a16="http://schemas.microsoft.com/office/drawing/2014/main" val="3557143690"/>
                    </a:ext>
                  </a:extLst>
                </a:gridCol>
                <a:gridCol w="612068">
                  <a:extLst>
                    <a:ext uri="{9D8B030D-6E8A-4147-A177-3AD203B41FA5}">
                      <a16:colId xmlns:a16="http://schemas.microsoft.com/office/drawing/2014/main" val="1447025654"/>
                    </a:ext>
                  </a:extLst>
                </a:gridCol>
                <a:gridCol w="612068">
                  <a:extLst>
                    <a:ext uri="{9D8B030D-6E8A-4147-A177-3AD203B41FA5}">
                      <a16:colId xmlns:a16="http://schemas.microsoft.com/office/drawing/2014/main" val="3673961074"/>
                    </a:ext>
                  </a:extLst>
                </a:gridCol>
                <a:gridCol w="612068">
                  <a:extLst>
                    <a:ext uri="{9D8B030D-6E8A-4147-A177-3AD203B41FA5}">
                      <a16:colId xmlns:a16="http://schemas.microsoft.com/office/drawing/2014/main" val="1347873219"/>
                    </a:ext>
                  </a:extLst>
                </a:gridCol>
                <a:gridCol w="612068">
                  <a:extLst>
                    <a:ext uri="{9D8B030D-6E8A-4147-A177-3AD203B41FA5}">
                      <a16:colId xmlns:a16="http://schemas.microsoft.com/office/drawing/2014/main" val="1985402191"/>
                    </a:ext>
                  </a:extLst>
                </a:gridCol>
                <a:gridCol w="612068">
                  <a:extLst>
                    <a:ext uri="{9D8B030D-6E8A-4147-A177-3AD203B41FA5}">
                      <a16:colId xmlns:a16="http://schemas.microsoft.com/office/drawing/2014/main" val="2311681404"/>
                    </a:ext>
                  </a:extLst>
                </a:gridCol>
                <a:gridCol w="612068">
                  <a:extLst>
                    <a:ext uri="{9D8B030D-6E8A-4147-A177-3AD203B41FA5}">
                      <a16:colId xmlns:a16="http://schemas.microsoft.com/office/drawing/2014/main" val="1285760730"/>
                    </a:ext>
                  </a:extLst>
                </a:gridCol>
                <a:gridCol w="612068">
                  <a:extLst>
                    <a:ext uri="{9D8B030D-6E8A-4147-A177-3AD203B41FA5}">
                      <a16:colId xmlns:a16="http://schemas.microsoft.com/office/drawing/2014/main" val="4180023318"/>
                    </a:ext>
                  </a:extLst>
                </a:gridCol>
              </a:tblGrid>
              <a:tr h="926100">
                <a:tc>
                  <a:txBody>
                    <a:bodyPr/>
                    <a:lstStyle/>
                    <a:p>
                      <a:pPr marL="71755" algn="ct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EAME</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CHRS</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Autres centres d’accueil</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Hébergement généraliste</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CAES</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CADA</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HUDA</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CPH</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smtClean="0">
                          <a:effectLst/>
                        </a:rPr>
                        <a:t>DNA</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Ensemble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extLst>
                  <a:ext uri="{0D108BD9-81ED-4DB2-BD59-A6C34878D82A}">
                    <a16:rowId xmlns:a16="http://schemas.microsoft.com/office/drawing/2014/main" val="3183015419"/>
                  </a:ext>
                </a:extLst>
              </a:tr>
              <a:tr h="531673">
                <a:tc rowSpan="3">
                  <a:txBody>
                    <a:bodyPr/>
                    <a:lstStyle/>
                    <a:p>
                      <a:pPr marL="71755" algn="ctr">
                        <a:spcAft>
                          <a:spcPts val="0"/>
                        </a:spcAft>
                      </a:pPr>
                      <a:r>
                        <a:rPr lang="fr-FR" sz="800" dirty="0">
                          <a:effectLst/>
                        </a:rPr>
                        <a:t>Maitrise de la langue </a:t>
                      </a:r>
                      <a:r>
                        <a:rPr lang="fr-FR" sz="800" dirty="0" smtClean="0">
                          <a:effectLst/>
                        </a:rPr>
                        <a:t>française</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La personne parle couramment français</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76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62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60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61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10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31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22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23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25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36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3274176002"/>
                  </a:ext>
                </a:extLst>
              </a:tr>
              <a:tr h="486979">
                <a:tc vMerge="1">
                  <a:txBody>
                    <a:bodyPr/>
                    <a:lstStyle/>
                    <a:p>
                      <a:endParaRPr lang="fr-FR"/>
                    </a:p>
                  </a:txBody>
                  <a:tcPr/>
                </a:tc>
                <a:tc>
                  <a:txBody>
                    <a:bodyPr/>
                    <a:lstStyle/>
                    <a:p>
                      <a:pPr marL="71755" algn="l">
                        <a:spcAft>
                          <a:spcPts val="0"/>
                        </a:spcAft>
                      </a:pPr>
                      <a:r>
                        <a:rPr lang="fr-FR" sz="800" dirty="0">
                          <a:effectLst/>
                        </a:rPr>
                        <a:t>La personne parle un peu français</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22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31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32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32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13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33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34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60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35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34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3339576495"/>
                  </a:ext>
                </a:extLst>
              </a:tr>
              <a:tr h="531673">
                <a:tc vMerge="1">
                  <a:txBody>
                    <a:bodyPr/>
                    <a:lstStyle/>
                    <a:p>
                      <a:endParaRPr lang="fr-FR"/>
                    </a:p>
                  </a:txBody>
                  <a:tcPr/>
                </a:tc>
                <a:tc>
                  <a:txBody>
                    <a:bodyPr/>
                    <a:lstStyle/>
                    <a:p>
                      <a:pPr marL="71755" algn="l">
                        <a:spcAft>
                          <a:spcPts val="0"/>
                        </a:spcAft>
                      </a:pPr>
                      <a:r>
                        <a:rPr lang="fr-FR" sz="800" dirty="0">
                          <a:effectLst/>
                        </a:rPr>
                        <a:t>La personne ne parle pas français</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2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6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8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7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77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37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44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17 </a:t>
                      </a:r>
                      <a:endParaRPr lang="fr-FR" sz="800" b="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40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l">
                        <a:spcAft>
                          <a:spcPts val="0"/>
                        </a:spcAft>
                      </a:pPr>
                      <a:r>
                        <a:rPr lang="fr-FR" sz="800" dirty="0">
                          <a:effectLst/>
                        </a:rPr>
                        <a:t>                   30 </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2386869267"/>
                  </a:ext>
                </a:extLst>
              </a:tr>
            </a:tbl>
          </a:graphicData>
        </a:graphic>
      </p:graphicFrame>
      <p:sp>
        <p:nvSpPr>
          <p:cNvPr id="3" name="Rectangle 2"/>
          <p:cNvSpPr/>
          <p:nvPr/>
        </p:nvSpPr>
        <p:spPr>
          <a:xfrm>
            <a:off x="323850" y="3883258"/>
            <a:ext cx="8352606" cy="215444"/>
          </a:xfrm>
          <a:prstGeom prst="rect">
            <a:avLst/>
          </a:prstGeom>
        </p:spPr>
        <p:txBody>
          <a:bodyPr wrap="square">
            <a:spAutoFit/>
          </a:bodyPr>
          <a:lstStyle/>
          <a:p>
            <a:r>
              <a:rPr lang="fr-FR" sz="800" b="1" dirty="0">
                <a:latin typeface="Arial Narrow" panose="020B0606020202030204" pitchFamily="34" charset="0"/>
                <a:ea typeface="Times New Roman" panose="02020603050405020304" pitchFamily="18" charset="0"/>
                <a:cs typeface="Marianne" panose="02000000000000000000" pitchFamily="2" charset="0"/>
              </a:rPr>
              <a:t>Champ </a:t>
            </a:r>
            <a:r>
              <a:rPr lang="fr-FR" sz="800" b="1" dirty="0" smtClean="0">
                <a:latin typeface="Arial Narrow" panose="020B0606020202030204" pitchFamily="34" charset="0"/>
                <a:ea typeface="Times New Roman" panose="02020603050405020304" pitchFamily="18" charset="0"/>
                <a:cs typeface="Marianne" panose="02000000000000000000" pitchFamily="2" charset="0"/>
              </a:rPr>
              <a:t>&gt;</a:t>
            </a:r>
            <a:r>
              <a:rPr lang="fr-FR" sz="800" dirty="0" smtClean="0">
                <a:latin typeface="Arial Narrow" panose="020B0606020202030204" pitchFamily="34" charset="0"/>
                <a:ea typeface="Times New Roman" panose="02020603050405020304" pitchFamily="18" charset="0"/>
                <a:cs typeface="Marianne" panose="02000000000000000000" pitchFamily="2" charset="0"/>
              </a:rPr>
              <a:t> </a:t>
            </a:r>
            <a:r>
              <a:rPr lang="fr-FR" sz="800" dirty="0">
                <a:latin typeface="Arial Narrow" panose="020B0606020202030204" pitchFamily="34" charset="0"/>
                <a:ea typeface="Times New Roman" panose="02020603050405020304" pitchFamily="18" charset="0"/>
                <a:cs typeface="Marianne" panose="02000000000000000000" pitchFamily="2" charset="0"/>
              </a:rPr>
              <a:t>personnes âgées de plus de dix ans et de nationalité </a:t>
            </a:r>
            <a:r>
              <a:rPr lang="fr-FR" sz="800" dirty="0" smtClean="0">
                <a:latin typeface="Arial Narrow" panose="020B0606020202030204" pitchFamily="34" charset="0"/>
                <a:ea typeface="Times New Roman" panose="02020603050405020304" pitchFamily="18" charset="0"/>
                <a:cs typeface="Marianne" panose="02000000000000000000" pitchFamily="2" charset="0"/>
              </a:rPr>
              <a:t>étrangère</a:t>
            </a:r>
            <a:endParaRPr lang="fr-FR" dirty="0"/>
          </a:p>
        </p:txBody>
      </p:sp>
      <p:sp>
        <p:nvSpPr>
          <p:cNvPr id="10" name="Ellipse 9"/>
          <p:cNvSpPr/>
          <p:nvPr/>
        </p:nvSpPr>
        <p:spPr>
          <a:xfrm>
            <a:off x="4500153" y="2377653"/>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5076056" y="3435847"/>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6912384" y="3435847"/>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251892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21</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323850" y="667478"/>
            <a:ext cx="8460491" cy="539991"/>
          </a:xfrm>
        </p:spPr>
        <p:txBody>
          <a:bodyPr>
            <a:normAutofit fontScale="90000"/>
          </a:bodyPr>
          <a:lstStyle/>
          <a:p>
            <a:r>
              <a:rPr lang="fr-FR" sz="1800" spc="50" dirty="0">
                <a:solidFill>
                  <a:srgbClr val="E83D54"/>
                </a:solidFill>
                <a:latin typeface="Arial" panose="020B0604020202020204" pitchFamily="34" charset="0"/>
                <a:ea typeface="Times New Roman"/>
                <a:cs typeface="Arial" panose="020B0604020202020204" pitchFamily="34" charset="0"/>
              </a:rPr>
              <a:t>Moins d’une personne sur vingt </a:t>
            </a:r>
            <a:r>
              <a:rPr lang="fr-FR" sz="1800" spc="50" dirty="0" smtClean="0">
                <a:solidFill>
                  <a:srgbClr val="E83D54"/>
                </a:solidFill>
                <a:latin typeface="Arial" panose="020B0604020202020204" pitchFamily="34" charset="0"/>
                <a:ea typeface="Times New Roman"/>
                <a:cs typeface="Arial" panose="020B0604020202020204" pitchFamily="34" charset="0"/>
              </a:rPr>
              <a:t>a une reconnaissance administrative du handicap</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3541709196"/>
              </p:ext>
            </p:extLst>
          </p:nvPr>
        </p:nvGraphicFramePr>
        <p:xfrm>
          <a:off x="323850" y="1479257"/>
          <a:ext cx="8280605" cy="3074191"/>
        </p:xfrm>
        <a:graphic>
          <a:graphicData uri="http://schemas.openxmlformats.org/drawingml/2006/table">
            <a:tbl>
              <a:tblPr firstRow="1" firstCol="1" bandRow="1">
                <a:tableStyleId>{1E171933-4619-4E11-9A3F-F7608DF75F80}</a:tableStyleId>
              </a:tblPr>
              <a:tblGrid>
                <a:gridCol w="2225335">
                  <a:extLst>
                    <a:ext uri="{9D8B030D-6E8A-4147-A177-3AD203B41FA5}">
                      <a16:colId xmlns:a16="http://schemas.microsoft.com/office/drawing/2014/main" val="3672092112"/>
                    </a:ext>
                  </a:extLst>
                </a:gridCol>
                <a:gridCol w="605527">
                  <a:extLst>
                    <a:ext uri="{9D8B030D-6E8A-4147-A177-3AD203B41FA5}">
                      <a16:colId xmlns:a16="http://schemas.microsoft.com/office/drawing/2014/main" val="276255888"/>
                    </a:ext>
                  </a:extLst>
                </a:gridCol>
                <a:gridCol w="605527">
                  <a:extLst>
                    <a:ext uri="{9D8B030D-6E8A-4147-A177-3AD203B41FA5}">
                      <a16:colId xmlns:a16="http://schemas.microsoft.com/office/drawing/2014/main" val="654469099"/>
                    </a:ext>
                  </a:extLst>
                </a:gridCol>
                <a:gridCol w="605527">
                  <a:extLst>
                    <a:ext uri="{9D8B030D-6E8A-4147-A177-3AD203B41FA5}">
                      <a16:colId xmlns:a16="http://schemas.microsoft.com/office/drawing/2014/main" val="3200003138"/>
                    </a:ext>
                  </a:extLst>
                </a:gridCol>
                <a:gridCol w="605527">
                  <a:extLst>
                    <a:ext uri="{9D8B030D-6E8A-4147-A177-3AD203B41FA5}">
                      <a16:colId xmlns:a16="http://schemas.microsoft.com/office/drawing/2014/main" val="3557143690"/>
                    </a:ext>
                  </a:extLst>
                </a:gridCol>
                <a:gridCol w="605527">
                  <a:extLst>
                    <a:ext uri="{9D8B030D-6E8A-4147-A177-3AD203B41FA5}">
                      <a16:colId xmlns:a16="http://schemas.microsoft.com/office/drawing/2014/main" val="1447025654"/>
                    </a:ext>
                  </a:extLst>
                </a:gridCol>
                <a:gridCol w="605527">
                  <a:extLst>
                    <a:ext uri="{9D8B030D-6E8A-4147-A177-3AD203B41FA5}">
                      <a16:colId xmlns:a16="http://schemas.microsoft.com/office/drawing/2014/main" val="3673961074"/>
                    </a:ext>
                  </a:extLst>
                </a:gridCol>
                <a:gridCol w="605527">
                  <a:extLst>
                    <a:ext uri="{9D8B030D-6E8A-4147-A177-3AD203B41FA5}">
                      <a16:colId xmlns:a16="http://schemas.microsoft.com/office/drawing/2014/main" val="1347873219"/>
                    </a:ext>
                  </a:extLst>
                </a:gridCol>
                <a:gridCol w="605527">
                  <a:extLst>
                    <a:ext uri="{9D8B030D-6E8A-4147-A177-3AD203B41FA5}">
                      <a16:colId xmlns:a16="http://schemas.microsoft.com/office/drawing/2014/main" val="1985402191"/>
                    </a:ext>
                  </a:extLst>
                </a:gridCol>
                <a:gridCol w="562975">
                  <a:extLst>
                    <a:ext uri="{9D8B030D-6E8A-4147-A177-3AD203B41FA5}">
                      <a16:colId xmlns:a16="http://schemas.microsoft.com/office/drawing/2014/main" val="2311681404"/>
                    </a:ext>
                  </a:extLst>
                </a:gridCol>
                <a:gridCol w="648079">
                  <a:extLst>
                    <a:ext uri="{9D8B030D-6E8A-4147-A177-3AD203B41FA5}">
                      <a16:colId xmlns:a16="http://schemas.microsoft.com/office/drawing/2014/main" val="1285760730"/>
                    </a:ext>
                  </a:extLst>
                </a:gridCol>
              </a:tblGrid>
              <a:tr h="476772">
                <a:tc>
                  <a:txBody>
                    <a:bodyPr/>
                    <a:lstStyle/>
                    <a:p>
                      <a:pPr marL="71755" algn="ct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EAME</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CHRS</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Autres centres d’accueil</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Hébergement généraliste</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CAES</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CADA</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HUDA</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CPH</a:t>
                      </a:r>
                      <a:endParaRPr lang="fr-FR" sz="800"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smtClean="0">
                          <a:effectLst/>
                        </a:rPr>
                        <a:t>DNA</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tc>
                  <a:txBody>
                    <a:bodyPr/>
                    <a:lstStyle/>
                    <a:p>
                      <a:pPr marL="71755" algn="ctr">
                        <a:spcAft>
                          <a:spcPts val="0"/>
                        </a:spcAft>
                      </a:pPr>
                      <a:r>
                        <a:rPr lang="fr-FR" sz="800" dirty="0">
                          <a:effectLst/>
                        </a:rPr>
                        <a:t>Ensemble </a:t>
                      </a:r>
                      <a:endParaRPr lang="fr-FR" sz="800" b="1" dirty="0">
                        <a:effectLst/>
                        <a:latin typeface="Arial" panose="020B0604020202020204" pitchFamily="34" charset="0"/>
                        <a:cs typeface="Times New Roman" panose="02020603050405020304" pitchFamily="18" charset="0"/>
                      </a:endParaRPr>
                    </a:p>
                  </a:txBody>
                  <a:tcPr marL="25176" marR="25176" marT="13287" marB="13287" anchor="ctr"/>
                </a:tc>
                <a:extLst>
                  <a:ext uri="{0D108BD9-81ED-4DB2-BD59-A6C34878D82A}">
                    <a16:rowId xmlns:a16="http://schemas.microsoft.com/office/drawing/2014/main" val="3183015419"/>
                  </a:ext>
                </a:extLst>
              </a:tr>
              <a:tr h="503675">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Reconnaissance d'un handicap par la </a:t>
                      </a:r>
                      <a:r>
                        <a:rPr lang="fr-FR" sz="800" b="1" dirty="0" smtClean="0">
                          <a:solidFill>
                            <a:srgbClr val="000000"/>
                          </a:solidFill>
                          <a:effectLst/>
                          <a:latin typeface="Arial" panose="020B0604020202020204" pitchFamily="34" charset="0"/>
                          <a:cs typeface="Times New Roman" panose="02020603050405020304" pitchFamily="18" charset="0"/>
                        </a:rPr>
                        <a:t>MDPH</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4</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9</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8</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9</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smtClean="0">
                          <a:solidFill>
                            <a:srgbClr val="000000"/>
                          </a:solidFill>
                          <a:effectLst/>
                          <a:latin typeface="Arial" panose="020B0604020202020204" pitchFamily="34" charset="0"/>
                          <a:cs typeface="Times New Roman" panose="02020603050405020304" pitchFamily="18" charset="0"/>
                        </a:rPr>
                        <a:t>0</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1</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1</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smtClean="0">
                          <a:solidFill>
                            <a:srgbClr val="000000"/>
                          </a:solidFill>
                          <a:effectLst/>
                          <a:latin typeface="Arial" panose="020B0604020202020204" pitchFamily="34" charset="0"/>
                          <a:cs typeface="Times New Roman" panose="02020603050405020304" pitchFamily="18" charset="0"/>
                        </a:rPr>
                        <a:t>1</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1</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4</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1051742656"/>
                  </a:ext>
                </a:extLst>
              </a:tr>
              <a:tr h="503675">
                <a:tc>
                  <a:txBody>
                    <a:bodyPr/>
                    <a:lstStyle/>
                    <a:p>
                      <a:pPr algn="r" fontAlgn="t"/>
                      <a:r>
                        <a:rPr lang="fr-FR" sz="900" b="0" i="1" u="none" strike="noStrike" dirty="0">
                          <a:solidFill>
                            <a:srgbClr val="000000"/>
                          </a:solidFill>
                          <a:effectLst/>
                          <a:latin typeface="+mj-lt"/>
                        </a:rPr>
                        <a:t>Parmi les adultes</a:t>
                      </a:r>
                    </a:p>
                  </a:txBody>
                  <a:tcPr marL="9525" marR="9525" marT="9525" marB="0" anchor="ctr"/>
                </a:tc>
                <a:tc>
                  <a:txBody>
                    <a:bodyPr/>
                    <a:lstStyle/>
                    <a:p>
                      <a:pPr algn="ctr" fontAlgn="t"/>
                      <a:r>
                        <a:rPr lang="fr-FR" sz="800" b="0" i="1" u="none" strike="noStrike">
                          <a:solidFill>
                            <a:srgbClr val="000000"/>
                          </a:solidFill>
                          <a:effectLst/>
                          <a:latin typeface="+mn-lt"/>
                        </a:rPr>
                        <a:t>                     6 </a:t>
                      </a:r>
                    </a:p>
                  </a:txBody>
                  <a:tcPr marL="9525" marR="9525" marT="9525" marB="0" anchor="ctr"/>
                </a:tc>
                <a:tc>
                  <a:txBody>
                    <a:bodyPr/>
                    <a:lstStyle/>
                    <a:p>
                      <a:pPr algn="ctr" fontAlgn="t"/>
                      <a:r>
                        <a:rPr lang="fr-FR" sz="800" b="0" i="1" u="none" strike="noStrike">
                          <a:solidFill>
                            <a:srgbClr val="000000"/>
                          </a:solidFill>
                          <a:effectLst/>
                          <a:latin typeface="+mn-lt"/>
                        </a:rPr>
                        <a:t>                   12 </a:t>
                      </a:r>
                    </a:p>
                  </a:txBody>
                  <a:tcPr marL="9525" marR="9525" marT="9525" marB="0" anchor="ctr"/>
                </a:tc>
                <a:tc>
                  <a:txBody>
                    <a:bodyPr/>
                    <a:lstStyle/>
                    <a:p>
                      <a:pPr algn="ctr" fontAlgn="t"/>
                      <a:r>
                        <a:rPr lang="fr-FR" sz="800" b="0" i="1" u="none" strike="noStrike">
                          <a:solidFill>
                            <a:srgbClr val="000000"/>
                          </a:solidFill>
                          <a:effectLst/>
                          <a:latin typeface="+mn-lt"/>
                        </a:rPr>
                        <a:t>                     9 </a:t>
                      </a:r>
                    </a:p>
                  </a:txBody>
                  <a:tcPr marL="9525" marR="9525" marT="9525" marB="0" anchor="ctr"/>
                </a:tc>
                <a:tc>
                  <a:txBody>
                    <a:bodyPr/>
                    <a:lstStyle/>
                    <a:p>
                      <a:pPr algn="ctr" fontAlgn="t"/>
                      <a:r>
                        <a:rPr lang="fr-FR" sz="800" b="0" i="1" u="none" strike="noStrike">
                          <a:solidFill>
                            <a:srgbClr val="000000"/>
                          </a:solidFill>
                          <a:effectLst/>
                          <a:latin typeface="+mn-lt"/>
                        </a:rPr>
                        <a:t>                   11 </a:t>
                      </a:r>
                    </a:p>
                  </a:txBody>
                  <a:tcPr marL="9525" marR="9525" marT="9525" marB="0" anchor="ctr"/>
                </a:tc>
                <a:tc>
                  <a:txBody>
                    <a:bodyPr/>
                    <a:lstStyle/>
                    <a:p>
                      <a:pPr algn="ctr" fontAlgn="t"/>
                      <a:r>
                        <a:rPr lang="fr-FR" sz="800" b="0" i="1" u="none" strike="noStrike">
                          <a:solidFill>
                            <a:srgbClr val="000000"/>
                          </a:solidFill>
                          <a:effectLst/>
                          <a:latin typeface="+mn-lt"/>
                        </a:rPr>
                        <a:t>                     0 </a:t>
                      </a:r>
                    </a:p>
                  </a:txBody>
                  <a:tcPr marL="9525" marR="9525" marT="9525" marB="0" anchor="ctr"/>
                </a:tc>
                <a:tc>
                  <a:txBody>
                    <a:bodyPr/>
                    <a:lstStyle/>
                    <a:p>
                      <a:pPr algn="ctr" fontAlgn="t"/>
                      <a:r>
                        <a:rPr lang="fr-FR" sz="800" b="0" i="1" u="none" strike="noStrike">
                          <a:solidFill>
                            <a:srgbClr val="000000"/>
                          </a:solidFill>
                          <a:effectLst/>
                          <a:latin typeface="+mn-lt"/>
                        </a:rPr>
                        <a:t>                     1 </a:t>
                      </a:r>
                    </a:p>
                  </a:txBody>
                  <a:tcPr marL="9525" marR="9525" marT="9525" marB="0" anchor="ctr"/>
                </a:tc>
                <a:tc>
                  <a:txBody>
                    <a:bodyPr/>
                    <a:lstStyle/>
                    <a:p>
                      <a:pPr algn="ctr" fontAlgn="t"/>
                      <a:r>
                        <a:rPr lang="fr-FR" sz="800" b="0" i="1" u="none" strike="noStrike">
                          <a:solidFill>
                            <a:srgbClr val="000000"/>
                          </a:solidFill>
                          <a:effectLst/>
                          <a:latin typeface="+mn-lt"/>
                        </a:rPr>
                        <a:t>                     1 </a:t>
                      </a:r>
                    </a:p>
                  </a:txBody>
                  <a:tcPr marL="9525" marR="9525" marT="9525" marB="0" anchor="ctr"/>
                </a:tc>
                <a:tc>
                  <a:txBody>
                    <a:bodyPr/>
                    <a:lstStyle/>
                    <a:p>
                      <a:pPr algn="ctr" fontAlgn="t"/>
                      <a:r>
                        <a:rPr lang="fr-FR" sz="800" b="0" i="1" u="none" strike="noStrike">
                          <a:solidFill>
                            <a:srgbClr val="000000"/>
                          </a:solidFill>
                          <a:effectLst/>
                          <a:latin typeface="+mn-lt"/>
                        </a:rPr>
                        <a:t>                     1 </a:t>
                      </a:r>
                    </a:p>
                  </a:txBody>
                  <a:tcPr marL="9525" marR="9525" marT="9525" marB="0" anchor="ctr"/>
                </a:tc>
                <a:tc>
                  <a:txBody>
                    <a:bodyPr/>
                    <a:lstStyle/>
                    <a:p>
                      <a:pPr algn="ctr" fontAlgn="t"/>
                      <a:r>
                        <a:rPr lang="fr-FR" sz="800" b="0" i="1" u="none" strike="noStrike">
                          <a:solidFill>
                            <a:srgbClr val="000000"/>
                          </a:solidFill>
                          <a:effectLst/>
                          <a:latin typeface="+mn-lt"/>
                        </a:rPr>
                        <a:t>                     1 </a:t>
                      </a:r>
                    </a:p>
                  </a:txBody>
                  <a:tcPr marL="9525" marR="9525" marT="9525" marB="0" anchor="ctr"/>
                </a:tc>
                <a:tc>
                  <a:txBody>
                    <a:bodyPr/>
                    <a:lstStyle/>
                    <a:p>
                      <a:pPr algn="ctr" fontAlgn="t"/>
                      <a:r>
                        <a:rPr lang="fr-FR" sz="800" b="0" i="1" u="none" strike="noStrike">
                          <a:solidFill>
                            <a:srgbClr val="000000"/>
                          </a:solidFill>
                          <a:effectLst/>
                          <a:latin typeface="+mn-lt"/>
                        </a:rPr>
                        <a:t>                     5 </a:t>
                      </a:r>
                    </a:p>
                  </a:txBody>
                  <a:tcPr marL="9525" marR="9525" marT="9525" marB="0" anchor="ctr"/>
                </a:tc>
                <a:extLst>
                  <a:ext uri="{0D108BD9-81ED-4DB2-BD59-A6C34878D82A}">
                    <a16:rowId xmlns:a16="http://schemas.microsoft.com/office/drawing/2014/main" val="3274176002"/>
                  </a:ext>
                </a:extLst>
              </a:tr>
              <a:tr h="545237">
                <a:tc>
                  <a:txBody>
                    <a:bodyPr/>
                    <a:lstStyle/>
                    <a:p>
                      <a:pPr algn="r" fontAlgn="t"/>
                      <a:r>
                        <a:rPr lang="fr-FR" sz="900" b="0" i="1" u="none" strike="noStrike" dirty="0" smtClean="0">
                          <a:solidFill>
                            <a:srgbClr val="000000"/>
                          </a:solidFill>
                          <a:effectLst/>
                          <a:latin typeface="+mj-lt"/>
                        </a:rPr>
                        <a:t>Parmi </a:t>
                      </a:r>
                      <a:r>
                        <a:rPr lang="fr-FR" sz="900" b="0" i="1" u="none" strike="noStrike" dirty="0">
                          <a:solidFill>
                            <a:srgbClr val="000000"/>
                          </a:solidFill>
                          <a:effectLst/>
                          <a:latin typeface="+mj-lt"/>
                        </a:rPr>
                        <a:t>les enfants</a:t>
                      </a:r>
                    </a:p>
                  </a:txBody>
                  <a:tcPr marL="9525" marR="9525" marT="9525" marB="0" anchor="ctr"/>
                </a:tc>
                <a:tc>
                  <a:txBody>
                    <a:bodyPr/>
                    <a:lstStyle/>
                    <a:p>
                      <a:pPr algn="ctr" fontAlgn="t"/>
                      <a:r>
                        <a:rPr lang="fr-FR" sz="800" b="0" i="1" u="none" strike="noStrike">
                          <a:solidFill>
                            <a:srgbClr val="000000"/>
                          </a:solidFill>
                          <a:effectLst/>
                          <a:latin typeface="+mn-lt"/>
                        </a:rPr>
                        <a:t>                     2 </a:t>
                      </a:r>
                    </a:p>
                  </a:txBody>
                  <a:tcPr marL="9525" marR="9525" marT="9525" marB="0" anchor="ctr"/>
                </a:tc>
                <a:tc>
                  <a:txBody>
                    <a:bodyPr/>
                    <a:lstStyle/>
                    <a:p>
                      <a:pPr algn="ctr" fontAlgn="t"/>
                      <a:r>
                        <a:rPr lang="fr-FR" sz="800" b="0" i="1" u="none" strike="noStrike">
                          <a:solidFill>
                            <a:srgbClr val="000000"/>
                          </a:solidFill>
                          <a:effectLst/>
                          <a:latin typeface="+mn-lt"/>
                        </a:rPr>
                        <a:t>                     3 </a:t>
                      </a:r>
                    </a:p>
                  </a:txBody>
                  <a:tcPr marL="9525" marR="9525" marT="9525" marB="0" anchor="ctr"/>
                </a:tc>
                <a:tc>
                  <a:txBody>
                    <a:bodyPr/>
                    <a:lstStyle/>
                    <a:p>
                      <a:pPr algn="ctr" fontAlgn="t"/>
                      <a:r>
                        <a:rPr lang="fr-FR" sz="800" b="0" i="1" u="none" strike="noStrike">
                          <a:solidFill>
                            <a:srgbClr val="000000"/>
                          </a:solidFill>
                          <a:effectLst/>
                          <a:latin typeface="+mn-lt"/>
                        </a:rPr>
                        <a:t>                     5 </a:t>
                      </a:r>
                    </a:p>
                  </a:txBody>
                  <a:tcPr marL="9525" marR="9525" marT="9525" marB="0" anchor="ctr"/>
                </a:tc>
                <a:tc>
                  <a:txBody>
                    <a:bodyPr/>
                    <a:lstStyle/>
                    <a:p>
                      <a:pPr algn="ctr" fontAlgn="t"/>
                      <a:r>
                        <a:rPr lang="fr-FR" sz="800" b="0" i="1" u="none" strike="noStrike">
                          <a:solidFill>
                            <a:srgbClr val="000000"/>
                          </a:solidFill>
                          <a:effectLst/>
                          <a:latin typeface="+mn-lt"/>
                        </a:rPr>
                        <a:t>                     4 </a:t>
                      </a:r>
                    </a:p>
                  </a:txBody>
                  <a:tcPr marL="9525" marR="9525" marT="9525" marB="0" anchor="ctr"/>
                </a:tc>
                <a:tc>
                  <a:txBody>
                    <a:bodyPr/>
                    <a:lstStyle/>
                    <a:p>
                      <a:pPr algn="ctr" fontAlgn="t"/>
                      <a:r>
                        <a:rPr lang="fr-FR" sz="800" b="0" i="1" u="none" strike="noStrike">
                          <a:solidFill>
                            <a:srgbClr val="000000"/>
                          </a:solidFill>
                          <a:effectLst/>
                          <a:latin typeface="+mn-lt"/>
                        </a:rPr>
                        <a:t>                    -   </a:t>
                      </a:r>
                    </a:p>
                  </a:txBody>
                  <a:tcPr marL="9525" marR="9525" marT="9525" marB="0" anchor="ctr"/>
                </a:tc>
                <a:tc>
                  <a:txBody>
                    <a:bodyPr/>
                    <a:lstStyle/>
                    <a:p>
                      <a:pPr algn="ctr" fontAlgn="t"/>
                      <a:r>
                        <a:rPr lang="fr-FR" sz="800" b="0" i="1" u="none" strike="noStrike">
                          <a:solidFill>
                            <a:srgbClr val="000000"/>
                          </a:solidFill>
                          <a:effectLst/>
                          <a:latin typeface="+mn-lt"/>
                        </a:rPr>
                        <a:t>                     1 </a:t>
                      </a:r>
                    </a:p>
                  </a:txBody>
                  <a:tcPr marL="9525" marR="9525" marT="9525" marB="0" anchor="ctr"/>
                </a:tc>
                <a:tc>
                  <a:txBody>
                    <a:bodyPr/>
                    <a:lstStyle/>
                    <a:p>
                      <a:pPr algn="ctr" fontAlgn="t"/>
                      <a:r>
                        <a:rPr lang="fr-FR" sz="800" b="0" i="1" u="none" strike="noStrike">
                          <a:solidFill>
                            <a:srgbClr val="000000"/>
                          </a:solidFill>
                          <a:effectLst/>
                          <a:latin typeface="+mn-lt"/>
                        </a:rPr>
                        <a:t>                     2 </a:t>
                      </a:r>
                    </a:p>
                  </a:txBody>
                  <a:tcPr marL="9525" marR="9525" marT="9525" marB="0" anchor="ctr"/>
                </a:tc>
                <a:tc>
                  <a:txBody>
                    <a:bodyPr/>
                    <a:lstStyle/>
                    <a:p>
                      <a:pPr algn="ctr" fontAlgn="t"/>
                      <a:r>
                        <a:rPr lang="fr-FR" sz="800" b="0" i="1" u="none" strike="noStrike">
                          <a:solidFill>
                            <a:srgbClr val="000000"/>
                          </a:solidFill>
                          <a:effectLst/>
                          <a:latin typeface="+mn-lt"/>
                        </a:rPr>
                        <a:t>                     2 </a:t>
                      </a:r>
                    </a:p>
                  </a:txBody>
                  <a:tcPr marL="9525" marR="9525" marT="9525" marB="0" anchor="ctr"/>
                </a:tc>
                <a:tc>
                  <a:txBody>
                    <a:bodyPr/>
                    <a:lstStyle/>
                    <a:p>
                      <a:pPr algn="ctr" fontAlgn="t"/>
                      <a:r>
                        <a:rPr lang="fr-FR" sz="800" b="0" i="1" u="none" strike="noStrike" dirty="0">
                          <a:solidFill>
                            <a:srgbClr val="000000"/>
                          </a:solidFill>
                          <a:effectLst/>
                          <a:latin typeface="+mn-lt"/>
                        </a:rPr>
                        <a:t>                     2 </a:t>
                      </a:r>
                    </a:p>
                  </a:txBody>
                  <a:tcPr marL="9525" marR="9525" marT="9525" marB="0" anchor="ctr"/>
                </a:tc>
                <a:tc>
                  <a:txBody>
                    <a:bodyPr/>
                    <a:lstStyle/>
                    <a:p>
                      <a:pPr algn="ctr" fontAlgn="t"/>
                      <a:r>
                        <a:rPr lang="fr-FR" sz="800" b="0" i="1" u="none" strike="noStrike">
                          <a:solidFill>
                            <a:srgbClr val="000000"/>
                          </a:solidFill>
                          <a:effectLst/>
                          <a:latin typeface="+mn-lt"/>
                        </a:rPr>
                        <a:t>                     2 </a:t>
                      </a:r>
                    </a:p>
                  </a:txBody>
                  <a:tcPr marL="9525" marR="9525" marT="9525" marB="0" anchor="ctr"/>
                </a:tc>
                <a:extLst>
                  <a:ext uri="{0D108BD9-81ED-4DB2-BD59-A6C34878D82A}">
                    <a16:rowId xmlns:a16="http://schemas.microsoft.com/office/drawing/2014/main" val="3339576495"/>
                  </a:ext>
                </a:extLst>
              </a:tr>
              <a:tr h="503675">
                <a:tc>
                  <a:txBody>
                    <a:bodyPr/>
                    <a:lstStyle/>
                    <a:p>
                      <a:pPr algn="r" fontAlgn="t"/>
                      <a:r>
                        <a:rPr lang="fr-FR" sz="900" b="0" i="1" u="none" strike="noStrike" dirty="0" smtClean="0">
                          <a:solidFill>
                            <a:srgbClr val="000000"/>
                          </a:solidFill>
                          <a:effectLst/>
                          <a:latin typeface="+mj-lt"/>
                        </a:rPr>
                        <a:t>Parmi </a:t>
                      </a:r>
                      <a:r>
                        <a:rPr lang="fr-FR" sz="900" b="0" i="1" u="none" strike="noStrike" dirty="0">
                          <a:solidFill>
                            <a:srgbClr val="000000"/>
                          </a:solidFill>
                          <a:effectLst/>
                          <a:latin typeface="+mj-lt"/>
                        </a:rPr>
                        <a:t>les français adultes</a:t>
                      </a:r>
                    </a:p>
                  </a:txBody>
                  <a:tcPr marL="9525" marR="9525" marT="9525" marB="0" anchor="ctr"/>
                </a:tc>
                <a:tc>
                  <a:txBody>
                    <a:bodyPr/>
                    <a:lstStyle/>
                    <a:p>
                      <a:pPr algn="ctr" fontAlgn="t"/>
                      <a:r>
                        <a:rPr lang="fr-FR" sz="800" b="0" i="1" u="none" strike="noStrike">
                          <a:solidFill>
                            <a:srgbClr val="000000"/>
                          </a:solidFill>
                          <a:effectLst/>
                          <a:latin typeface="+mn-lt"/>
                        </a:rPr>
                        <a:t>                   10 </a:t>
                      </a:r>
                    </a:p>
                  </a:txBody>
                  <a:tcPr marL="9525" marR="9525" marT="9525" marB="0" anchor="ctr"/>
                </a:tc>
                <a:tc>
                  <a:txBody>
                    <a:bodyPr/>
                    <a:lstStyle/>
                    <a:p>
                      <a:pPr algn="ctr" fontAlgn="t"/>
                      <a:r>
                        <a:rPr lang="fr-FR" sz="800" b="0" i="1" u="none" strike="noStrike">
                          <a:solidFill>
                            <a:srgbClr val="000000"/>
                          </a:solidFill>
                          <a:effectLst/>
                          <a:latin typeface="+mn-lt"/>
                        </a:rPr>
                        <a:t>                   17 </a:t>
                      </a:r>
                    </a:p>
                  </a:txBody>
                  <a:tcPr marL="9525" marR="9525" marT="9525" marB="0" anchor="ctr"/>
                </a:tc>
                <a:tc>
                  <a:txBody>
                    <a:bodyPr/>
                    <a:lstStyle/>
                    <a:p>
                      <a:pPr algn="ctr" fontAlgn="t"/>
                      <a:r>
                        <a:rPr lang="fr-FR" sz="800" b="0" i="1" u="none" strike="noStrike">
                          <a:solidFill>
                            <a:srgbClr val="000000"/>
                          </a:solidFill>
                          <a:effectLst/>
                          <a:latin typeface="+mn-lt"/>
                        </a:rPr>
                        <a:t>                   15 </a:t>
                      </a:r>
                    </a:p>
                  </a:txBody>
                  <a:tcPr marL="9525" marR="9525" marT="9525" marB="0" anchor="ctr"/>
                </a:tc>
                <a:tc>
                  <a:txBody>
                    <a:bodyPr/>
                    <a:lstStyle/>
                    <a:p>
                      <a:pPr algn="ctr" fontAlgn="t"/>
                      <a:r>
                        <a:rPr lang="fr-FR" sz="800" b="0" i="1" u="none" strike="noStrike">
                          <a:solidFill>
                            <a:srgbClr val="000000"/>
                          </a:solidFill>
                          <a:effectLst/>
                          <a:latin typeface="+mn-lt"/>
                        </a:rPr>
                        <a:t>                   16 </a:t>
                      </a:r>
                    </a:p>
                  </a:txBody>
                  <a:tcPr marL="9525" marR="9525" marT="9525" marB="0" anchor="ctr"/>
                </a:tc>
                <a:tc>
                  <a:txBody>
                    <a:bodyPr/>
                    <a:lstStyle/>
                    <a:p>
                      <a:pPr algn="ctr" fontAlgn="t"/>
                      <a:r>
                        <a:rPr lang="fr-FR" sz="800" b="0" i="1" u="none" strike="noStrike">
                          <a:solidFill>
                            <a:srgbClr val="000000"/>
                          </a:solidFill>
                          <a:effectLst/>
                          <a:latin typeface="+mn-lt"/>
                        </a:rPr>
                        <a:t>/</a:t>
                      </a:r>
                    </a:p>
                  </a:txBody>
                  <a:tcPr marL="9525" marR="9525" marT="9525" marB="0" anchor="ctr"/>
                </a:tc>
                <a:tc>
                  <a:txBody>
                    <a:bodyPr/>
                    <a:lstStyle/>
                    <a:p>
                      <a:pPr algn="ctr" fontAlgn="t"/>
                      <a:r>
                        <a:rPr lang="fr-FR" sz="800" b="0" i="1" u="none" strike="noStrike">
                          <a:solidFill>
                            <a:srgbClr val="000000"/>
                          </a:solidFill>
                          <a:effectLst/>
                          <a:latin typeface="+mn-lt"/>
                        </a:rPr>
                        <a:t>/</a:t>
                      </a:r>
                    </a:p>
                  </a:txBody>
                  <a:tcPr marL="9525" marR="9525" marT="9525" marB="0" anchor="ctr"/>
                </a:tc>
                <a:tc>
                  <a:txBody>
                    <a:bodyPr/>
                    <a:lstStyle/>
                    <a:p>
                      <a:pPr algn="ctr" fontAlgn="t"/>
                      <a:r>
                        <a:rPr lang="fr-FR" sz="800" b="0" i="1" u="none" strike="noStrike">
                          <a:solidFill>
                            <a:srgbClr val="000000"/>
                          </a:solidFill>
                          <a:effectLst/>
                          <a:latin typeface="+mn-lt"/>
                        </a:rPr>
                        <a:t>/</a:t>
                      </a:r>
                    </a:p>
                  </a:txBody>
                  <a:tcPr marL="9525" marR="9525" marT="9525" marB="0" anchor="ctr"/>
                </a:tc>
                <a:tc>
                  <a:txBody>
                    <a:bodyPr/>
                    <a:lstStyle/>
                    <a:p>
                      <a:pPr algn="ctr" fontAlgn="t"/>
                      <a:r>
                        <a:rPr lang="fr-FR" sz="800" b="0" i="1" u="none" strike="noStrike">
                          <a:solidFill>
                            <a:srgbClr val="000000"/>
                          </a:solidFill>
                          <a:effectLst/>
                          <a:latin typeface="+mn-lt"/>
                        </a:rPr>
                        <a:t>/</a:t>
                      </a:r>
                    </a:p>
                  </a:txBody>
                  <a:tcPr marL="9525" marR="9525" marT="9525" marB="0" anchor="ctr"/>
                </a:tc>
                <a:tc>
                  <a:txBody>
                    <a:bodyPr/>
                    <a:lstStyle/>
                    <a:p>
                      <a:pPr algn="ctr" fontAlgn="t"/>
                      <a:r>
                        <a:rPr lang="fr-FR" sz="800" b="0" i="1" u="none" strike="noStrike">
                          <a:solidFill>
                            <a:srgbClr val="000000"/>
                          </a:solidFill>
                          <a:effectLst/>
                          <a:latin typeface="+mn-lt"/>
                        </a:rPr>
                        <a:t>/</a:t>
                      </a:r>
                    </a:p>
                  </a:txBody>
                  <a:tcPr marL="9525" marR="9525" marT="9525" marB="0" anchor="ctr"/>
                </a:tc>
                <a:tc>
                  <a:txBody>
                    <a:bodyPr/>
                    <a:lstStyle/>
                    <a:p>
                      <a:pPr algn="ctr" fontAlgn="t"/>
                      <a:r>
                        <a:rPr lang="fr-FR" sz="800" b="0" i="1" u="none" strike="noStrike" dirty="0">
                          <a:solidFill>
                            <a:srgbClr val="000000"/>
                          </a:solidFill>
                          <a:effectLst/>
                          <a:latin typeface="+mn-lt"/>
                        </a:rPr>
                        <a:t>/</a:t>
                      </a:r>
                    </a:p>
                  </a:txBody>
                  <a:tcPr marL="9525" marR="9525" marT="9525" marB="0" anchor="ctr"/>
                </a:tc>
                <a:extLst>
                  <a:ext uri="{0D108BD9-81ED-4DB2-BD59-A6C34878D82A}">
                    <a16:rowId xmlns:a16="http://schemas.microsoft.com/office/drawing/2014/main" val="1187274298"/>
                  </a:ext>
                </a:extLst>
              </a:tr>
              <a:tr h="503675">
                <a:tc>
                  <a:txBody>
                    <a:bodyPr/>
                    <a:lstStyle/>
                    <a:p>
                      <a:pPr marL="71755" algn="l">
                        <a:spcAft>
                          <a:spcPts val="0"/>
                        </a:spcAft>
                      </a:pPr>
                      <a:r>
                        <a:rPr lang="fr-FR" sz="800" b="1" dirty="0">
                          <a:solidFill>
                            <a:srgbClr val="000000"/>
                          </a:solidFill>
                          <a:effectLst/>
                          <a:latin typeface="Arial" panose="020B0604020202020204" pitchFamily="34" charset="0"/>
                          <a:cs typeface="Times New Roman" panose="02020603050405020304" pitchFamily="18" charset="0"/>
                        </a:rPr>
                        <a:t>Aucune reconnaissance d’un handicap par la MDPH</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96</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91</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92</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91</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smtClean="0">
                          <a:solidFill>
                            <a:srgbClr val="000000"/>
                          </a:solidFill>
                          <a:effectLst/>
                          <a:latin typeface="Arial" panose="020B0604020202020204" pitchFamily="34" charset="0"/>
                          <a:cs typeface="Times New Roman" panose="02020603050405020304" pitchFamily="18" charset="0"/>
                        </a:rPr>
                        <a:t>100</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99</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99</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smtClean="0">
                          <a:solidFill>
                            <a:srgbClr val="000000"/>
                          </a:solidFill>
                          <a:effectLst/>
                          <a:latin typeface="Arial" panose="020B0604020202020204" pitchFamily="34" charset="0"/>
                          <a:cs typeface="Times New Roman" panose="02020603050405020304" pitchFamily="18" charset="0"/>
                        </a:rPr>
                        <a:t>99</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99</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96</a:t>
                      </a:r>
                      <a:endParaRPr lang="fr-FR" sz="800" b="1" dirty="0">
                        <a:effectLst/>
                        <a:latin typeface="Arial" panose="020B060402020202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2386869267"/>
                  </a:ext>
                </a:extLst>
              </a:tr>
            </a:tbl>
          </a:graphicData>
        </a:graphic>
      </p:graphicFrame>
      <p:sp>
        <p:nvSpPr>
          <p:cNvPr id="10" name="Ellipse 9"/>
          <p:cNvSpPr/>
          <p:nvPr/>
        </p:nvSpPr>
        <p:spPr>
          <a:xfrm>
            <a:off x="4554095" y="2129490"/>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275856" y="3651870"/>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326042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22</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323850" y="667478"/>
            <a:ext cx="8460491" cy="539991"/>
          </a:xfrm>
        </p:spPr>
        <p:txBody>
          <a:bodyPr>
            <a:normAutofit fontScale="90000"/>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Plus </a:t>
            </a:r>
            <a:r>
              <a:rPr lang="fr-FR" sz="1800" spc="50" dirty="0">
                <a:solidFill>
                  <a:srgbClr val="E83D54"/>
                </a:solidFill>
                <a:latin typeface="Arial" panose="020B0604020202020204" pitchFamily="34" charset="0"/>
                <a:ea typeface="Times New Roman"/>
                <a:cs typeface="Arial" panose="020B0604020202020204" pitchFamily="34" charset="0"/>
              </a:rPr>
              <a:t>d’une personne hébergée sur deux </a:t>
            </a:r>
            <a:r>
              <a:rPr lang="fr-FR" sz="1800" spc="50" dirty="0" smtClean="0">
                <a:solidFill>
                  <a:srgbClr val="E83D54"/>
                </a:solidFill>
                <a:latin typeface="Arial" panose="020B0604020202020204" pitchFamily="34" charset="0"/>
                <a:ea typeface="Times New Roman"/>
                <a:cs typeface="Arial" panose="020B0604020202020204" pitchFamily="34" charset="0"/>
              </a:rPr>
              <a:t>au 31/01/2021 est </a:t>
            </a:r>
            <a:r>
              <a:rPr lang="fr-FR" sz="1800" spc="50" dirty="0">
                <a:solidFill>
                  <a:srgbClr val="E83D54"/>
                </a:solidFill>
                <a:latin typeface="Arial" panose="020B0604020202020204" pitchFamily="34" charset="0"/>
                <a:ea typeface="Times New Roman"/>
                <a:cs typeface="Arial" panose="020B0604020202020204" pitchFamily="34" charset="0"/>
              </a:rPr>
              <a:t>présente depuis plus d’un </a:t>
            </a:r>
            <a:r>
              <a:rPr lang="fr-FR" sz="1800" spc="50" dirty="0" smtClean="0">
                <a:solidFill>
                  <a:srgbClr val="E83D54"/>
                </a:solidFill>
                <a:latin typeface="Arial" panose="020B0604020202020204" pitchFamily="34" charset="0"/>
                <a:ea typeface="Times New Roman"/>
                <a:cs typeface="Arial" panose="020B0604020202020204" pitchFamily="34" charset="0"/>
              </a:rPr>
              <a:t>an dans l’établissement</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graphicFrame>
        <p:nvGraphicFramePr>
          <p:cNvPr id="10" name="Graphique 9"/>
          <p:cNvGraphicFramePr/>
          <p:nvPr>
            <p:extLst>
              <p:ext uri="{D42A27DB-BD31-4B8C-83A1-F6EECF244321}">
                <p14:modId xmlns:p14="http://schemas.microsoft.com/office/powerpoint/2010/main" val="1212022214"/>
              </p:ext>
            </p:extLst>
          </p:nvPr>
        </p:nvGraphicFramePr>
        <p:xfrm>
          <a:off x="683568" y="1131591"/>
          <a:ext cx="8208912" cy="36660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905422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23</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323850" y="667478"/>
            <a:ext cx="8460491" cy="539991"/>
          </a:xfrm>
        </p:spPr>
        <p:txBody>
          <a:bodyPr>
            <a:normAutofit fontScale="90000"/>
          </a:bodyPr>
          <a:lstStyle/>
          <a:p>
            <a:r>
              <a:rPr lang="fr-FR" sz="1800" spc="50" dirty="0">
                <a:solidFill>
                  <a:srgbClr val="E83D54"/>
                </a:solidFill>
                <a:latin typeface="Arial" panose="020B0604020202020204" pitchFamily="34" charset="0"/>
                <a:ea typeface="Times New Roman"/>
                <a:cs typeface="Arial" panose="020B0604020202020204" pitchFamily="34" charset="0"/>
              </a:rPr>
              <a:t>Plus d’une personne hébergée sur deux au 31/01/2021 est présente depuis plus d’un an dans l’établissement</a:t>
            </a:r>
          </a:p>
        </p:txBody>
      </p:sp>
      <p:graphicFrame>
        <p:nvGraphicFramePr>
          <p:cNvPr id="4" name="Tableau 3"/>
          <p:cNvGraphicFramePr>
            <a:graphicFrameLocks noGrp="1"/>
          </p:cNvGraphicFramePr>
          <p:nvPr>
            <p:extLst>
              <p:ext uri="{D42A27DB-BD31-4B8C-83A1-F6EECF244321}">
                <p14:modId xmlns:p14="http://schemas.microsoft.com/office/powerpoint/2010/main" val="2844017895"/>
              </p:ext>
            </p:extLst>
          </p:nvPr>
        </p:nvGraphicFramePr>
        <p:xfrm>
          <a:off x="366467" y="1319462"/>
          <a:ext cx="8339628" cy="3344709"/>
        </p:xfrm>
        <a:graphic>
          <a:graphicData uri="http://schemas.openxmlformats.org/drawingml/2006/table">
            <a:tbl>
              <a:tblPr firstRow="1" firstCol="1" bandRow="1">
                <a:tableStyleId>{00A15C55-8517-42AA-B614-E9B94910E393}</a:tableStyleId>
              </a:tblPr>
              <a:tblGrid>
                <a:gridCol w="2191654">
                  <a:extLst>
                    <a:ext uri="{9D8B030D-6E8A-4147-A177-3AD203B41FA5}">
                      <a16:colId xmlns:a16="http://schemas.microsoft.com/office/drawing/2014/main" val="3335086155"/>
                    </a:ext>
                  </a:extLst>
                </a:gridCol>
                <a:gridCol w="1152537">
                  <a:extLst>
                    <a:ext uri="{9D8B030D-6E8A-4147-A177-3AD203B41FA5}">
                      <a16:colId xmlns:a16="http://schemas.microsoft.com/office/drawing/2014/main" val="2596321964"/>
                    </a:ext>
                  </a:extLst>
                </a:gridCol>
                <a:gridCol w="954053">
                  <a:extLst>
                    <a:ext uri="{9D8B030D-6E8A-4147-A177-3AD203B41FA5}">
                      <a16:colId xmlns:a16="http://schemas.microsoft.com/office/drawing/2014/main" val="3764047163"/>
                    </a:ext>
                  </a:extLst>
                </a:gridCol>
                <a:gridCol w="1025774">
                  <a:extLst>
                    <a:ext uri="{9D8B030D-6E8A-4147-A177-3AD203B41FA5}">
                      <a16:colId xmlns:a16="http://schemas.microsoft.com/office/drawing/2014/main" val="792318606"/>
                    </a:ext>
                  </a:extLst>
                </a:gridCol>
                <a:gridCol w="1060801">
                  <a:extLst>
                    <a:ext uri="{9D8B030D-6E8A-4147-A177-3AD203B41FA5}">
                      <a16:colId xmlns:a16="http://schemas.microsoft.com/office/drawing/2014/main" val="303537657"/>
                    </a:ext>
                  </a:extLst>
                </a:gridCol>
                <a:gridCol w="1000756">
                  <a:extLst>
                    <a:ext uri="{9D8B030D-6E8A-4147-A177-3AD203B41FA5}">
                      <a16:colId xmlns:a16="http://schemas.microsoft.com/office/drawing/2014/main" val="3190437481"/>
                    </a:ext>
                  </a:extLst>
                </a:gridCol>
                <a:gridCol w="954053">
                  <a:extLst>
                    <a:ext uri="{9D8B030D-6E8A-4147-A177-3AD203B41FA5}">
                      <a16:colId xmlns:a16="http://schemas.microsoft.com/office/drawing/2014/main" val="205592153"/>
                    </a:ext>
                  </a:extLst>
                </a:gridCol>
              </a:tblGrid>
              <a:tr h="436687">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ctr">
                        <a:spcAft>
                          <a:spcPts val="0"/>
                        </a:spcAft>
                      </a:pPr>
                      <a:r>
                        <a:rPr lang="fr-FR" sz="900">
                          <a:effectLst/>
                        </a:rPr>
                        <a:t>Moyenne</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ctr">
                        <a:spcAft>
                          <a:spcPts val="0"/>
                        </a:spcAft>
                      </a:pPr>
                      <a:r>
                        <a:rPr lang="fr-FR" sz="900">
                          <a:effectLst/>
                        </a:rPr>
                        <a:t>1er décile</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ctr">
                        <a:spcAft>
                          <a:spcPts val="0"/>
                        </a:spcAft>
                      </a:pPr>
                      <a:r>
                        <a:rPr lang="fr-FR" sz="900" dirty="0">
                          <a:effectLst/>
                        </a:rPr>
                        <a:t>1er quartile</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ctr">
                        <a:spcAft>
                          <a:spcPts val="0"/>
                        </a:spcAft>
                      </a:pPr>
                      <a:r>
                        <a:rPr lang="fr-FR" sz="900">
                          <a:effectLst/>
                        </a:rPr>
                        <a:t>Médiane</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ctr">
                        <a:spcAft>
                          <a:spcPts val="0"/>
                        </a:spcAft>
                      </a:pPr>
                      <a:r>
                        <a:rPr lang="fr-FR" sz="900">
                          <a:effectLst/>
                        </a:rPr>
                        <a:t>3ème quartile</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ctr">
                        <a:spcAft>
                          <a:spcPts val="0"/>
                        </a:spcAft>
                      </a:pPr>
                      <a:r>
                        <a:rPr lang="fr-FR" sz="900">
                          <a:effectLst/>
                        </a:rPr>
                        <a:t>9ème décile</a:t>
                      </a:r>
                      <a:endParaRPr lang="fr-FR" sz="800">
                        <a:effectLst/>
                        <a:latin typeface="Arial" panose="020B0604020202020204" pitchFamily="34" charset="0"/>
                        <a:cs typeface="Times New Roman" panose="02020603050405020304" pitchFamily="18" charset="0"/>
                      </a:endParaRPr>
                    </a:p>
                  </a:txBody>
                  <a:tcPr marL="67886" marR="67886" marT="35829" marB="35829" anchor="ctr"/>
                </a:tc>
                <a:extLst>
                  <a:ext uri="{0D108BD9-81ED-4DB2-BD59-A6C34878D82A}">
                    <a16:rowId xmlns:a16="http://schemas.microsoft.com/office/drawing/2014/main" val="620253273"/>
                  </a:ext>
                </a:extLst>
              </a:tr>
              <a:tr h="235888">
                <a:tc>
                  <a:txBody>
                    <a:bodyPr/>
                    <a:lstStyle/>
                    <a:p>
                      <a:pPr marL="71755" algn="l">
                        <a:spcAft>
                          <a:spcPts val="0"/>
                        </a:spcAft>
                      </a:pPr>
                      <a:r>
                        <a:rPr lang="fr-FR" sz="900">
                          <a:effectLst/>
                        </a:rPr>
                        <a:t>EAME</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15</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5</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11</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20</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29</a:t>
                      </a:r>
                      <a:endParaRPr lang="fr-FR" sz="800">
                        <a:effectLst/>
                        <a:latin typeface="Arial" panose="020B0604020202020204" pitchFamily="34" charset="0"/>
                        <a:cs typeface="Times New Roman" panose="02020603050405020304" pitchFamily="18" charset="0"/>
                      </a:endParaRPr>
                    </a:p>
                  </a:txBody>
                  <a:tcPr marL="67886" marR="67886" marT="35829" marB="35829" anchor="ctr"/>
                </a:tc>
                <a:extLst>
                  <a:ext uri="{0D108BD9-81ED-4DB2-BD59-A6C34878D82A}">
                    <a16:rowId xmlns:a16="http://schemas.microsoft.com/office/drawing/2014/main" val="2353343198"/>
                  </a:ext>
                </a:extLst>
              </a:tr>
              <a:tr h="426036">
                <a:tc>
                  <a:txBody>
                    <a:bodyPr/>
                    <a:lstStyle/>
                    <a:p>
                      <a:pPr marL="71755" algn="l">
                        <a:spcAft>
                          <a:spcPts val="0"/>
                        </a:spcAft>
                      </a:pPr>
                      <a:r>
                        <a:rPr lang="fr-FR" sz="900" dirty="0">
                          <a:effectLst/>
                        </a:rPr>
                        <a:t>CHRS</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20</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5</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14</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26</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45</a:t>
                      </a:r>
                      <a:endParaRPr lang="fr-FR" sz="800">
                        <a:effectLst/>
                        <a:latin typeface="Arial" panose="020B0604020202020204" pitchFamily="34" charset="0"/>
                        <a:cs typeface="Times New Roman" panose="02020603050405020304" pitchFamily="18" charset="0"/>
                      </a:endParaRPr>
                    </a:p>
                  </a:txBody>
                  <a:tcPr marL="67886" marR="67886" marT="35829" marB="35829" anchor="ctr"/>
                </a:tc>
                <a:extLst>
                  <a:ext uri="{0D108BD9-81ED-4DB2-BD59-A6C34878D82A}">
                    <a16:rowId xmlns:a16="http://schemas.microsoft.com/office/drawing/2014/main" val="1522510206"/>
                  </a:ext>
                </a:extLst>
              </a:tr>
              <a:tr h="404734">
                <a:tc>
                  <a:txBody>
                    <a:bodyPr/>
                    <a:lstStyle/>
                    <a:p>
                      <a:pPr marL="71755" algn="l">
                        <a:spcAft>
                          <a:spcPts val="0"/>
                        </a:spcAft>
                      </a:pPr>
                      <a:r>
                        <a:rPr lang="fr-FR" sz="900">
                          <a:effectLst/>
                        </a:rPr>
                        <a:t>Autres centres d’accueil</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26</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2</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6</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17</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36</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56</a:t>
                      </a:r>
                      <a:endParaRPr lang="fr-FR" sz="800">
                        <a:effectLst/>
                        <a:latin typeface="Arial" panose="020B0604020202020204" pitchFamily="34" charset="0"/>
                        <a:cs typeface="Times New Roman" panose="02020603050405020304" pitchFamily="18" charset="0"/>
                      </a:endParaRPr>
                    </a:p>
                  </a:txBody>
                  <a:tcPr marL="67886" marR="67886" marT="35829" marB="35829" anchor="ctr"/>
                </a:tc>
                <a:extLst>
                  <a:ext uri="{0D108BD9-81ED-4DB2-BD59-A6C34878D82A}">
                    <a16:rowId xmlns:a16="http://schemas.microsoft.com/office/drawing/2014/main" val="1921724109"/>
                  </a:ext>
                </a:extLst>
              </a:tr>
              <a:tr h="235888">
                <a:tc>
                  <a:txBody>
                    <a:bodyPr/>
                    <a:lstStyle/>
                    <a:p>
                      <a:pPr marL="71755" algn="l">
                        <a:spcAft>
                          <a:spcPts val="0"/>
                        </a:spcAft>
                      </a:pPr>
                      <a:r>
                        <a:rPr lang="fr-FR" sz="900">
                          <a:effectLst/>
                        </a:rPr>
                        <a:t>Ensemble Hébergement</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22</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6</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15</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29</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48</a:t>
                      </a:r>
                      <a:endParaRPr lang="fr-FR" sz="800">
                        <a:effectLst/>
                        <a:latin typeface="Arial" panose="020B0604020202020204" pitchFamily="34" charset="0"/>
                        <a:cs typeface="Times New Roman" panose="02020603050405020304" pitchFamily="18" charset="0"/>
                      </a:endParaRPr>
                    </a:p>
                  </a:txBody>
                  <a:tcPr marL="67886" marR="67886" marT="35829" marB="35829" anchor="ctr"/>
                </a:tc>
                <a:extLst>
                  <a:ext uri="{0D108BD9-81ED-4DB2-BD59-A6C34878D82A}">
                    <a16:rowId xmlns:a16="http://schemas.microsoft.com/office/drawing/2014/main" val="2035235814"/>
                  </a:ext>
                </a:extLst>
              </a:tr>
              <a:tr h="235888">
                <a:tc>
                  <a:txBody>
                    <a:bodyPr/>
                    <a:lstStyle/>
                    <a:p>
                      <a:pPr marL="71755" algn="l">
                        <a:spcAft>
                          <a:spcPts val="0"/>
                        </a:spcAft>
                      </a:pPr>
                      <a:r>
                        <a:rPr lang="fr-FR" sz="900">
                          <a:effectLst/>
                        </a:rPr>
                        <a:t>CAES</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5</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&lt;1</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&lt;1</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1</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5</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12</a:t>
                      </a:r>
                      <a:endParaRPr lang="fr-FR" sz="800">
                        <a:effectLst/>
                        <a:latin typeface="Arial" panose="020B0604020202020204" pitchFamily="34" charset="0"/>
                        <a:cs typeface="Times New Roman" panose="02020603050405020304" pitchFamily="18" charset="0"/>
                      </a:endParaRPr>
                    </a:p>
                  </a:txBody>
                  <a:tcPr marL="67886" marR="67886" marT="35829" marB="35829" anchor="ctr"/>
                </a:tc>
                <a:extLst>
                  <a:ext uri="{0D108BD9-81ED-4DB2-BD59-A6C34878D82A}">
                    <a16:rowId xmlns:a16="http://schemas.microsoft.com/office/drawing/2014/main" val="2927580248"/>
                  </a:ext>
                </a:extLst>
              </a:tr>
              <a:tr h="235888">
                <a:tc>
                  <a:txBody>
                    <a:bodyPr/>
                    <a:lstStyle/>
                    <a:p>
                      <a:pPr marL="71755" algn="l">
                        <a:spcAft>
                          <a:spcPts val="0"/>
                        </a:spcAft>
                      </a:pPr>
                      <a:r>
                        <a:rPr lang="fr-FR" sz="900">
                          <a:effectLst/>
                        </a:rPr>
                        <a:t>CADA</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16</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3</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7</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14</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22</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30</a:t>
                      </a:r>
                      <a:endParaRPr lang="fr-FR" sz="800">
                        <a:effectLst/>
                        <a:latin typeface="Arial" panose="020B0604020202020204" pitchFamily="34" charset="0"/>
                        <a:cs typeface="Times New Roman" panose="02020603050405020304" pitchFamily="18" charset="0"/>
                      </a:endParaRPr>
                    </a:p>
                  </a:txBody>
                  <a:tcPr marL="67886" marR="67886" marT="35829" marB="35829" anchor="ctr"/>
                </a:tc>
                <a:extLst>
                  <a:ext uri="{0D108BD9-81ED-4DB2-BD59-A6C34878D82A}">
                    <a16:rowId xmlns:a16="http://schemas.microsoft.com/office/drawing/2014/main" val="1005075572"/>
                  </a:ext>
                </a:extLst>
              </a:tr>
              <a:tr h="235888">
                <a:tc>
                  <a:txBody>
                    <a:bodyPr/>
                    <a:lstStyle/>
                    <a:p>
                      <a:pPr marL="71755" algn="l">
                        <a:spcAft>
                          <a:spcPts val="0"/>
                        </a:spcAft>
                      </a:pPr>
                      <a:r>
                        <a:rPr lang="fr-FR" sz="900">
                          <a:effectLst/>
                        </a:rPr>
                        <a:t>HUDA</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17</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5</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12</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20</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29</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extLst>
                  <a:ext uri="{0D108BD9-81ED-4DB2-BD59-A6C34878D82A}">
                    <a16:rowId xmlns:a16="http://schemas.microsoft.com/office/drawing/2014/main" val="1774296692"/>
                  </a:ext>
                </a:extLst>
              </a:tr>
              <a:tr h="426036">
                <a:tc>
                  <a:txBody>
                    <a:bodyPr/>
                    <a:lstStyle/>
                    <a:p>
                      <a:pPr marL="71755" algn="l">
                        <a:spcAft>
                          <a:spcPts val="0"/>
                        </a:spcAft>
                      </a:pPr>
                      <a:r>
                        <a:rPr lang="fr-FR" sz="900">
                          <a:effectLst/>
                        </a:rPr>
                        <a:t>CPH</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11</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4</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9</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15</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24</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extLst>
                  <a:ext uri="{0D108BD9-81ED-4DB2-BD59-A6C34878D82A}">
                    <a16:rowId xmlns:a16="http://schemas.microsoft.com/office/drawing/2014/main" val="3720128768"/>
                  </a:ext>
                </a:extLst>
              </a:tr>
              <a:tr h="235888">
                <a:tc>
                  <a:txBody>
                    <a:bodyPr/>
                    <a:lstStyle/>
                    <a:p>
                      <a:pPr marL="71755" algn="l">
                        <a:spcAft>
                          <a:spcPts val="0"/>
                        </a:spcAft>
                      </a:pPr>
                      <a:r>
                        <a:rPr lang="fr-FR" sz="900">
                          <a:effectLst/>
                        </a:rPr>
                        <a:t>DNA</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16</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5</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13</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20</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29</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extLst>
                  <a:ext uri="{0D108BD9-81ED-4DB2-BD59-A6C34878D82A}">
                    <a16:rowId xmlns:a16="http://schemas.microsoft.com/office/drawing/2014/main" val="2720140235"/>
                  </a:ext>
                </a:extLst>
              </a:tr>
              <a:tr h="235888">
                <a:tc>
                  <a:txBody>
                    <a:bodyPr/>
                    <a:lstStyle/>
                    <a:p>
                      <a:pPr marL="71755" algn="l">
                        <a:spcAft>
                          <a:spcPts val="0"/>
                        </a:spcAft>
                      </a:pPr>
                      <a:r>
                        <a:rPr lang="fr-FR" sz="900">
                          <a:effectLst/>
                        </a:rPr>
                        <a:t>Ensemble </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18</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5</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13</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a:effectLst/>
                        </a:rPr>
                        <a:t>22</a:t>
                      </a:r>
                      <a:endParaRPr lang="fr-FR" sz="800">
                        <a:effectLst/>
                        <a:latin typeface="Arial" panose="020B0604020202020204" pitchFamily="34" charset="0"/>
                        <a:cs typeface="Times New Roman" panose="02020603050405020304" pitchFamily="18" charset="0"/>
                      </a:endParaRPr>
                    </a:p>
                  </a:txBody>
                  <a:tcPr marL="67886" marR="67886" marT="35829" marB="35829" anchor="ctr"/>
                </a:tc>
                <a:tc>
                  <a:txBody>
                    <a:bodyPr/>
                    <a:lstStyle/>
                    <a:p>
                      <a:pPr marL="71755" algn="r">
                        <a:spcAft>
                          <a:spcPts val="0"/>
                        </a:spcAft>
                      </a:pPr>
                      <a:r>
                        <a:rPr lang="fr-FR" sz="900" dirty="0">
                          <a:effectLst/>
                        </a:rPr>
                        <a:t>35</a:t>
                      </a:r>
                      <a:endParaRPr lang="fr-FR" sz="800" dirty="0">
                        <a:effectLst/>
                        <a:latin typeface="Arial" panose="020B0604020202020204" pitchFamily="34" charset="0"/>
                        <a:cs typeface="Times New Roman" panose="02020603050405020304" pitchFamily="18" charset="0"/>
                      </a:endParaRPr>
                    </a:p>
                  </a:txBody>
                  <a:tcPr marL="67886" marR="67886" marT="35829" marB="35829" anchor="ctr"/>
                </a:tc>
                <a:extLst>
                  <a:ext uri="{0D108BD9-81ED-4DB2-BD59-A6C34878D82A}">
                    <a16:rowId xmlns:a16="http://schemas.microsoft.com/office/drawing/2014/main" val="486408504"/>
                  </a:ext>
                </a:extLst>
              </a:tr>
            </a:tbl>
          </a:graphicData>
        </a:graphic>
      </p:graphicFrame>
      <p:sp>
        <p:nvSpPr>
          <p:cNvPr id="10" name="Ellipse 9"/>
          <p:cNvSpPr/>
          <p:nvPr/>
        </p:nvSpPr>
        <p:spPr>
          <a:xfrm>
            <a:off x="3419872" y="3795886"/>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7420079" y="2462493"/>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3419872" y="2775287"/>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6473277" y="2768221"/>
            <a:ext cx="372651"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573841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24</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323850" y="667478"/>
            <a:ext cx="8460491" cy="539991"/>
          </a:xfrm>
        </p:spPr>
        <p:txBody>
          <a:bodyPr>
            <a:normAutofit fontScale="90000"/>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Trois personnes </a:t>
            </a:r>
            <a:r>
              <a:rPr lang="fr-FR" sz="1800" spc="50" dirty="0">
                <a:solidFill>
                  <a:srgbClr val="E83D54"/>
                </a:solidFill>
                <a:latin typeface="Arial" panose="020B0604020202020204" pitchFamily="34" charset="0"/>
                <a:ea typeface="Times New Roman"/>
                <a:cs typeface="Arial" panose="020B0604020202020204" pitchFamily="34" charset="0"/>
              </a:rPr>
              <a:t>sur </a:t>
            </a:r>
            <a:r>
              <a:rPr lang="fr-FR" sz="1800" spc="50" dirty="0" smtClean="0">
                <a:solidFill>
                  <a:srgbClr val="E83D54"/>
                </a:solidFill>
                <a:latin typeface="Arial" panose="020B0604020202020204" pitchFamily="34" charset="0"/>
                <a:ea typeface="Times New Roman"/>
                <a:cs typeface="Arial" panose="020B0604020202020204" pitchFamily="34" charset="0"/>
              </a:rPr>
              <a:t>cinq étaient </a:t>
            </a:r>
            <a:r>
              <a:rPr lang="fr-FR" sz="1800" spc="50" dirty="0">
                <a:solidFill>
                  <a:srgbClr val="E83D54"/>
                </a:solidFill>
                <a:latin typeface="Arial" panose="020B0604020202020204" pitchFamily="34" charset="0"/>
                <a:ea typeface="Times New Roman"/>
                <a:cs typeface="Arial" panose="020B0604020202020204" pitchFamily="34" charset="0"/>
              </a:rPr>
              <a:t>déjà dans un centre d’hébergement avant </a:t>
            </a:r>
            <a:r>
              <a:rPr lang="fr-FR" sz="1800" spc="50" dirty="0" smtClean="0">
                <a:solidFill>
                  <a:srgbClr val="E83D54"/>
                </a:solidFill>
                <a:latin typeface="Arial" panose="020B0604020202020204" pitchFamily="34" charset="0"/>
                <a:ea typeface="Times New Roman"/>
                <a:cs typeface="Arial" panose="020B0604020202020204" pitchFamily="34" charset="0"/>
              </a:rPr>
              <a:t>leur </a:t>
            </a:r>
            <a:r>
              <a:rPr lang="fr-FR" sz="1800" spc="50" dirty="0">
                <a:solidFill>
                  <a:srgbClr val="E83D54"/>
                </a:solidFill>
                <a:latin typeface="Arial" panose="020B0604020202020204" pitchFamily="34" charset="0"/>
                <a:ea typeface="Times New Roman"/>
                <a:cs typeface="Arial" panose="020B0604020202020204" pitchFamily="34" charset="0"/>
              </a:rPr>
              <a:t>entrée dans l’établissement actuel</a:t>
            </a:r>
          </a:p>
        </p:txBody>
      </p:sp>
      <p:graphicFrame>
        <p:nvGraphicFramePr>
          <p:cNvPr id="3" name="Tableau 2"/>
          <p:cNvGraphicFramePr>
            <a:graphicFrameLocks noGrp="1"/>
          </p:cNvGraphicFramePr>
          <p:nvPr>
            <p:extLst>
              <p:ext uri="{D42A27DB-BD31-4B8C-83A1-F6EECF244321}">
                <p14:modId xmlns:p14="http://schemas.microsoft.com/office/powerpoint/2010/main" val="1284548799"/>
              </p:ext>
            </p:extLst>
          </p:nvPr>
        </p:nvGraphicFramePr>
        <p:xfrm>
          <a:off x="431701" y="1207468"/>
          <a:ext cx="8244792" cy="3488206"/>
        </p:xfrm>
        <a:graphic>
          <a:graphicData uri="http://schemas.openxmlformats.org/drawingml/2006/table">
            <a:tbl>
              <a:tblPr firstRow="1" firstCol="1" bandRow="1">
                <a:tableStyleId>{00A15C55-8517-42AA-B614-E9B94910E393}</a:tableStyleId>
              </a:tblPr>
              <a:tblGrid>
                <a:gridCol w="2016222">
                  <a:extLst>
                    <a:ext uri="{9D8B030D-6E8A-4147-A177-3AD203B41FA5}">
                      <a16:colId xmlns:a16="http://schemas.microsoft.com/office/drawing/2014/main" val="680667157"/>
                    </a:ext>
                  </a:extLst>
                </a:gridCol>
                <a:gridCol w="612585">
                  <a:extLst>
                    <a:ext uri="{9D8B030D-6E8A-4147-A177-3AD203B41FA5}">
                      <a16:colId xmlns:a16="http://schemas.microsoft.com/office/drawing/2014/main" val="1230813149"/>
                    </a:ext>
                  </a:extLst>
                </a:gridCol>
                <a:gridCol w="612585">
                  <a:extLst>
                    <a:ext uri="{9D8B030D-6E8A-4147-A177-3AD203B41FA5}">
                      <a16:colId xmlns:a16="http://schemas.microsoft.com/office/drawing/2014/main" val="1529282085"/>
                    </a:ext>
                  </a:extLst>
                </a:gridCol>
                <a:gridCol w="612585">
                  <a:extLst>
                    <a:ext uri="{9D8B030D-6E8A-4147-A177-3AD203B41FA5}">
                      <a16:colId xmlns:a16="http://schemas.microsoft.com/office/drawing/2014/main" val="1661743901"/>
                    </a:ext>
                  </a:extLst>
                </a:gridCol>
                <a:gridCol w="612585">
                  <a:extLst>
                    <a:ext uri="{9D8B030D-6E8A-4147-A177-3AD203B41FA5}">
                      <a16:colId xmlns:a16="http://schemas.microsoft.com/office/drawing/2014/main" val="1558969135"/>
                    </a:ext>
                  </a:extLst>
                </a:gridCol>
                <a:gridCol w="612585">
                  <a:extLst>
                    <a:ext uri="{9D8B030D-6E8A-4147-A177-3AD203B41FA5}">
                      <a16:colId xmlns:a16="http://schemas.microsoft.com/office/drawing/2014/main" val="565805942"/>
                    </a:ext>
                  </a:extLst>
                </a:gridCol>
                <a:gridCol w="612585">
                  <a:extLst>
                    <a:ext uri="{9D8B030D-6E8A-4147-A177-3AD203B41FA5}">
                      <a16:colId xmlns:a16="http://schemas.microsoft.com/office/drawing/2014/main" val="1167148072"/>
                    </a:ext>
                  </a:extLst>
                </a:gridCol>
                <a:gridCol w="612585">
                  <a:extLst>
                    <a:ext uri="{9D8B030D-6E8A-4147-A177-3AD203B41FA5}">
                      <a16:colId xmlns:a16="http://schemas.microsoft.com/office/drawing/2014/main" val="594387309"/>
                    </a:ext>
                  </a:extLst>
                </a:gridCol>
                <a:gridCol w="612585">
                  <a:extLst>
                    <a:ext uri="{9D8B030D-6E8A-4147-A177-3AD203B41FA5}">
                      <a16:colId xmlns:a16="http://schemas.microsoft.com/office/drawing/2014/main" val="2782478440"/>
                    </a:ext>
                  </a:extLst>
                </a:gridCol>
                <a:gridCol w="612585">
                  <a:extLst>
                    <a:ext uri="{9D8B030D-6E8A-4147-A177-3AD203B41FA5}">
                      <a16:colId xmlns:a16="http://schemas.microsoft.com/office/drawing/2014/main" val="1130031470"/>
                    </a:ext>
                  </a:extLst>
                </a:gridCol>
                <a:gridCol w="715305">
                  <a:extLst>
                    <a:ext uri="{9D8B030D-6E8A-4147-A177-3AD203B41FA5}">
                      <a16:colId xmlns:a16="http://schemas.microsoft.com/office/drawing/2014/main" val="2906256236"/>
                    </a:ext>
                  </a:extLst>
                </a:gridCol>
              </a:tblGrid>
              <a:tr h="501735">
                <a:tc>
                  <a:txBody>
                    <a:bodyPr/>
                    <a:lstStyle/>
                    <a:p>
                      <a:pPr marL="71755" algn="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ctr">
                        <a:spcAft>
                          <a:spcPts val="0"/>
                        </a:spcAft>
                      </a:pPr>
                      <a:r>
                        <a:rPr lang="fr-FR" sz="700" b="1" dirty="0">
                          <a:effectLst/>
                        </a:rPr>
                        <a:t>EAME</a:t>
                      </a:r>
                      <a:endParaRPr lang="fr-FR" sz="7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ctr">
                        <a:spcAft>
                          <a:spcPts val="0"/>
                        </a:spcAft>
                      </a:pPr>
                      <a:r>
                        <a:rPr lang="fr-FR" sz="700" dirty="0">
                          <a:effectLst/>
                        </a:rPr>
                        <a:t>CHRS</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ctr">
                        <a:spcAft>
                          <a:spcPts val="0"/>
                        </a:spcAft>
                      </a:pPr>
                      <a:r>
                        <a:rPr lang="fr-FR" sz="700" dirty="0">
                          <a:effectLst/>
                        </a:rPr>
                        <a:t>Autres centres d’accueil</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ctr">
                        <a:spcAft>
                          <a:spcPts val="0"/>
                        </a:spcAft>
                      </a:pPr>
                      <a:r>
                        <a:rPr lang="fr-FR" sz="700" b="1" dirty="0" smtClean="0">
                          <a:effectLst/>
                        </a:rPr>
                        <a:t>Hébergement </a:t>
                      </a:r>
                      <a:r>
                        <a:rPr lang="fr-FR" sz="700" b="1" dirty="0" smtClean="0">
                          <a:solidFill>
                            <a:schemeClr val="bg1"/>
                          </a:solidFill>
                          <a:effectLst/>
                        </a:rPr>
                        <a:t>généraliste</a:t>
                      </a:r>
                      <a:endParaRPr lang="fr-FR" sz="700" b="1" dirty="0">
                        <a:solidFill>
                          <a:schemeClr val="bg1"/>
                        </a:solidFill>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ctr">
                        <a:spcAft>
                          <a:spcPts val="0"/>
                        </a:spcAft>
                      </a:pPr>
                      <a:r>
                        <a:rPr lang="fr-FR" sz="700" dirty="0">
                          <a:effectLst/>
                        </a:rPr>
                        <a:t>CAES</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ctr">
                        <a:spcAft>
                          <a:spcPts val="0"/>
                        </a:spcAft>
                      </a:pPr>
                      <a:r>
                        <a:rPr lang="fr-FR" sz="700" dirty="0">
                          <a:effectLst/>
                        </a:rPr>
                        <a:t>CADA</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ctr">
                        <a:spcAft>
                          <a:spcPts val="0"/>
                        </a:spcAft>
                      </a:pPr>
                      <a:r>
                        <a:rPr lang="fr-FR" sz="700" dirty="0">
                          <a:effectLst/>
                        </a:rPr>
                        <a:t>HUDA</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ctr">
                        <a:spcAft>
                          <a:spcPts val="0"/>
                        </a:spcAft>
                      </a:pPr>
                      <a:r>
                        <a:rPr lang="fr-FR" sz="700" dirty="0">
                          <a:effectLst/>
                        </a:rPr>
                        <a:t>CPH</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ctr">
                        <a:spcAft>
                          <a:spcPts val="0"/>
                        </a:spcAft>
                      </a:pPr>
                      <a:r>
                        <a:rPr lang="fr-FR" sz="700" b="1" dirty="0">
                          <a:effectLst/>
                        </a:rPr>
                        <a:t>DNA</a:t>
                      </a:r>
                      <a:endParaRPr lang="fr-FR" sz="7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ctr">
                        <a:spcAft>
                          <a:spcPts val="0"/>
                        </a:spcAft>
                      </a:pPr>
                      <a:r>
                        <a:rPr lang="fr-FR" sz="700" b="1" dirty="0">
                          <a:effectLst/>
                        </a:rPr>
                        <a:t>Ensemble </a:t>
                      </a:r>
                      <a:endParaRPr lang="fr-FR" sz="700" b="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2533475453"/>
                  </a:ext>
                </a:extLst>
              </a:tr>
              <a:tr h="268138">
                <a:tc>
                  <a:txBody>
                    <a:bodyPr/>
                    <a:lstStyle/>
                    <a:p>
                      <a:pPr marL="71755" algn="l">
                        <a:spcAft>
                          <a:spcPts val="0"/>
                        </a:spcAft>
                      </a:pPr>
                      <a:r>
                        <a:rPr lang="fr-FR" sz="700" dirty="0">
                          <a:effectLst/>
                        </a:rPr>
                        <a:t>Locataire ou propriétaire en logement ordinaire</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11</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12</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6</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10</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0</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5</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2895302778"/>
                  </a:ext>
                </a:extLst>
              </a:tr>
              <a:tr h="268138">
                <a:tc>
                  <a:txBody>
                    <a:bodyPr/>
                    <a:lstStyle/>
                    <a:p>
                      <a:pPr marL="71755" algn="l">
                        <a:spcAft>
                          <a:spcPts val="0"/>
                        </a:spcAft>
                      </a:pPr>
                      <a:r>
                        <a:rPr lang="fr-FR" sz="700" dirty="0">
                          <a:effectLst/>
                        </a:rPr>
                        <a:t>Hébergé ou logé chez un tiers (parents, conjoint, famille, amis, etc.)</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32</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19</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13</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17</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8</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4</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5</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11</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128333714"/>
                  </a:ext>
                </a:extLst>
              </a:tr>
              <a:tr h="268138">
                <a:tc>
                  <a:txBody>
                    <a:bodyPr/>
                    <a:lstStyle/>
                    <a:p>
                      <a:pPr marL="71755" algn="l">
                        <a:spcAft>
                          <a:spcPts val="0"/>
                        </a:spcAft>
                      </a:pPr>
                      <a:r>
                        <a:rPr lang="fr-FR" sz="700" dirty="0">
                          <a:effectLst/>
                        </a:rPr>
                        <a:t>En hébergement social ou en établissement de logement adapté, dont </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27</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46</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56</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49</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33</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66</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66</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94</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68</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59</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2549630781"/>
                  </a:ext>
                </a:extLst>
              </a:tr>
              <a:tr h="180940">
                <a:tc>
                  <a:txBody>
                    <a:bodyPr/>
                    <a:lstStyle/>
                    <a:p>
                      <a:pPr marL="71755" algn="l">
                        <a:spcAft>
                          <a:spcPts val="0"/>
                        </a:spcAft>
                      </a:pPr>
                      <a:r>
                        <a:rPr lang="fr-FR" sz="700" i="1" dirty="0" smtClean="0">
                          <a:effectLst/>
                        </a:rPr>
                        <a:t>en </a:t>
                      </a:r>
                      <a:r>
                        <a:rPr lang="fr-FR" sz="700" i="1" dirty="0">
                          <a:effectLst/>
                        </a:rPr>
                        <a:t>centre d’hébergement hors DNA</a:t>
                      </a:r>
                      <a:endParaRPr lang="fr-FR" sz="7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23</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39</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42</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40</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2</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25</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17</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4</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19</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28</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765413246"/>
                  </a:ext>
                </a:extLst>
              </a:tr>
              <a:tr h="180940">
                <a:tc>
                  <a:txBody>
                    <a:bodyPr/>
                    <a:lstStyle/>
                    <a:p>
                      <a:pPr marL="71755" algn="l">
                        <a:spcAft>
                          <a:spcPts val="0"/>
                        </a:spcAft>
                      </a:pPr>
                      <a:r>
                        <a:rPr lang="fr-FR" sz="700" i="1" dirty="0" smtClean="0">
                          <a:effectLst/>
                        </a:rPr>
                        <a:t>en </a:t>
                      </a:r>
                      <a:r>
                        <a:rPr lang="fr-FR" sz="700" i="1" dirty="0">
                          <a:effectLst/>
                        </a:rPr>
                        <a:t>centre d’hébergement du DNA</a:t>
                      </a:r>
                      <a:endParaRPr lang="fr-FR" sz="7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2</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6</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12</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7</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31</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41</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49</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90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50</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30</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1443082268"/>
                  </a:ext>
                </a:extLst>
              </a:tr>
              <a:tr h="268138">
                <a:tc>
                  <a:txBody>
                    <a:bodyPr/>
                    <a:lstStyle/>
                    <a:p>
                      <a:pPr marL="71755" algn="l">
                        <a:spcAft>
                          <a:spcPts val="0"/>
                        </a:spcAft>
                      </a:pPr>
                      <a:r>
                        <a:rPr lang="fr-FR" sz="700" i="1" dirty="0" smtClean="0">
                          <a:effectLst/>
                        </a:rPr>
                        <a:t>en </a:t>
                      </a:r>
                      <a:r>
                        <a:rPr lang="fr-FR" sz="700" i="1" dirty="0">
                          <a:effectLst/>
                        </a:rPr>
                        <a:t>logement adapté (FTM, FJT, résidences sociales, maisons relais</a:t>
                      </a:r>
                      <a:r>
                        <a:rPr lang="fr-FR" sz="700" i="1" dirty="0" smtClean="0">
                          <a:effectLst/>
                        </a:rPr>
                        <a:t>)</a:t>
                      </a:r>
                      <a:endParaRPr lang="fr-FR" sz="7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2</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1</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1</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1</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0</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0</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3770926597"/>
                  </a:ext>
                </a:extLst>
              </a:tr>
              <a:tr h="321781">
                <a:tc>
                  <a:txBody>
                    <a:bodyPr/>
                    <a:lstStyle/>
                    <a:p>
                      <a:pPr marL="71755" algn="l">
                        <a:spcAft>
                          <a:spcPts val="0"/>
                        </a:spcAft>
                      </a:pPr>
                      <a:r>
                        <a:rPr lang="fr-FR" sz="700" i="1" dirty="0" smtClean="0">
                          <a:effectLst/>
                        </a:rPr>
                        <a:t>autres </a:t>
                      </a:r>
                      <a:r>
                        <a:rPr lang="fr-FR" sz="700" i="1" dirty="0">
                          <a:effectLst/>
                        </a:rPr>
                        <a:t>(intermédiation locative, chambres d’hôtel payée par une association, …)</a:t>
                      </a:r>
                      <a:endParaRPr lang="fr-FR" sz="7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0</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1</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1</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0</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0</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297303450"/>
                  </a:ext>
                </a:extLst>
              </a:tr>
              <a:tr h="372494">
                <a:tc>
                  <a:txBody>
                    <a:bodyPr/>
                    <a:lstStyle/>
                    <a:p>
                      <a:pPr marL="71755" algn="l">
                        <a:spcAft>
                          <a:spcPts val="0"/>
                        </a:spcAft>
                      </a:pPr>
                      <a:r>
                        <a:rPr lang="fr-FR" sz="700" dirty="0">
                          <a:effectLst/>
                        </a:rPr>
                        <a:t>En institution (établissement médical, médico-social, pénitentiaire, pour personnes âgées, de l’ASE )</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22</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6</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5</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6</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0</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4</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3216828570"/>
                  </a:ext>
                </a:extLst>
              </a:tr>
              <a:tr h="180940">
                <a:tc>
                  <a:txBody>
                    <a:bodyPr/>
                    <a:lstStyle/>
                    <a:p>
                      <a:pPr marL="71755" algn="l">
                        <a:spcAft>
                          <a:spcPts val="0"/>
                        </a:spcAft>
                      </a:pPr>
                      <a:r>
                        <a:rPr lang="fr-FR" sz="700" i="1" dirty="0" smtClean="0">
                          <a:effectLst/>
                        </a:rPr>
                        <a:t>dont </a:t>
                      </a:r>
                      <a:r>
                        <a:rPr lang="fr-FR" sz="700" i="1" dirty="0">
                          <a:effectLst/>
                        </a:rPr>
                        <a:t>institutions de l'ASE</a:t>
                      </a:r>
                      <a:endParaRPr lang="fr-FR" sz="7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16</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1</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2</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1</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i="1" dirty="0">
                          <a:effectLst/>
                        </a:rPr>
                        <a:t>0</a:t>
                      </a:r>
                      <a:endParaRPr lang="fr-FR" sz="800"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0</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i="1" dirty="0">
                          <a:effectLst/>
                        </a:rPr>
                        <a:t>1</a:t>
                      </a:r>
                      <a:endParaRPr lang="fr-FR" sz="800" b="1" i="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677490517"/>
                  </a:ext>
                </a:extLst>
              </a:tr>
              <a:tr h="268138">
                <a:tc>
                  <a:txBody>
                    <a:bodyPr/>
                    <a:lstStyle/>
                    <a:p>
                      <a:pPr marL="71755" algn="l">
                        <a:spcAft>
                          <a:spcPts val="0"/>
                        </a:spcAft>
                      </a:pPr>
                      <a:r>
                        <a:rPr lang="fr-FR" sz="700" dirty="0">
                          <a:effectLst/>
                        </a:rPr>
                        <a:t>Hébergement de fortune ou habitation mobile</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1</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5</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4</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5</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15</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5</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8</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6</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5</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3742782479"/>
                  </a:ext>
                </a:extLst>
              </a:tr>
              <a:tr h="163782">
                <a:tc>
                  <a:txBody>
                    <a:bodyPr/>
                    <a:lstStyle/>
                    <a:p>
                      <a:pPr marL="71755" algn="l">
                        <a:spcAft>
                          <a:spcPts val="0"/>
                        </a:spcAft>
                      </a:pPr>
                      <a:r>
                        <a:rPr lang="fr-FR" sz="700" dirty="0">
                          <a:effectLst/>
                        </a:rPr>
                        <a:t>Sans abri</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4</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11</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16</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12</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51</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20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21</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3</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19</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16</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2382836825"/>
                  </a:ext>
                </a:extLst>
              </a:tr>
              <a:tr h="163782">
                <a:tc>
                  <a:txBody>
                    <a:bodyPr/>
                    <a:lstStyle/>
                    <a:p>
                      <a:pPr marL="71755" algn="l">
                        <a:spcAft>
                          <a:spcPts val="0"/>
                        </a:spcAft>
                      </a:pPr>
                      <a:r>
                        <a:rPr lang="fr-FR" sz="700" dirty="0">
                          <a:effectLst/>
                        </a:rPr>
                        <a:t>À l’hôtel à ses frais</a:t>
                      </a:r>
                      <a:endParaRPr lang="fr-FR" sz="7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1</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1</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0</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tc>
                  <a:txBody>
                    <a:bodyPr/>
                    <a:lstStyle/>
                    <a:p>
                      <a:pPr marL="71755" algn="r">
                        <a:spcAft>
                          <a:spcPts val="0"/>
                        </a:spcAft>
                      </a:pPr>
                      <a:r>
                        <a:rPr lang="fr-FR" sz="800" b="1" dirty="0">
                          <a:effectLst/>
                        </a:rPr>
                        <a:t>0</a:t>
                      </a:r>
                      <a:endParaRPr lang="fr-FR" sz="800" b="1" dirty="0">
                        <a:effectLst/>
                        <a:latin typeface="Arial" panose="020B0604020202020204" pitchFamily="34" charset="0"/>
                        <a:cs typeface="Times New Roman" panose="02020603050405020304" pitchFamily="18" charset="0"/>
                      </a:endParaRPr>
                    </a:p>
                  </a:txBody>
                  <a:tcPr marL="57552" marR="57552" marT="30375" marB="30375" anchor="ctr"/>
                </a:tc>
                <a:extLst>
                  <a:ext uri="{0D108BD9-81ED-4DB2-BD59-A6C34878D82A}">
                    <a16:rowId xmlns:a16="http://schemas.microsoft.com/office/drawing/2014/main" val="1496035306"/>
                  </a:ext>
                </a:extLst>
              </a:tr>
            </a:tbl>
          </a:graphicData>
        </a:graphic>
      </p:graphicFrame>
      <p:sp>
        <p:nvSpPr>
          <p:cNvPr id="10" name="Ellipse 9"/>
          <p:cNvSpPr/>
          <p:nvPr/>
        </p:nvSpPr>
        <p:spPr>
          <a:xfrm>
            <a:off x="7701063" y="2182096"/>
            <a:ext cx="327322" cy="3484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4572001" y="2182096"/>
            <a:ext cx="384954" cy="3600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2861762" y="3795886"/>
            <a:ext cx="333711"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805861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25</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323850" y="667478"/>
            <a:ext cx="8460491" cy="539991"/>
          </a:xfrm>
        </p:spPr>
        <p:txBody>
          <a:bodyPr>
            <a:normAutofit fontScale="90000"/>
          </a:bodyPr>
          <a:lstStyle/>
          <a:p>
            <a:r>
              <a:rPr lang="fr-FR" sz="1800" spc="50" dirty="0">
                <a:solidFill>
                  <a:srgbClr val="E83D54"/>
                </a:solidFill>
                <a:latin typeface="Arial" panose="020B0604020202020204" pitchFamily="34" charset="0"/>
                <a:ea typeface="Times New Roman"/>
                <a:cs typeface="Arial" panose="020B0604020202020204" pitchFamily="34" charset="0"/>
              </a:rPr>
              <a:t>Un adulte sur deux est dans l’impossibilité de travailler, près d’un sur </a:t>
            </a:r>
            <a:r>
              <a:rPr lang="fr-FR" sz="1800" spc="50" dirty="0" smtClean="0">
                <a:solidFill>
                  <a:srgbClr val="E83D54"/>
                </a:solidFill>
                <a:latin typeface="Arial" panose="020B0604020202020204" pitchFamily="34" charset="0"/>
                <a:ea typeface="Times New Roman"/>
                <a:cs typeface="Arial" panose="020B0604020202020204" pitchFamily="34" charset="0"/>
              </a:rPr>
              <a:t>quatre </a:t>
            </a:r>
            <a:r>
              <a:rPr lang="fr-FR" sz="1800" spc="50" dirty="0">
                <a:solidFill>
                  <a:srgbClr val="E83D54"/>
                </a:solidFill>
                <a:latin typeface="Arial" panose="020B0604020202020204" pitchFamily="34" charset="0"/>
                <a:ea typeface="Times New Roman"/>
                <a:cs typeface="Arial" panose="020B0604020202020204" pitchFamily="34" charset="0"/>
              </a:rPr>
              <a:t>est au chômage</a:t>
            </a:r>
          </a:p>
        </p:txBody>
      </p:sp>
      <p:graphicFrame>
        <p:nvGraphicFramePr>
          <p:cNvPr id="4" name="Tableau 3"/>
          <p:cNvGraphicFramePr>
            <a:graphicFrameLocks noGrp="1"/>
          </p:cNvGraphicFramePr>
          <p:nvPr>
            <p:extLst>
              <p:ext uri="{D42A27DB-BD31-4B8C-83A1-F6EECF244321}">
                <p14:modId xmlns:p14="http://schemas.microsoft.com/office/powerpoint/2010/main" val="3091167778"/>
              </p:ext>
            </p:extLst>
          </p:nvPr>
        </p:nvGraphicFramePr>
        <p:xfrm>
          <a:off x="360363" y="1319459"/>
          <a:ext cx="8424858" cy="3124498"/>
        </p:xfrm>
        <a:graphic>
          <a:graphicData uri="http://schemas.openxmlformats.org/drawingml/2006/table">
            <a:tbl>
              <a:tblPr>
                <a:tableStyleId>{C4B1156A-380E-4F78-BDF5-A606A8083BF9}</a:tableStyleId>
              </a:tblPr>
              <a:tblGrid>
                <a:gridCol w="683245">
                  <a:extLst>
                    <a:ext uri="{9D8B030D-6E8A-4147-A177-3AD203B41FA5}">
                      <a16:colId xmlns:a16="http://schemas.microsoft.com/office/drawing/2014/main" val="405960934"/>
                    </a:ext>
                  </a:extLst>
                </a:gridCol>
                <a:gridCol w="455389">
                  <a:extLst>
                    <a:ext uri="{9D8B030D-6E8A-4147-A177-3AD203B41FA5}">
                      <a16:colId xmlns:a16="http://schemas.microsoft.com/office/drawing/2014/main" val="1571777627"/>
                    </a:ext>
                  </a:extLst>
                </a:gridCol>
                <a:gridCol w="455389">
                  <a:extLst>
                    <a:ext uri="{9D8B030D-6E8A-4147-A177-3AD203B41FA5}">
                      <a16:colId xmlns:a16="http://schemas.microsoft.com/office/drawing/2014/main" val="2465782545"/>
                    </a:ext>
                  </a:extLst>
                </a:gridCol>
                <a:gridCol w="455389">
                  <a:extLst>
                    <a:ext uri="{9D8B030D-6E8A-4147-A177-3AD203B41FA5}">
                      <a16:colId xmlns:a16="http://schemas.microsoft.com/office/drawing/2014/main" val="1046800040"/>
                    </a:ext>
                  </a:extLst>
                </a:gridCol>
                <a:gridCol w="455389">
                  <a:extLst>
                    <a:ext uri="{9D8B030D-6E8A-4147-A177-3AD203B41FA5}">
                      <a16:colId xmlns:a16="http://schemas.microsoft.com/office/drawing/2014/main" val="881576608"/>
                    </a:ext>
                  </a:extLst>
                </a:gridCol>
                <a:gridCol w="455389">
                  <a:extLst>
                    <a:ext uri="{9D8B030D-6E8A-4147-A177-3AD203B41FA5}">
                      <a16:colId xmlns:a16="http://schemas.microsoft.com/office/drawing/2014/main" val="1642389895"/>
                    </a:ext>
                  </a:extLst>
                </a:gridCol>
                <a:gridCol w="455389">
                  <a:extLst>
                    <a:ext uri="{9D8B030D-6E8A-4147-A177-3AD203B41FA5}">
                      <a16:colId xmlns:a16="http://schemas.microsoft.com/office/drawing/2014/main" val="204683045"/>
                    </a:ext>
                  </a:extLst>
                </a:gridCol>
                <a:gridCol w="455389">
                  <a:extLst>
                    <a:ext uri="{9D8B030D-6E8A-4147-A177-3AD203B41FA5}">
                      <a16:colId xmlns:a16="http://schemas.microsoft.com/office/drawing/2014/main" val="3545472987"/>
                    </a:ext>
                  </a:extLst>
                </a:gridCol>
                <a:gridCol w="455389">
                  <a:extLst>
                    <a:ext uri="{9D8B030D-6E8A-4147-A177-3AD203B41FA5}">
                      <a16:colId xmlns:a16="http://schemas.microsoft.com/office/drawing/2014/main" val="3572376516"/>
                    </a:ext>
                  </a:extLst>
                </a:gridCol>
                <a:gridCol w="455389">
                  <a:extLst>
                    <a:ext uri="{9D8B030D-6E8A-4147-A177-3AD203B41FA5}">
                      <a16:colId xmlns:a16="http://schemas.microsoft.com/office/drawing/2014/main" val="3831896689"/>
                    </a:ext>
                  </a:extLst>
                </a:gridCol>
                <a:gridCol w="455389">
                  <a:extLst>
                    <a:ext uri="{9D8B030D-6E8A-4147-A177-3AD203B41FA5}">
                      <a16:colId xmlns:a16="http://schemas.microsoft.com/office/drawing/2014/main" val="2733349325"/>
                    </a:ext>
                  </a:extLst>
                </a:gridCol>
                <a:gridCol w="455389">
                  <a:extLst>
                    <a:ext uri="{9D8B030D-6E8A-4147-A177-3AD203B41FA5}">
                      <a16:colId xmlns:a16="http://schemas.microsoft.com/office/drawing/2014/main" val="1467140781"/>
                    </a:ext>
                  </a:extLst>
                </a:gridCol>
                <a:gridCol w="455389">
                  <a:extLst>
                    <a:ext uri="{9D8B030D-6E8A-4147-A177-3AD203B41FA5}">
                      <a16:colId xmlns:a16="http://schemas.microsoft.com/office/drawing/2014/main" val="3962667937"/>
                    </a:ext>
                  </a:extLst>
                </a:gridCol>
                <a:gridCol w="455389">
                  <a:extLst>
                    <a:ext uri="{9D8B030D-6E8A-4147-A177-3AD203B41FA5}">
                      <a16:colId xmlns:a16="http://schemas.microsoft.com/office/drawing/2014/main" val="1517069476"/>
                    </a:ext>
                  </a:extLst>
                </a:gridCol>
                <a:gridCol w="455389">
                  <a:extLst>
                    <a:ext uri="{9D8B030D-6E8A-4147-A177-3AD203B41FA5}">
                      <a16:colId xmlns:a16="http://schemas.microsoft.com/office/drawing/2014/main" val="737915845"/>
                    </a:ext>
                  </a:extLst>
                </a:gridCol>
                <a:gridCol w="455389">
                  <a:extLst>
                    <a:ext uri="{9D8B030D-6E8A-4147-A177-3AD203B41FA5}">
                      <a16:colId xmlns:a16="http://schemas.microsoft.com/office/drawing/2014/main" val="1378958871"/>
                    </a:ext>
                  </a:extLst>
                </a:gridCol>
                <a:gridCol w="455389">
                  <a:extLst>
                    <a:ext uri="{9D8B030D-6E8A-4147-A177-3AD203B41FA5}">
                      <a16:colId xmlns:a16="http://schemas.microsoft.com/office/drawing/2014/main" val="1591190315"/>
                    </a:ext>
                  </a:extLst>
                </a:gridCol>
                <a:gridCol w="455389">
                  <a:extLst>
                    <a:ext uri="{9D8B030D-6E8A-4147-A177-3AD203B41FA5}">
                      <a16:colId xmlns:a16="http://schemas.microsoft.com/office/drawing/2014/main" val="1333285433"/>
                    </a:ext>
                  </a:extLst>
                </a:gridCol>
              </a:tblGrid>
              <a:tr h="889298">
                <a:tc>
                  <a:txBody>
                    <a:bodyPr/>
                    <a:lstStyle/>
                    <a:p>
                      <a:pPr algn="l" fontAlgn="ctr"/>
                      <a:r>
                        <a:rPr lang="fr-FR" sz="800" u="none" strike="noStrike" dirty="0">
                          <a:effectLst/>
                        </a:rPr>
                        <a:t> </a:t>
                      </a:r>
                      <a:endParaRPr lang="fr-FR" sz="800" b="0" i="0"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b="1" u="none" strike="noStrike" dirty="0">
                          <a:effectLst/>
                        </a:rPr>
                        <a:t>Ayant une activité professionnelle, dont </a:t>
                      </a:r>
                      <a:endParaRPr lang="fr-FR" sz="600" b="1" i="0"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i="1" u="none" strike="noStrike" dirty="0" smtClean="0">
                          <a:effectLst/>
                        </a:rPr>
                        <a:t>CDI</a:t>
                      </a:r>
                      <a:endParaRPr lang="fr-FR" sz="600" b="0" i="1"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i="1" u="none" strike="noStrike" dirty="0" smtClean="0">
                          <a:effectLst/>
                        </a:rPr>
                        <a:t>CDD</a:t>
                      </a:r>
                      <a:endParaRPr lang="fr-FR" sz="600" b="0" i="1"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i="1" u="none" strike="noStrike" dirty="0">
                          <a:effectLst/>
                        </a:rPr>
                        <a:t>Salarié en contrat aidé</a:t>
                      </a:r>
                      <a:endParaRPr lang="fr-FR" sz="600" b="0" i="1"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i="1" u="none" strike="noStrike" dirty="0">
                          <a:effectLst/>
                        </a:rPr>
                        <a:t>En activité d'insertion par l'activité économique (IAE)</a:t>
                      </a:r>
                      <a:endParaRPr lang="fr-FR" sz="600" b="0" i="1"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i="1" u="none" strike="noStrike" dirty="0">
                          <a:effectLst/>
                        </a:rPr>
                        <a:t>En activité d'adaptation à la vie active (AVA)</a:t>
                      </a:r>
                      <a:endParaRPr lang="fr-FR" sz="600" b="0" i="1"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i="1" u="none" strike="noStrike" dirty="0">
                          <a:effectLst/>
                        </a:rPr>
                        <a:t>Autre (à son compte, alternance, etc…)</a:t>
                      </a:r>
                      <a:endParaRPr lang="fr-FR" sz="600" b="0" i="1"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b="1" u="none" strike="noStrike" dirty="0">
                          <a:effectLst/>
                        </a:rPr>
                        <a:t>En</a:t>
                      </a:r>
                      <a:r>
                        <a:rPr lang="fr-FR" sz="600" u="none" strike="noStrike" dirty="0">
                          <a:effectLst/>
                        </a:rPr>
                        <a:t> </a:t>
                      </a:r>
                      <a:r>
                        <a:rPr lang="fr-FR" sz="600" b="1" u="none" strike="noStrike" dirty="0">
                          <a:effectLst/>
                        </a:rPr>
                        <a:t>stage de formation</a:t>
                      </a:r>
                      <a:endParaRPr lang="fr-FR" sz="600" b="1" i="0"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i="1" u="none" strike="noStrike" dirty="0">
                          <a:effectLst/>
                        </a:rPr>
                        <a:t>dont rémunéré </a:t>
                      </a:r>
                      <a:endParaRPr lang="fr-FR" sz="600" b="0" i="1"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b="1" u="none" strike="noStrike" dirty="0">
                          <a:effectLst/>
                        </a:rPr>
                        <a:t>Chômeur (inscrit ou non à Pôle emploi)</a:t>
                      </a:r>
                      <a:endParaRPr lang="fr-FR" sz="600" b="1" i="0"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b="1" u="none" strike="noStrike" dirty="0">
                          <a:effectLst/>
                        </a:rPr>
                        <a:t>Retraité</a:t>
                      </a:r>
                      <a:endParaRPr lang="fr-FR" sz="600" b="1" i="0"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b="1" u="none" strike="noStrike" dirty="0">
                          <a:effectLst/>
                        </a:rPr>
                        <a:t>Dans l'impossibilité d'exercer une activité professionnelle, dont</a:t>
                      </a:r>
                      <a:endParaRPr lang="fr-FR" sz="600" b="1" i="0"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i="1" u="none" strike="noStrike" dirty="0">
                          <a:effectLst/>
                        </a:rPr>
                        <a:t>Impossibilité administrative</a:t>
                      </a:r>
                      <a:endParaRPr lang="fr-FR" sz="600" b="0" i="1"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i="1" u="none" strike="noStrike" dirty="0">
                          <a:effectLst/>
                        </a:rPr>
                        <a:t>Impossibilité médicale</a:t>
                      </a:r>
                      <a:endParaRPr lang="fr-FR" sz="600" b="0" i="1"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b="1" u="none" strike="noStrike" dirty="0">
                          <a:effectLst/>
                        </a:rPr>
                        <a:t>Autres inactifs de 16 ans ou plus</a:t>
                      </a:r>
                      <a:endParaRPr lang="fr-FR" sz="600" b="1" i="0"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b="1" u="none" strike="noStrike" dirty="0">
                          <a:effectLst/>
                        </a:rPr>
                        <a:t>Étudiant</a:t>
                      </a:r>
                      <a:endParaRPr lang="fr-FR" sz="600" b="1" i="0" u="none" strike="noStrike" dirty="0">
                        <a:solidFill>
                          <a:srgbClr val="000000"/>
                        </a:solidFill>
                        <a:effectLst/>
                        <a:latin typeface="Arial" panose="020B0604020202020204" pitchFamily="34" charset="0"/>
                      </a:endParaRPr>
                    </a:p>
                  </a:txBody>
                  <a:tcPr marL="5851" marR="5851" marT="5851" marB="0" anchor="ctr"/>
                </a:tc>
                <a:tc>
                  <a:txBody>
                    <a:bodyPr/>
                    <a:lstStyle/>
                    <a:p>
                      <a:pPr algn="ctr" fontAlgn="ctr"/>
                      <a:r>
                        <a:rPr lang="fr-FR" sz="600" b="1" u="none" strike="noStrike" dirty="0">
                          <a:effectLst/>
                        </a:rPr>
                        <a:t>Jeune non scolarisé</a:t>
                      </a:r>
                      <a:endParaRPr lang="fr-FR" sz="600" b="1" i="0" u="none" strike="noStrike" dirty="0">
                        <a:solidFill>
                          <a:srgbClr val="000000"/>
                        </a:solidFill>
                        <a:effectLst/>
                        <a:latin typeface="Arial" panose="020B0604020202020204" pitchFamily="34" charset="0"/>
                      </a:endParaRPr>
                    </a:p>
                  </a:txBody>
                  <a:tcPr marL="5851" marR="5851" marT="5851" marB="0" anchor="ctr"/>
                </a:tc>
                <a:extLst>
                  <a:ext uri="{0D108BD9-81ED-4DB2-BD59-A6C34878D82A}">
                    <a16:rowId xmlns:a16="http://schemas.microsoft.com/office/drawing/2014/main" val="2336660526"/>
                  </a:ext>
                </a:extLst>
              </a:tr>
              <a:tr h="173775">
                <a:tc>
                  <a:txBody>
                    <a:bodyPr/>
                    <a:lstStyle/>
                    <a:p>
                      <a:pPr algn="ctr" fontAlgn="ctr"/>
                      <a:r>
                        <a:rPr lang="fr-FR" sz="800" b="1" i="0" u="none" strike="noStrike" dirty="0">
                          <a:effectLst/>
                        </a:rPr>
                        <a:t>EAME</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0" u="none" strike="noStrike" dirty="0">
                          <a:effectLst/>
                        </a:rPr>
                        <a:t>15</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5</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5</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0</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3</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0" u="none" strike="noStrike" dirty="0">
                          <a:effectLst/>
                        </a:rPr>
                        <a:t>5</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0" u="none" strike="noStrike" dirty="0">
                          <a:effectLst/>
                        </a:rPr>
                        <a:t>28</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0" u="none" strike="noStrike" dirty="0">
                          <a:effectLst/>
                        </a:rPr>
                        <a:t>13</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3</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0" u="none" strike="noStrike" dirty="0">
                          <a:effectLst/>
                        </a:rPr>
                        <a:t>25</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0" u="none" strike="noStrike" dirty="0">
                          <a:effectLst/>
                        </a:rPr>
                        <a:t>12</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0" u="none" strike="noStrike" dirty="0">
                          <a:effectLst/>
                        </a:rPr>
                        <a:t>1</a:t>
                      </a:r>
                      <a:endParaRPr lang="fr-FR" sz="800" b="1" i="0" u="none" strike="noStrike" dirty="0">
                        <a:solidFill>
                          <a:srgbClr val="000000"/>
                        </a:solidFill>
                        <a:effectLst/>
                        <a:latin typeface="Arial" panose="020B0604020202020204" pitchFamily="34" charset="0"/>
                      </a:endParaRPr>
                    </a:p>
                  </a:txBody>
                  <a:tcPr marL="5851" marR="5851" marT="5851" marB="0" anchor="ctr"/>
                </a:tc>
                <a:extLst>
                  <a:ext uri="{0D108BD9-81ED-4DB2-BD59-A6C34878D82A}">
                    <a16:rowId xmlns:a16="http://schemas.microsoft.com/office/drawing/2014/main" val="2177345636"/>
                  </a:ext>
                </a:extLst>
              </a:tr>
              <a:tr h="173775">
                <a:tc>
                  <a:txBody>
                    <a:bodyPr/>
                    <a:lstStyle/>
                    <a:p>
                      <a:pPr algn="ctr" fontAlgn="ctr"/>
                      <a:r>
                        <a:rPr lang="fr-FR" sz="800" u="none" strike="noStrike" dirty="0">
                          <a:effectLst/>
                        </a:rPr>
                        <a:t>CHRS</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27</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9</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10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1</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3</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2</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3</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5</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3</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40</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2</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16</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9</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7</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8</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1</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extLst>
                  <a:ext uri="{0D108BD9-81ED-4DB2-BD59-A6C34878D82A}">
                    <a16:rowId xmlns:a16="http://schemas.microsoft.com/office/drawing/2014/main" val="2240752037"/>
                  </a:ext>
                </a:extLst>
              </a:tr>
              <a:tr h="339591">
                <a:tc>
                  <a:txBody>
                    <a:bodyPr/>
                    <a:lstStyle/>
                    <a:p>
                      <a:pPr algn="ctr" fontAlgn="ctr"/>
                      <a:r>
                        <a:rPr lang="fr-FR" sz="800" u="none" strike="noStrike" dirty="0">
                          <a:effectLst/>
                        </a:rPr>
                        <a:t>Autres centres d’accueil</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24</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8</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8</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5</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4</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3</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2</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25</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4</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33</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26</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8</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9</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2</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extLst>
                  <a:ext uri="{0D108BD9-81ED-4DB2-BD59-A6C34878D82A}">
                    <a16:rowId xmlns:a16="http://schemas.microsoft.com/office/drawing/2014/main" val="2849008477"/>
                  </a:ext>
                </a:extLst>
              </a:tr>
              <a:tr h="505409">
                <a:tc>
                  <a:txBody>
                    <a:bodyPr/>
                    <a:lstStyle/>
                    <a:p>
                      <a:pPr marL="71755" algn="ctr">
                        <a:spcAft>
                          <a:spcPts val="0"/>
                        </a:spcAft>
                      </a:pPr>
                      <a:r>
                        <a:rPr lang="fr-FR" sz="800" b="1" dirty="0" smtClean="0">
                          <a:solidFill>
                            <a:schemeClr val="tx1"/>
                          </a:solidFill>
                          <a:effectLst/>
                        </a:rPr>
                        <a:t>Hébergement généraliste</a:t>
                      </a:r>
                      <a:endParaRPr lang="fr-FR" sz="800" b="1" dirty="0">
                        <a:solidFill>
                          <a:schemeClr val="tx1"/>
                        </a:solidFill>
                        <a:effectLst/>
                        <a:latin typeface="Arial" panose="020B0604020202020204" pitchFamily="34" charset="0"/>
                        <a:cs typeface="Times New Roman" panose="02020603050405020304" pitchFamily="18" charset="0"/>
                      </a:endParaRPr>
                    </a:p>
                  </a:txBody>
                  <a:tcPr marL="5851" marR="5851" marT="5851" marB="0" anchor="ctr"/>
                </a:tc>
                <a:tc>
                  <a:txBody>
                    <a:bodyPr/>
                    <a:lstStyle/>
                    <a:p>
                      <a:pPr algn="r" fontAlgn="ctr"/>
                      <a:r>
                        <a:rPr lang="fr-FR" sz="800" b="1" u="none" strike="noStrike" dirty="0">
                          <a:effectLst/>
                        </a:rPr>
                        <a:t>26</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8</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9</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4</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3</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4</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3</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35</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3</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22</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14</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7</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8</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1</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extLst>
                  <a:ext uri="{0D108BD9-81ED-4DB2-BD59-A6C34878D82A}">
                    <a16:rowId xmlns:a16="http://schemas.microsoft.com/office/drawing/2014/main" val="3936102975"/>
                  </a:ext>
                </a:extLst>
              </a:tr>
              <a:tr h="173775">
                <a:tc>
                  <a:txBody>
                    <a:bodyPr/>
                    <a:lstStyle/>
                    <a:p>
                      <a:pPr algn="ctr" fontAlgn="ctr"/>
                      <a:r>
                        <a:rPr lang="fr-FR" sz="800" u="none" strike="noStrike" dirty="0">
                          <a:effectLst/>
                        </a:rPr>
                        <a:t>CAES</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5</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89</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89</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5</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extLst>
                  <a:ext uri="{0D108BD9-81ED-4DB2-BD59-A6C34878D82A}">
                    <a16:rowId xmlns:a16="http://schemas.microsoft.com/office/drawing/2014/main" val="2756838823"/>
                  </a:ext>
                </a:extLst>
              </a:tr>
              <a:tr h="173775">
                <a:tc>
                  <a:txBody>
                    <a:bodyPr/>
                    <a:lstStyle/>
                    <a:p>
                      <a:pPr algn="ctr" fontAlgn="ctr"/>
                      <a:r>
                        <a:rPr lang="fr-FR" sz="800" u="none" strike="noStrike" dirty="0">
                          <a:effectLst/>
                        </a:rPr>
                        <a:t>CADA</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2</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1</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1</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12</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79</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78</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1</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5</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1</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extLst>
                  <a:ext uri="{0D108BD9-81ED-4DB2-BD59-A6C34878D82A}">
                    <a16:rowId xmlns:a16="http://schemas.microsoft.com/office/drawing/2014/main" val="3308303066"/>
                  </a:ext>
                </a:extLst>
              </a:tr>
              <a:tr h="173775">
                <a:tc>
                  <a:txBody>
                    <a:bodyPr/>
                    <a:lstStyle/>
                    <a:p>
                      <a:pPr algn="ctr" fontAlgn="ctr"/>
                      <a:r>
                        <a:rPr lang="fr-FR" sz="800" u="none" strike="noStrike" dirty="0">
                          <a:effectLst/>
                        </a:rPr>
                        <a:t>HUDA</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3</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2</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2</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12</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77</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77</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5</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1</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extLst>
                  <a:ext uri="{0D108BD9-81ED-4DB2-BD59-A6C34878D82A}">
                    <a16:rowId xmlns:a16="http://schemas.microsoft.com/office/drawing/2014/main" val="4224683444"/>
                  </a:ext>
                </a:extLst>
              </a:tr>
              <a:tr h="173775">
                <a:tc>
                  <a:txBody>
                    <a:bodyPr/>
                    <a:lstStyle/>
                    <a:p>
                      <a:pPr algn="ctr" fontAlgn="ctr"/>
                      <a:r>
                        <a:rPr lang="fr-FR" sz="800" u="none" strike="noStrike" dirty="0">
                          <a:effectLst/>
                        </a:rPr>
                        <a:t>CPH</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23</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5</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11</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1</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4</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0</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2</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13</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6</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51</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4</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3</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i="1" u="none" strike="noStrike" dirty="0">
                          <a:effectLst/>
                        </a:rPr>
                        <a:t>2</a:t>
                      </a:r>
                      <a:endParaRPr lang="fr-FR" sz="800" b="0"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8</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1</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extLst>
                  <a:ext uri="{0D108BD9-81ED-4DB2-BD59-A6C34878D82A}">
                    <a16:rowId xmlns:a16="http://schemas.microsoft.com/office/drawing/2014/main" val="734024357"/>
                  </a:ext>
                </a:extLst>
              </a:tr>
              <a:tr h="173775">
                <a:tc>
                  <a:txBody>
                    <a:bodyPr/>
                    <a:lstStyle/>
                    <a:p>
                      <a:pPr algn="ctr" fontAlgn="ctr"/>
                      <a:r>
                        <a:rPr lang="fr-FR" sz="800" b="1" u="none" strike="noStrike" dirty="0">
                          <a:effectLst/>
                        </a:rPr>
                        <a:t>DNA</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4</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2</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0</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0</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2</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15</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72</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71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6</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1</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extLst>
                  <a:ext uri="{0D108BD9-81ED-4DB2-BD59-A6C34878D82A}">
                    <a16:rowId xmlns:a16="http://schemas.microsoft.com/office/drawing/2014/main" val="3998700070"/>
                  </a:ext>
                </a:extLst>
              </a:tr>
              <a:tr h="173775">
                <a:tc>
                  <a:txBody>
                    <a:bodyPr/>
                    <a:lstStyle/>
                    <a:p>
                      <a:pPr algn="ctr" fontAlgn="ctr"/>
                      <a:r>
                        <a:rPr lang="fr-FR" sz="800" b="1" u="none" strike="noStrike" dirty="0">
                          <a:effectLst/>
                        </a:rPr>
                        <a:t>Ensemble </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13</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4</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5</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0</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2</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3</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1</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23</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1</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52</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49</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i="1" u="none" strike="noStrike" dirty="0">
                          <a:effectLst/>
                        </a:rPr>
                        <a:t>3</a:t>
                      </a:r>
                      <a:endParaRPr lang="fr-FR" sz="800" b="1" i="1"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7</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1</a:t>
                      </a:r>
                      <a:endParaRPr lang="fr-FR" sz="800" b="1" i="0" u="none" strike="noStrike" dirty="0">
                        <a:solidFill>
                          <a:srgbClr val="000000"/>
                        </a:solidFill>
                        <a:effectLst/>
                        <a:latin typeface="Arial" panose="020B0604020202020204" pitchFamily="34" charset="0"/>
                      </a:endParaRPr>
                    </a:p>
                  </a:txBody>
                  <a:tcPr marL="5851" marR="5851" marT="5851" marB="0" anchor="ctr"/>
                </a:tc>
                <a:tc>
                  <a:txBody>
                    <a:bodyPr/>
                    <a:lstStyle/>
                    <a:p>
                      <a:pPr algn="r" fontAlgn="ctr"/>
                      <a:r>
                        <a:rPr lang="fr-FR" sz="800" b="1" u="none" strike="noStrike" dirty="0">
                          <a:effectLst/>
                        </a:rPr>
                        <a:t>0</a:t>
                      </a:r>
                      <a:endParaRPr lang="fr-FR" sz="800" b="1" i="0" u="none" strike="noStrike" dirty="0">
                        <a:solidFill>
                          <a:srgbClr val="000000"/>
                        </a:solidFill>
                        <a:effectLst/>
                        <a:latin typeface="Arial" panose="020B0604020202020204" pitchFamily="34" charset="0"/>
                      </a:endParaRPr>
                    </a:p>
                  </a:txBody>
                  <a:tcPr marL="5851" marR="5851" marT="5851" marB="0" anchor="ctr"/>
                </a:tc>
                <a:extLst>
                  <a:ext uri="{0D108BD9-81ED-4DB2-BD59-A6C34878D82A}">
                    <a16:rowId xmlns:a16="http://schemas.microsoft.com/office/drawing/2014/main" val="1647004494"/>
                  </a:ext>
                </a:extLst>
              </a:tr>
            </a:tbl>
          </a:graphicData>
        </a:graphic>
      </p:graphicFrame>
      <p:sp>
        <p:nvSpPr>
          <p:cNvPr id="3" name="Rectangle 2"/>
          <p:cNvSpPr/>
          <p:nvPr/>
        </p:nvSpPr>
        <p:spPr>
          <a:xfrm>
            <a:off x="360363" y="4560553"/>
            <a:ext cx="6858000" cy="215444"/>
          </a:xfrm>
          <a:prstGeom prst="rect">
            <a:avLst/>
          </a:prstGeom>
        </p:spPr>
        <p:txBody>
          <a:bodyPr wrap="square">
            <a:spAutoFit/>
          </a:bodyPr>
          <a:lstStyle/>
          <a:p>
            <a:r>
              <a:rPr lang="fr-FR" sz="800" b="1" dirty="0">
                <a:latin typeface="Arial Narrow" panose="020B0606020202030204" pitchFamily="34" charset="0"/>
                <a:ea typeface="Times New Roman" panose="02020603050405020304" pitchFamily="18" charset="0"/>
                <a:cs typeface="Marianne" panose="02000000000000000000" pitchFamily="2" charset="0"/>
              </a:rPr>
              <a:t>Champ &gt;</a:t>
            </a:r>
            <a:r>
              <a:rPr lang="fr-FR" sz="800" dirty="0">
                <a:latin typeface="Arial Narrow" panose="020B0606020202030204" pitchFamily="34" charset="0"/>
                <a:ea typeface="Times New Roman" panose="02020603050405020304" pitchFamily="18" charset="0"/>
                <a:cs typeface="Marianne" panose="02000000000000000000" pitchFamily="2" charset="0"/>
              </a:rPr>
              <a:t> </a:t>
            </a:r>
            <a:r>
              <a:rPr lang="fr-FR" sz="800" dirty="0" smtClean="0">
                <a:latin typeface="Arial Narrow" panose="020B0606020202030204" pitchFamily="34" charset="0"/>
                <a:ea typeface="Times New Roman" panose="02020603050405020304" pitchFamily="18" charset="0"/>
                <a:cs typeface="Marianne" panose="02000000000000000000" pitchFamily="2" charset="0"/>
              </a:rPr>
              <a:t>personnes </a:t>
            </a:r>
            <a:r>
              <a:rPr lang="fr-FR" sz="800" dirty="0">
                <a:latin typeface="Arial Narrow" panose="020B0606020202030204" pitchFamily="34" charset="0"/>
                <a:ea typeface="Times New Roman" panose="02020603050405020304" pitchFamily="18" charset="0"/>
                <a:cs typeface="Marianne" panose="02000000000000000000" pitchFamily="2" charset="0"/>
              </a:rPr>
              <a:t>hébergées hors places d’urgence et hors enfants accompagnant une famille ou un groupe.</a:t>
            </a:r>
            <a:endParaRPr lang="fr-FR" dirty="0"/>
          </a:p>
        </p:txBody>
      </p:sp>
      <p:sp>
        <p:nvSpPr>
          <p:cNvPr id="10" name="Ellipse 9"/>
          <p:cNvSpPr/>
          <p:nvPr/>
        </p:nvSpPr>
        <p:spPr>
          <a:xfrm>
            <a:off x="1307525" y="3003798"/>
            <a:ext cx="312148" cy="27488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6732240" y="4042451"/>
            <a:ext cx="312148" cy="27488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5364088" y="3003798"/>
            <a:ext cx="312148" cy="27488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1305913" y="3894390"/>
            <a:ext cx="313760" cy="2615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901483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26</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323850" y="667478"/>
            <a:ext cx="8460491" cy="539991"/>
          </a:xfrm>
        </p:spPr>
        <p:txBody>
          <a:bodyPr>
            <a:normAutofit/>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Un adulte </a:t>
            </a:r>
            <a:r>
              <a:rPr lang="fr-FR" sz="1800" spc="50" dirty="0">
                <a:solidFill>
                  <a:srgbClr val="E83D54"/>
                </a:solidFill>
                <a:latin typeface="Arial" panose="020B0604020202020204" pitchFamily="34" charset="0"/>
                <a:ea typeface="Times New Roman"/>
                <a:cs typeface="Arial" panose="020B0604020202020204" pitchFamily="34" charset="0"/>
              </a:rPr>
              <a:t>hébergé sur cinq touche le RSA</a:t>
            </a:r>
          </a:p>
        </p:txBody>
      </p:sp>
      <p:graphicFrame>
        <p:nvGraphicFramePr>
          <p:cNvPr id="6" name="Tableau 5"/>
          <p:cNvGraphicFramePr>
            <a:graphicFrameLocks noGrp="1"/>
          </p:cNvGraphicFramePr>
          <p:nvPr>
            <p:extLst>
              <p:ext uri="{D42A27DB-BD31-4B8C-83A1-F6EECF244321}">
                <p14:modId xmlns:p14="http://schemas.microsoft.com/office/powerpoint/2010/main" val="2755490893"/>
              </p:ext>
            </p:extLst>
          </p:nvPr>
        </p:nvGraphicFramePr>
        <p:xfrm>
          <a:off x="467544" y="1207466"/>
          <a:ext cx="8136904" cy="3380472"/>
        </p:xfrm>
        <a:graphic>
          <a:graphicData uri="http://schemas.openxmlformats.org/drawingml/2006/table">
            <a:tbl>
              <a:tblPr firstRow="1" firstCol="1" bandRow="1">
                <a:tableStyleId>{00A15C55-8517-42AA-B614-E9B94910E393}</a:tableStyleId>
              </a:tblPr>
              <a:tblGrid>
                <a:gridCol w="1920694">
                  <a:extLst>
                    <a:ext uri="{9D8B030D-6E8A-4147-A177-3AD203B41FA5}">
                      <a16:colId xmlns:a16="http://schemas.microsoft.com/office/drawing/2014/main" val="1526905653"/>
                    </a:ext>
                  </a:extLst>
                </a:gridCol>
                <a:gridCol w="621621">
                  <a:extLst>
                    <a:ext uri="{9D8B030D-6E8A-4147-A177-3AD203B41FA5}">
                      <a16:colId xmlns:a16="http://schemas.microsoft.com/office/drawing/2014/main" val="1819596561"/>
                    </a:ext>
                  </a:extLst>
                </a:gridCol>
                <a:gridCol w="621621">
                  <a:extLst>
                    <a:ext uri="{9D8B030D-6E8A-4147-A177-3AD203B41FA5}">
                      <a16:colId xmlns:a16="http://schemas.microsoft.com/office/drawing/2014/main" val="3066828168"/>
                    </a:ext>
                  </a:extLst>
                </a:gridCol>
                <a:gridCol w="621621">
                  <a:extLst>
                    <a:ext uri="{9D8B030D-6E8A-4147-A177-3AD203B41FA5}">
                      <a16:colId xmlns:a16="http://schemas.microsoft.com/office/drawing/2014/main" val="401096251"/>
                    </a:ext>
                  </a:extLst>
                </a:gridCol>
                <a:gridCol w="678939">
                  <a:extLst>
                    <a:ext uri="{9D8B030D-6E8A-4147-A177-3AD203B41FA5}">
                      <a16:colId xmlns:a16="http://schemas.microsoft.com/office/drawing/2014/main" val="261939556"/>
                    </a:ext>
                  </a:extLst>
                </a:gridCol>
                <a:gridCol w="564303">
                  <a:extLst>
                    <a:ext uri="{9D8B030D-6E8A-4147-A177-3AD203B41FA5}">
                      <a16:colId xmlns:a16="http://schemas.microsoft.com/office/drawing/2014/main" val="1168930426"/>
                    </a:ext>
                  </a:extLst>
                </a:gridCol>
                <a:gridCol w="621621">
                  <a:extLst>
                    <a:ext uri="{9D8B030D-6E8A-4147-A177-3AD203B41FA5}">
                      <a16:colId xmlns:a16="http://schemas.microsoft.com/office/drawing/2014/main" val="4111844429"/>
                    </a:ext>
                  </a:extLst>
                </a:gridCol>
                <a:gridCol w="621621">
                  <a:extLst>
                    <a:ext uri="{9D8B030D-6E8A-4147-A177-3AD203B41FA5}">
                      <a16:colId xmlns:a16="http://schemas.microsoft.com/office/drawing/2014/main" val="1491766395"/>
                    </a:ext>
                  </a:extLst>
                </a:gridCol>
                <a:gridCol w="621621">
                  <a:extLst>
                    <a:ext uri="{9D8B030D-6E8A-4147-A177-3AD203B41FA5}">
                      <a16:colId xmlns:a16="http://schemas.microsoft.com/office/drawing/2014/main" val="2148900637"/>
                    </a:ext>
                  </a:extLst>
                </a:gridCol>
                <a:gridCol w="621621">
                  <a:extLst>
                    <a:ext uri="{9D8B030D-6E8A-4147-A177-3AD203B41FA5}">
                      <a16:colId xmlns:a16="http://schemas.microsoft.com/office/drawing/2014/main" val="2304493683"/>
                    </a:ext>
                  </a:extLst>
                </a:gridCol>
                <a:gridCol w="621621">
                  <a:extLst>
                    <a:ext uri="{9D8B030D-6E8A-4147-A177-3AD203B41FA5}">
                      <a16:colId xmlns:a16="http://schemas.microsoft.com/office/drawing/2014/main" val="507014681"/>
                    </a:ext>
                  </a:extLst>
                </a:gridCol>
              </a:tblGrid>
              <a:tr h="500188">
                <a:tc>
                  <a:txBody>
                    <a:bodyPr/>
                    <a:lstStyle/>
                    <a:p>
                      <a:pPr marL="71755" algn="r"/>
                      <a:endParaRPr lang="fr-FR" sz="6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ctr">
                        <a:spcAft>
                          <a:spcPts val="0"/>
                        </a:spcAft>
                      </a:pPr>
                      <a:r>
                        <a:rPr lang="fr-FR" sz="800" b="1" dirty="0">
                          <a:effectLst/>
                        </a:rPr>
                        <a:t>EAME</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ctr">
                        <a:spcAft>
                          <a:spcPts val="0"/>
                        </a:spcAft>
                      </a:pPr>
                      <a:r>
                        <a:rPr lang="fr-FR" sz="800" dirty="0">
                          <a:effectLst/>
                        </a:rPr>
                        <a:t>CHRS</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ctr">
                        <a:spcAft>
                          <a:spcPts val="0"/>
                        </a:spcAft>
                      </a:pPr>
                      <a:r>
                        <a:rPr lang="fr-FR" sz="800" dirty="0">
                          <a:effectLst/>
                        </a:rPr>
                        <a:t>Autres centres d’accueil</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ctr">
                        <a:spcAft>
                          <a:spcPts val="0"/>
                        </a:spcAft>
                      </a:pPr>
                      <a:r>
                        <a:rPr lang="fr-FR" sz="800" b="1" dirty="0" smtClean="0">
                          <a:effectLst/>
                          <a:latin typeface="Arial" panose="020B0604020202020204" pitchFamily="34" charset="0"/>
                          <a:cs typeface="Times New Roman" panose="02020603050405020304" pitchFamily="18" charset="0"/>
                        </a:rPr>
                        <a:t>Hébergement généraliste</a:t>
                      </a:r>
                    </a:p>
                  </a:txBody>
                  <a:tcPr marL="51374" marR="51374" marT="27114" marB="27114" anchor="ctr"/>
                </a:tc>
                <a:tc>
                  <a:txBody>
                    <a:bodyPr/>
                    <a:lstStyle/>
                    <a:p>
                      <a:pPr marL="71755" algn="ctr">
                        <a:spcAft>
                          <a:spcPts val="0"/>
                        </a:spcAft>
                      </a:pPr>
                      <a:r>
                        <a:rPr lang="fr-FR" sz="800" dirty="0">
                          <a:effectLst/>
                        </a:rPr>
                        <a:t>CAES</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ctr">
                        <a:spcAft>
                          <a:spcPts val="0"/>
                        </a:spcAft>
                      </a:pPr>
                      <a:r>
                        <a:rPr lang="fr-FR" sz="800" dirty="0">
                          <a:effectLst/>
                        </a:rPr>
                        <a:t>CADA</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ctr">
                        <a:spcAft>
                          <a:spcPts val="0"/>
                        </a:spcAft>
                      </a:pPr>
                      <a:r>
                        <a:rPr lang="fr-FR" sz="800" dirty="0">
                          <a:effectLst/>
                        </a:rPr>
                        <a:t>HUDA</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ctr">
                        <a:spcAft>
                          <a:spcPts val="0"/>
                        </a:spcAft>
                      </a:pPr>
                      <a:r>
                        <a:rPr lang="fr-FR" sz="800" dirty="0">
                          <a:effectLst/>
                        </a:rPr>
                        <a:t>CPH</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ctr">
                        <a:spcAft>
                          <a:spcPts val="0"/>
                        </a:spcAft>
                      </a:pPr>
                      <a:r>
                        <a:rPr lang="fr-FR" sz="800" b="1" dirty="0">
                          <a:effectLst/>
                        </a:rPr>
                        <a:t>DNA</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ctr">
                        <a:spcAft>
                          <a:spcPts val="0"/>
                        </a:spcAft>
                      </a:pPr>
                      <a:r>
                        <a:rPr lang="fr-FR" sz="800" b="1" dirty="0">
                          <a:effectLst/>
                        </a:rPr>
                        <a:t>Ensemble</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3058925130"/>
                  </a:ext>
                </a:extLst>
              </a:tr>
              <a:tr h="266166">
                <a:tc>
                  <a:txBody>
                    <a:bodyPr/>
                    <a:lstStyle/>
                    <a:p>
                      <a:pPr marL="71755" algn="ctr">
                        <a:spcAft>
                          <a:spcPts val="0"/>
                        </a:spcAft>
                      </a:pPr>
                      <a:r>
                        <a:rPr lang="fr-FR" sz="700" dirty="0">
                          <a:effectLst/>
                        </a:rPr>
                        <a:t>Perception de revenu du travail ou de stage</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1749428448"/>
                  </a:ext>
                </a:extLst>
              </a:tr>
              <a:tr h="172773">
                <a:tc>
                  <a:txBody>
                    <a:bodyPr/>
                    <a:lstStyle/>
                    <a:p>
                      <a:pPr marL="71755" algn="l">
                        <a:spcAft>
                          <a:spcPts val="0"/>
                        </a:spcAft>
                      </a:pPr>
                      <a:r>
                        <a:rPr lang="fr-FR" sz="700" dirty="0">
                          <a:effectLst/>
                        </a:rPr>
                        <a:t>Oui </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15</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29</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28</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29</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3</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3</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29</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5</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14</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3138413384"/>
                  </a:ext>
                </a:extLst>
              </a:tr>
              <a:tr h="172773">
                <a:tc>
                  <a:txBody>
                    <a:bodyPr/>
                    <a:lstStyle/>
                    <a:p>
                      <a:pPr marL="71755" algn="l">
                        <a:spcAft>
                          <a:spcPts val="0"/>
                        </a:spcAft>
                      </a:pPr>
                      <a:r>
                        <a:rPr lang="fr-FR" sz="700" dirty="0">
                          <a:effectLst/>
                        </a:rPr>
                        <a:t>Non</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85</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71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72</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71</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100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97</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97</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71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95</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86</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1137442963"/>
                  </a:ext>
                </a:extLst>
              </a:tr>
              <a:tr h="266166">
                <a:tc>
                  <a:txBody>
                    <a:bodyPr/>
                    <a:lstStyle/>
                    <a:p>
                      <a:pPr marL="71755" algn="ctr">
                        <a:spcAft>
                          <a:spcPts val="0"/>
                        </a:spcAft>
                      </a:pPr>
                      <a:r>
                        <a:rPr lang="fr-FR" sz="700" dirty="0">
                          <a:effectLst/>
                        </a:rPr>
                        <a:t>Perception du revenu de solidarité active (RSA) et de la prime d’activité</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3734570739"/>
                  </a:ext>
                </a:extLst>
              </a:tr>
              <a:tr h="172773">
                <a:tc>
                  <a:txBody>
                    <a:bodyPr/>
                    <a:lstStyle/>
                    <a:p>
                      <a:pPr marL="71755" algn="l">
                        <a:spcAft>
                          <a:spcPts val="0"/>
                        </a:spcAft>
                      </a:pPr>
                      <a:r>
                        <a:rPr lang="fr-FR" sz="700" dirty="0">
                          <a:effectLst/>
                        </a:rPr>
                        <a:t>Perçoit le RSA et la prime d’activité</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6</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4</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3</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3</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4</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1</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2</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4180646462"/>
                  </a:ext>
                </a:extLst>
              </a:tr>
              <a:tr h="266166">
                <a:tc>
                  <a:txBody>
                    <a:bodyPr/>
                    <a:lstStyle/>
                    <a:p>
                      <a:pPr marL="71755" algn="l">
                        <a:spcAft>
                          <a:spcPts val="0"/>
                        </a:spcAft>
                      </a:pPr>
                      <a:r>
                        <a:rPr lang="fr-FR" sz="700" dirty="0">
                          <a:effectLst/>
                        </a:rPr>
                        <a:t>Perçoit le RSA mais pas la prime d’activité</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50</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29</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18</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26</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6</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9</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8 </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54</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12</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18</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3493176599"/>
                  </a:ext>
                </a:extLst>
              </a:tr>
              <a:tr h="266166">
                <a:tc>
                  <a:txBody>
                    <a:bodyPr/>
                    <a:lstStyle/>
                    <a:p>
                      <a:pPr marL="71755" algn="l">
                        <a:spcAft>
                          <a:spcPts val="0"/>
                        </a:spcAft>
                      </a:pPr>
                      <a:r>
                        <a:rPr lang="fr-FR" sz="700" dirty="0">
                          <a:effectLst/>
                        </a:rPr>
                        <a:t>Perçoit la prime d’activité mais pas le RSA</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4</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7</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4</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6</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13</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2</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3</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410037736"/>
                  </a:ext>
                </a:extLst>
              </a:tr>
              <a:tr h="266166">
                <a:tc>
                  <a:txBody>
                    <a:bodyPr/>
                    <a:lstStyle/>
                    <a:p>
                      <a:pPr marL="71755" algn="l">
                        <a:spcAft>
                          <a:spcPts val="0"/>
                        </a:spcAft>
                      </a:pPr>
                      <a:r>
                        <a:rPr lang="fr-FR" sz="700" dirty="0">
                          <a:effectLst/>
                        </a:rPr>
                        <a:t>Ne perçoit ni le RSA, ni la prime d’activité</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38</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59</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74</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64</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93</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87</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88</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28</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83</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75</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2519001816"/>
                  </a:ext>
                </a:extLst>
              </a:tr>
              <a:tr h="172773">
                <a:tc>
                  <a:txBody>
                    <a:bodyPr/>
                    <a:lstStyle/>
                    <a:p>
                      <a:pPr marL="71755" algn="l">
                        <a:spcAft>
                          <a:spcPts val="0"/>
                        </a:spcAft>
                      </a:pPr>
                      <a:r>
                        <a:rPr lang="fr-FR" sz="700" dirty="0">
                          <a:effectLst/>
                        </a:rPr>
                        <a:t>Demande en cours</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2</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1</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2</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2</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2</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2</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820044884"/>
                  </a:ext>
                </a:extLst>
              </a:tr>
              <a:tr h="266166">
                <a:tc>
                  <a:txBody>
                    <a:bodyPr/>
                    <a:lstStyle/>
                    <a:p>
                      <a:pPr marL="71755" algn="ctr">
                        <a:spcAft>
                          <a:spcPts val="0"/>
                        </a:spcAft>
                      </a:pPr>
                      <a:r>
                        <a:rPr lang="fr-FR" sz="700" dirty="0">
                          <a:effectLst/>
                        </a:rPr>
                        <a:t>Perception de l’allocation aux adultes handicapés (AAH) </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750420195"/>
                  </a:ext>
                </a:extLst>
              </a:tr>
              <a:tr h="172773">
                <a:tc>
                  <a:txBody>
                    <a:bodyPr/>
                    <a:lstStyle/>
                    <a:p>
                      <a:pPr marL="71755" algn="l">
                        <a:spcAft>
                          <a:spcPts val="0"/>
                        </a:spcAft>
                      </a:pPr>
                      <a:r>
                        <a:rPr lang="fr-FR" sz="700" dirty="0">
                          <a:effectLst/>
                        </a:rPr>
                        <a:t>Perçoit l'AAH</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6</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6</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8</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3</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0</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3</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1455778104"/>
                  </a:ext>
                </a:extLst>
              </a:tr>
              <a:tr h="172773">
                <a:tc>
                  <a:txBody>
                    <a:bodyPr/>
                    <a:lstStyle/>
                    <a:p>
                      <a:pPr marL="71755" algn="l">
                        <a:spcAft>
                          <a:spcPts val="0"/>
                        </a:spcAft>
                      </a:pPr>
                      <a:r>
                        <a:rPr lang="fr-FR" sz="700" dirty="0">
                          <a:effectLst/>
                        </a:rPr>
                        <a:t>Ne perçoit pas l'AAH</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94</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89</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93</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90</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100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99</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99</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97</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99</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96</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600445459"/>
                  </a:ext>
                </a:extLst>
              </a:tr>
              <a:tr h="172773">
                <a:tc>
                  <a:txBody>
                    <a:bodyPr/>
                    <a:lstStyle/>
                    <a:p>
                      <a:pPr marL="71755" algn="l">
                        <a:spcAft>
                          <a:spcPts val="0"/>
                        </a:spcAft>
                      </a:pPr>
                      <a:r>
                        <a:rPr lang="fr-FR" sz="700" dirty="0">
                          <a:effectLst/>
                        </a:rPr>
                        <a:t>Demande en cours</a:t>
                      </a:r>
                      <a:endParaRPr lang="fr-FR" sz="7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0</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1</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0</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dirty="0">
                          <a:effectLst/>
                        </a:rPr>
                        <a:t>1</a:t>
                      </a:r>
                      <a:endParaRPr lang="fr-FR" sz="800"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0</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tc>
                  <a:txBody>
                    <a:bodyPr/>
                    <a:lstStyle/>
                    <a:p>
                      <a:pPr marL="71755" algn="r">
                        <a:spcAft>
                          <a:spcPts val="0"/>
                        </a:spcAft>
                      </a:pPr>
                      <a:r>
                        <a:rPr lang="fr-FR" sz="800" b="1" dirty="0">
                          <a:effectLst/>
                        </a:rPr>
                        <a:t>1</a:t>
                      </a:r>
                      <a:endParaRPr lang="fr-FR" sz="800" b="1" dirty="0">
                        <a:effectLst/>
                        <a:latin typeface="Arial" panose="020B0604020202020204" pitchFamily="34" charset="0"/>
                        <a:cs typeface="Times New Roman" panose="02020603050405020304" pitchFamily="18" charset="0"/>
                      </a:endParaRPr>
                    </a:p>
                  </a:txBody>
                  <a:tcPr marL="51374" marR="51374" marT="27114" marB="27114" anchor="ctr"/>
                </a:tc>
                <a:extLst>
                  <a:ext uri="{0D108BD9-81ED-4DB2-BD59-A6C34878D82A}">
                    <a16:rowId xmlns:a16="http://schemas.microsoft.com/office/drawing/2014/main" val="3664890778"/>
                  </a:ext>
                </a:extLst>
              </a:tr>
            </a:tbl>
          </a:graphicData>
        </a:graphic>
      </p:graphicFrame>
      <p:sp>
        <p:nvSpPr>
          <p:cNvPr id="10" name="Rectangle 9"/>
          <p:cNvSpPr/>
          <p:nvPr/>
        </p:nvSpPr>
        <p:spPr>
          <a:xfrm>
            <a:off x="467544" y="4557137"/>
            <a:ext cx="6858000" cy="215444"/>
          </a:xfrm>
          <a:prstGeom prst="rect">
            <a:avLst/>
          </a:prstGeom>
        </p:spPr>
        <p:txBody>
          <a:bodyPr wrap="square">
            <a:spAutoFit/>
          </a:bodyPr>
          <a:lstStyle/>
          <a:p>
            <a:r>
              <a:rPr lang="fr-FR" sz="800" b="1" dirty="0">
                <a:latin typeface="Arial Narrow" panose="020B0606020202030204" pitchFamily="34" charset="0"/>
                <a:ea typeface="Times New Roman" panose="02020603050405020304" pitchFamily="18" charset="0"/>
                <a:cs typeface="Marianne" panose="02000000000000000000" pitchFamily="2" charset="0"/>
              </a:rPr>
              <a:t>Champ &gt;</a:t>
            </a:r>
            <a:r>
              <a:rPr lang="fr-FR" sz="800" dirty="0">
                <a:latin typeface="Arial Narrow" panose="020B0606020202030204" pitchFamily="34" charset="0"/>
                <a:ea typeface="Times New Roman" panose="02020603050405020304" pitchFamily="18" charset="0"/>
                <a:cs typeface="Marianne" panose="02000000000000000000" pitchFamily="2" charset="0"/>
              </a:rPr>
              <a:t> </a:t>
            </a:r>
            <a:r>
              <a:rPr lang="fr-FR" sz="800" dirty="0" smtClean="0">
                <a:latin typeface="Arial Narrow" panose="020B0606020202030204" pitchFamily="34" charset="0"/>
                <a:ea typeface="Times New Roman" panose="02020603050405020304" pitchFamily="18" charset="0"/>
                <a:cs typeface="Marianne" panose="02000000000000000000" pitchFamily="2" charset="0"/>
              </a:rPr>
              <a:t>personnes </a:t>
            </a:r>
            <a:r>
              <a:rPr lang="fr-FR" sz="800" dirty="0">
                <a:latin typeface="Arial Narrow" panose="020B0606020202030204" pitchFamily="34" charset="0"/>
                <a:ea typeface="Times New Roman" panose="02020603050405020304" pitchFamily="18" charset="0"/>
                <a:cs typeface="Marianne" panose="02000000000000000000" pitchFamily="2" charset="0"/>
              </a:rPr>
              <a:t>hébergées hors places d’urgence et hors enfants accompagnant une famille ou un groupe.</a:t>
            </a:r>
            <a:endParaRPr lang="fr-FR" dirty="0"/>
          </a:p>
        </p:txBody>
      </p:sp>
      <p:sp>
        <p:nvSpPr>
          <p:cNvPr id="11" name="Ellipse 10"/>
          <p:cNvSpPr/>
          <p:nvPr/>
        </p:nvSpPr>
        <p:spPr>
          <a:xfrm>
            <a:off x="4716014" y="2787774"/>
            <a:ext cx="288316" cy="2885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4716015" y="4011910"/>
            <a:ext cx="288315" cy="28088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092109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27</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323850" y="667478"/>
            <a:ext cx="8460491" cy="539991"/>
          </a:xfrm>
        </p:spPr>
        <p:txBody>
          <a:bodyPr>
            <a:normAutofit/>
          </a:bodyPr>
          <a:lstStyle/>
          <a:p>
            <a:r>
              <a:rPr lang="fr-FR" sz="1800" spc="50" dirty="0">
                <a:solidFill>
                  <a:srgbClr val="E83D54"/>
                </a:solidFill>
                <a:latin typeface="Arial" panose="020B0604020202020204" pitchFamily="34" charset="0"/>
                <a:ea typeface="Times New Roman"/>
                <a:cs typeface="Arial" panose="020B0604020202020204" pitchFamily="34" charset="0"/>
              </a:rPr>
              <a:t>Une couverture maladie quasi-totale</a:t>
            </a:r>
          </a:p>
        </p:txBody>
      </p:sp>
      <p:graphicFrame>
        <p:nvGraphicFramePr>
          <p:cNvPr id="6" name="Tableau 5"/>
          <p:cNvGraphicFramePr>
            <a:graphicFrameLocks noGrp="1"/>
          </p:cNvGraphicFramePr>
          <p:nvPr>
            <p:extLst>
              <p:ext uri="{D42A27DB-BD31-4B8C-83A1-F6EECF244321}">
                <p14:modId xmlns:p14="http://schemas.microsoft.com/office/powerpoint/2010/main" val="3747545861"/>
              </p:ext>
            </p:extLst>
          </p:nvPr>
        </p:nvGraphicFramePr>
        <p:xfrm>
          <a:off x="467544" y="1207466"/>
          <a:ext cx="8136902" cy="3380506"/>
        </p:xfrm>
        <a:graphic>
          <a:graphicData uri="http://schemas.openxmlformats.org/drawingml/2006/table">
            <a:tbl>
              <a:tblPr firstRow="1" firstCol="1" bandRow="1">
                <a:tableStyleId>{00A15C55-8517-42AA-B614-E9B94910E393}</a:tableStyleId>
              </a:tblPr>
              <a:tblGrid>
                <a:gridCol w="1368152">
                  <a:extLst>
                    <a:ext uri="{9D8B030D-6E8A-4147-A177-3AD203B41FA5}">
                      <a16:colId xmlns:a16="http://schemas.microsoft.com/office/drawing/2014/main" val="1526905653"/>
                    </a:ext>
                  </a:extLst>
                </a:gridCol>
                <a:gridCol w="676875">
                  <a:extLst>
                    <a:ext uri="{9D8B030D-6E8A-4147-A177-3AD203B41FA5}">
                      <a16:colId xmlns:a16="http://schemas.microsoft.com/office/drawing/2014/main" val="1819596561"/>
                    </a:ext>
                  </a:extLst>
                </a:gridCol>
                <a:gridCol w="676875">
                  <a:extLst>
                    <a:ext uri="{9D8B030D-6E8A-4147-A177-3AD203B41FA5}">
                      <a16:colId xmlns:a16="http://schemas.microsoft.com/office/drawing/2014/main" val="3066828168"/>
                    </a:ext>
                  </a:extLst>
                </a:gridCol>
                <a:gridCol w="590466">
                  <a:extLst>
                    <a:ext uri="{9D8B030D-6E8A-4147-A177-3AD203B41FA5}">
                      <a16:colId xmlns:a16="http://schemas.microsoft.com/office/drawing/2014/main" val="401096251"/>
                    </a:ext>
                  </a:extLst>
                </a:gridCol>
                <a:gridCol w="792088">
                  <a:extLst>
                    <a:ext uri="{9D8B030D-6E8A-4147-A177-3AD203B41FA5}">
                      <a16:colId xmlns:a16="http://schemas.microsoft.com/office/drawing/2014/main" val="261939556"/>
                    </a:ext>
                  </a:extLst>
                </a:gridCol>
                <a:gridCol w="648071">
                  <a:extLst>
                    <a:ext uri="{9D8B030D-6E8A-4147-A177-3AD203B41FA5}">
                      <a16:colId xmlns:a16="http://schemas.microsoft.com/office/drawing/2014/main" val="1168930426"/>
                    </a:ext>
                  </a:extLst>
                </a:gridCol>
                <a:gridCol w="676875">
                  <a:extLst>
                    <a:ext uri="{9D8B030D-6E8A-4147-A177-3AD203B41FA5}">
                      <a16:colId xmlns:a16="http://schemas.microsoft.com/office/drawing/2014/main" val="4111844429"/>
                    </a:ext>
                  </a:extLst>
                </a:gridCol>
                <a:gridCol w="676875">
                  <a:extLst>
                    <a:ext uri="{9D8B030D-6E8A-4147-A177-3AD203B41FA5}">
                      <a16:colId xmlns:a16="http://schemas.microsoft.com/office/drawing/2014/main" val="1491766395"/>
                    </a:ext>
                  </a:extLst>
                </a:gridCol>
                <a:gridCol w="676875">
                  <a:extLst>
                    <a:ext uri="{9D8B030D-6E8A-4147-A177-3AD203B41FA5}">
                      <a16:colId xmlns:a16="http://schemas.microsoft.com/office/drawing/2014/main" val="2148900637"/>
                    </a:ext>
                  </a:extLst>
                </a:gridCol>
                <a:gridCol w="676875">
                  <a:extLst>
                    <a:ext uri="{9D8B030D-6E8A-4147-A177-3AD203B41FA5}">
                      <a16:colId xmlns:a16="http://schemas.microsoft.com/office/drawing/2014/main" val="2304493683"/>
                    </a:ext>
                  </a:extLst>
                </a:gridCol>
                <a:gridCol w="676875">
                  <a:extLst>
                    <a:ext uri="{9D8B030D-6E8A-4147-A177-3AD203B41FA5}">
                      <a16:colId xmlns:a16="http://schemas.microsoft.com/office/drawing/2014/main" val="507014681"/>
                    </a:ext>
                  </a:extLst>
                </a:gridCol>
              </a:tblGrid>
              <a:tr h="1024904">
                <a:tc>
                  <a:txBody>
                    <a:bodyPr/>
                    <a:lstStyle/>
                    <a:p>
                      <a:pPr marL="71755" algn="r"/>
                      <a:endParaRPr lang="fr-FR" sz="800" dirty="0">
                        <a:solidFill>
                          <a:schemeClr val="bg1"/>
                        </a:solidFill>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chemeClr val="bg1"/>
                          </a:solidFill>
                          <a:effectLst/>
                          <a:latin typeface="Arial" panose="020B0604020202020204" pitchFamily="34" charset="0"/>
                          <a:cs typeface="Times New Roman" panose="02020603050405020304" pitchFamily="18" charset="0"/>
                        </a:rPr>
                        <a:t>EAME</a:t>
                      </a:r>
                      <a:endParaRPr lang="fr-FR" sz="800" dirty="0">
                        <a:solidFill>
                          <a:schemeClr val="bg1"/>
                        </a:solidFill>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chemeClr val="bg1"/>
                          </a:solidFill>
                          <a:effectLst/>
                          <a:latin typeface="Arial" panose="020B0604020202020204" pitchFamily="34" charset="0"/>
                          <a:cs typeface="Times New Roman" panose="02020603050405020304" pitchFamily="18" charset="0"/>
                        </a:rPr>
                        <a:t>CHRS</a:t>
                      </a:r>
                      <a:endParaRPr lang="fr-FR" sz="800" dirty="0">
                        <a:solidFill>
                          <a:schemeClr val="bg1"/>
                        </a:solidFill>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chemeClr val="bg1"/>
                          </a:solidFill>
                          <a:effectLst/>
                          <a:latin typeface="Arial" panose="020B0604020202020204" pitchFamily="34" charset="0"/>
                          <a:cs typeface="Times New Roman" panose="02020603050405020304" pitchFamily="18" charset="0"/>
                        </a:rPr>
                        <a:t>Autres centres d’accueil</a:t>
                      </a:r>
                      <a:endParaRPr lang="fr-FR" sz="800" dirty="0">
                        <a:solidFill>
                          <a:schemeClr val="bg1"/>
                        </a:solidFill>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dirty="0" smtClean="0">
                          <a:solidFill>
                            <a:schemeClr val="bg1"/>
                          </a:solidFill>
                          <a:effectLst/>
                          <a:latin typeface="Arial" panose="020B0604020202020204" pitchFamily="34" charset="0"/>
                          <a:cs typeface="Times New Roman" panose="02020603050405020304" pitchFamily="18" charset="0"/>
                        </a:rPr>
                        <a:t>Hébergement généraliste</a:t>
                      </a:r>
                    </a:p>
                    <a:p>
                      <a:pPr marL="71755" algn="ctr">
                        <a:spcAft>
                          <a:spcPts val="0"/>
                        </a:spcAft>
                      </a:pPr>
                      <a:endParaRPr lang="fr-FR" sz="800" dirty="0">
                        <a:solidFill>
                          <a:schemeClr val="bg1"/>
                        </a:solidFill>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defTabSz="914400" rtl="0" eaLnBrk="1" latinLnBrk="0" hangingPunct="1">
                        <a:spcAft>
                          <a:spcPts val="0"/>
                        </a:spcAft>
                      </a:pPr>
                      <a:r>
                        <a:rPr lang="fr-FR" sz="800" kern="1200" dirty="0">
                          <a:solidFill>
                            <a:schemeClr val="bg1"/>
                          </a:solidFill>
                          <a:effectLst/>
                          <a:latin typeface="Arial" panose="020B0604020202020204" pitchFamily="34" charset="0"/>
                          <a:ea typeface="+mn-ea"/>
                          <a:cs typeface="Times New Roman" panose="02020603050405020304" pitchFamily="18" charset="0"/>
                        </a:rPr>
                        <a:t>CAES</a:t>
                      </a:r>
                    </a:p>
                  </a:txBody>
                  <a:tcPr marL="68580" marR="68580" marT="36195" marB="36195" anchor="ctr"/>
                </a:tc>
                <a:tc>
                  <a:txBody>
                    <a:bodyPr/>
                    <a:lstStyle/>
                    <a:p>
                      <a:pPr marL="71755" algn="ctr" defTabSz="914400" rtl="0" eaLnBrk="1" latinLnBrk="0" hangingPunct="1">
                        <a:spcAft>
                          <a:spcPts val="0"/>
                        </a:spcAft>
                      </a:pPr>
                      <a:r>
                        <a:rPr lang="fr-FR" sz="800" kern="1200" dirty="0">
                          <a:solidFill>
                            <a:schemeClr val="bg1"/>
                          </a:solidFill>
                          <a:effectLst/>
                          <a:latin typeface="Arial" panose="020B0604020202020204" pitchFamily="34" charset="0"/>
                          <a:ea typeface="+mn-ea"/>
                          <a:cs typeface="Times New Roman" panose="02020603050405020304" pitchFamily="18" charset="0"/>
                        </a:rPr>
                        <a:t>CADA</a:t>
                      </a:r>
                    </a:p>
                  </a:txBody>
                  <a:tcPr marL="68580" marR="68580" marT="36195" marB="36195" anchor="ctr"/>
                </a:tc>
                <a:tc>
                  <a:txBody>
                    <a:bodyPr/>
                    <a:lstStyle/>
                    <a:p>
                      <a:pPr marL="71755" algn="ctr" defTabSz="914400" rtl="0" eaLnBrk="1" latinLnBrk="0" hangingPunct="1">
                        <a:spcAft>
                          <a:spcPts val="0"/>
                        </a:spcAft>
                      </a:pPr>
                      <a:r>
                        <a:rPr lang="fr-FR" sz="800" kern="1200" dirty="0">
                          <a:solidFill>
                            <a:schemeClr val="bg1"/>
                          </a:solidFill>
                          <a:effectLst/>
                          <a:latin typeface="Arial" panose="020B0604020202020204" pitchFamily="34" charset="0"/>
                          <a:ea typeface="+mn-ea"/>
                          <a:cs typeface="Times New Roman" panose="02020603050405020304" pitchFamily="18" charset="0"/>
                        </a:rPr>
                        <a:t>HUDA</a:t>
                      </a:r>
                    </a:p>
                  </a:txBody>
                  <a:tcPr marL="68580" marR="68580" marT="36195" marB="36195" anchor="ctr"/>
                </a:tc>
                <a:tc>
                  <a:txBody>
                    <a:bodyPr/>
                    <a:lstStyle/>
                    <a:p>
                      <a:pPr marL="71755" algn="ctr" defTabSz="914400" rtl="0" eaLnBrk="1" latinLnBrk="0" hangingPunct="1">
                        <a:spcAft>
                          <a:spcPts val="0"/>
                        </a:spcAft>
                      </a:pPr>
                      <a:r>
                        <a:rPr lang="fr-FR" sz="800" kern="1200" dirty="0">
                          <a:solidFill>
                            <a:schemeClr val="bg1"/>
                          </a:solidFill>
                          <a:effectLst/>
                          <a:latin typeface="Arial" panose="020B0604020202020204" pitchFamily="34" charset="0"/>
                          <a:ea typeface="+mn-ea"/>
                          <a:cs typeface="Times New Roman" panose="02020603050405020304" pitchFamily="18" charset="0"/>
                        </a:rPr>
                        <a:t>CPH</a:t>
                      </a:r>
                    </a:p>
                  </a:txBody>
                  <a:tcPr marL="68580" marR="68580" marT="36195" marB="36195" anchor="ctr"/>
                </a:tc>
                <a:tc>
                  <a:txBody>
                    <a:bodyPr/>
                    <a:lstStyle/>
                    <a:p>
                      <a:pPr marL="71755" algn="ctr">
                        <a:spcAft>
                          <a:spcPts val="0"/>
                        </a:spcAft>
                      </a:pPr>
                      <a:r>
                        <a:rPr lang="fr-FR" sz="800" b="1" dirty="0">
                          <a:solidFill>
                            <a:schemeClr val="bg1"/>
                          </a:solidFill>
                          <a:effectLst/>
                          <a:latin typeface="Arial" panose="020B0604020202020204" pitchFamily="34" charset="0"/>
                          <a:cs typeface="Times New Roman" panose="02020603050405020304" pitchFamily="18" charset="0"/>
                        </a:rPr>
                        <a:t>DNA</a:t>
                      </a:r>
                      <a:endParaRPr lang="fr-FR" sz="800" dirty="0">
                        <a:solidFill>
                          <a:schemeClr val="bg1"/>
                        </a:solidFill>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chemeClr val="bg1"/>
                          </a:solidFill>
                          <a:effectLst/>
                          <a:latin typeface="Arial" panose="020B0604020202020204" pitchFamily="34" charset="0"/>
                          <a:cs typeface="Times New Roman" panose="02020603050405020304" pitchFamily="18" charset="0"/>
                        </a:rPr>
                        <a:t>Ensemble</a:t>
                      </a:r>
                      <a:endParaRPr lang="fr-FR" sz="800" dirty="0">
                        <a:solidFill>
                          <a:schemeClr val="bg1"/>
                        </a:solidFill>
                        <a:effectLst/>
                        <a:latin typeface="Arial" panose="020B060402020202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3058925130"/>
                  </a:ext>
                </a:extLst>
              </a:tr>
              <a:tr h="487072">
                <a:tc>
                  <a:txBody>
                    <a:bodyPr/>
                    <a:lstStyle/>
                    <a:p>
                      <a:pPr marL="71755" algn="l">
                        <a:spcAft>
                          <a:spcPts val="0"/>
                        </a:spcAft>
                      </a:pPr>
                      <a:r>
                        <a:rPr lang="fr-FR" sz="800" dirty="0">
                          <a:solidFill>
                            <a:schemeClr val="bg1"/>
                          </a:solidFill>
                          <a:effectLst/>
                          <a:latin typeface="Arial" panose="020B0604020202020204" pitchFamily="34" charset="0"/>
                          <a:cs typeface="Times New Roman" panose="02020603050405020304" pitchFamily="18" charset="0"/>
                        </a:rPr>
                        <a:t>Aucune couverture maladie</a:t>
                      </a:r>
                    </a:p>
                  </a:txBody>
                  <a:tcPr marL="68580" marR="68580" marT="36195" marB="36195" anchor="ctr"/>
                </a:tc>
                <a:tc>
                  <a:txBody>
                    <a:bodyPr/>
                    <a:lstStyle/>
                    <a:p>
                      <a:pPr marL="71755" algn="ctr">
                        <a:spcAft>
                          <a:spcPts val="0"/>
                        </a:spcAft>
                      </a:pPr>
                      <a:r>
                        <a:rPr lang="fr-FR" sz="800" b="1">
                          <a:solidFill>
                            <a:srgbClr val="000000"/>
                          </a:solidFill>
                          <a:effectLst/>
                          <a:latin typeface="Arial" panose="020B0604020202020204" pitchFamily="34" charset="0"/>
                          <a:cs typeface="Times New Roman" panose="02020603050405020304" pitchFamily="18" charset="0"/>
                        </a:rPr>
                        <a:t>1</a:t>
                      </a:r>
                      <a:endParaRPr lang="fr-FR" sz="80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a:solidFill>
                            <a:srgbClr val="000000"/>
                          </a:solidFill>
                          <a:effectLst/>
                          <a:latin typeface="Arial" panose="020B0604020202020204" pitchFamily="34" charset="0"/>
                          <a:cs typeface="Times New Roman" panose="02020603050405020304" pitchFamily="18" charset="0"/>
                        </a:rPr>
                        <a:t>2</a:t>
                      </a:r>
                      <a:endParaRPr lang="fr-FR" sz="80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dirty="0">
                          <a:solidFill>
                            <a:srgbClr val="000000"/>
                          </a:solidFill>
                          <a:effectLst/>
                          <a:latin typeface="Arial" panose="020B0604020202020204" pitchFamily="34" charset="0"/>
                          <a:cs typeface="Times New Roman" panose="02020603050405020304" pitchFamily="18" charset="0"/>
                        </a:rPr>
                        <a:t>1</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1</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32</a:t>
                      </a:r>
                    </a:p>
                  </a:txBody>
                  <a:tcPr marL="9525" marR="9525" marT="9525" marB="0"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1</a:t>
                      </a:r>
                    </a:p>
                  </a:txBody>
                  <a:tcPr marL="9525" marR="9525" marT="9525" marB="0" anchor="ctr"/>
                </a:tc>
                <a:tc>
                  <a:txBody>
                    <a:bodyPr/>
                    <a:lstStyle/>
                    <a:p>
                      <a:pPr marL="71755" algn="ctr" defTabSz="914400" rtl="0" eaLnBrk="1" fontAlgn="b" latinLnBrk="0" hangingPunct="1">
                        <a:spcAft>
                          <a:spcPts val="0"/>
                        </a:spcAft>
                      </a:pPr>
                      <a:r>
                        <a:rPr lang="fr-FR" sz="800" kern="1200" dirty="0">
                          <a:solidFill>
                            <a:srgbClr val="000000"/>
                          </a:solidFill>
                          <a:effectLst/>
                          <a:latin typeface="Arial" panose="020B0604020202020204" pitchFamily="34" charset="0"/>
                          <a:ea typeface="+mn-ea"/>
                          <a:cs typeface="Times New Roman" panose="02020603050405020304" pitchFamily="18" charset="0"/>
                        </a:rPr>
                        <a:t>3</a:t>
                      </a:r>
                    </a:p>
                  </a:txBody>
                  <a:tcPr marL="9525" marR="9525" marT="9525" marB="0"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0</a:t>
                      </a:r>
                    </a:p>
                  </a:txBody>
                  <a:tcPr marL="9525" marR="9525" marT="9525" marB="0" anchor="ctr"/>
                </a:tc>
                <a:tc>
                  <a:txBody>
                    <a:bodyPr/>
                    <a:lstStyle/>
                    <a:p>
                      <a:pPr marL="71755" algn="ctr">
                        <a:spcAft>
                          <a:spcPts val="0"/>
                        </a:spcAft>
                      </a:pPr>
                      <a:r>
                        <a:rPr lang="fr-FR" sz="800" b="1">
                          <a:solidFill>
                            <a:srgbClr val="000000"/>
                          </a:solidFill>
                          <a:effectLst/>
                          <a:latin typeface="Arial" panose="020B0604020202020204" pitchFamily="34" charset="0"/>
                          <a:cs typeface="Times New Roman" panose="02020603050405020304" pitchFamily="18" charset="0"/>
                        </a:rPr>
                        <a:t>2</a:t>
                      </a:r>
                      <a:endParaRPr lang="fr-FR" sz="80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a:solidFill>
                            <a:srgbClr val="000000"/>
                          </a:solidFill>
                          <a:effectLst/>
                          <a:latin typeface="Arial" panose="020B0604020202020204" pitchFamily="34" charset="0"/>
                          <a:cs typeface="Times New Roman" panose="02020603050405020304" pitchFamily="18" charset="0"/>
                        </a:rPr>
                        <a:t>2</a:t>
                      </a:r>
                      <a:endParaRPr lang="fr-FR" sz="800">
                        <a:effectLst/>
                        <a:latin typeface="Arial" panose="020B060402020202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1749428448"/>
                  </a:ext>
                </a:extLst>
              </a:tr>
              <a:tr h="355578">
                <a:tc>
                  <a:txBody>
                    <a:bodyPr/>
                    <a:lstStyle/>
                    <a:p>
                      <a:pPr marL="71755" algn="l">
                        <a:spcAft>
                          <a:spcPts val="0"/>
                        </a:spcAft>
                      </a:pPr>
                      <a:r>
                        <a:rPr lang="fr-FR" sz="800" dirty="0">
                          <a:solidFill>
                            <a:schemeClr val="bg1"/>
                          </a:solidFill>
                          <a:effectLst/>
                          <a:latin typeface="Arial" panose="020B0604020202020204" pitchFamily="34" charset="0"/>
                          <a:cs typeface="Times New Roman" panose="02020603050405020304" pitchFamily="18" charset="0"/>
                        </a:rPr>
                        <a:t>Aide médicale d’État (AME)</a:t>
                      </a:r>
                    </a:p>
                  </a:txBody>
                  <a:tcPr marL="68580" marR="68580" marT="36195" marB="36195" anchor="ctr"/>
                </a:tc>
                <a:tc>
                  <a:txBody>
                    <a:bodyPr/>
                    <a:lstStyle/>
                    <a:p>
                      <a:pPr marL="71755" algn="ctr">
                        <a:spcAft>
                          <a:spcPts val="0"/>
                        </a:spcAft>
                      </a:pPr>
                      <a:r>
                        <a:rPr lang="fr-FR" sz="800" b="1">
                          <a:solidFill>
                            <a:srgbClr val="000000"/>
                          </a:solidFill>
                          <a:effectLst/>
                          <a:latin typeface="Arial" panose="020B0604020202020204" pitchFamily="34" charset="0"/>
                          <a:cs typeface="Times New Roman" panose="02020603050405020304" pitchFamily="18" charset="0"/>
                        </a:rPr>
                        <a:t>13</a:t>
                      </a:r>
                      <a:endParaRPr lang="fr-FR" sz="80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a:solidFill>
                            <a:srgbClr val="000000"/>
                          </a:solidFill>
                          <a:effectLst/>
                          <a:latin typeface="Arial" panose="020B0604020202020204" pitchFamily="34" charset="0"/>
                          <a:cs typeface="Times New Roman" panose="02020603050405020304" pitchFamily="18" charset="0"/>
                        </a:rPr>
                        <a:t>10</a:t>
                      </a:r>
                      <a:endParaRPr lang="fr-FR" sz="80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dirty="0">
                          <a:solidFill>
                            <a:srgbClr val="000000"/>
                          </a:solidFill>
                          <a:effectLst/>
                          <a:latin typeface="Arial" panose="020B0604020202020204" pitchFamily="34" charset="0"/>
                          <a:cs typeface="Times New Roman" panose="02020603050405020304" pitchFamily="18" charset="0"/>
                        </a:rPr>
                        <a:t>23</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14</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defTabSz="914400" rtl="0" eaLnBrk="1" fontAlgn="b" latinLnBrk="0" hangingPunct="1">
                        <a:spcAft>
                          <a:spcPts val="0"/>
                        </a:spcAft>
                      </a:pPr>
                      <a:r>
                        <a:rPr lang="fr-FR" sz="800" kern="1200" dirty="0">
                          <a:solidFill>
                            <a:srgbClr val="000000"/>
                          </a:solidFill>
                          <a:effectLst/>
                          <a:latin typeface="Arial" panose="020B0604020202020204" pitchFamily="34" charset="0"/>
                          <a:ea typeface="+mn-ea"/>
                          <a:cs typeface="Times New Roman" panose="02020603050405020304" pitchFamily="18" charset="0"/>
                        </a:rPr>
                        <a:t>1</a:t>
                      </a:r>
                    </a:p>
                  </a:txBody>
                  <a:tcPr marL="9525" marR="9525" marT="9525" marB="0"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2</a:t>
                      </a:r>
                    </a:p>
                  </a:txBody>
                  <a:tcPr marL="9525" marR="9525" marT="9525" marB="0"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2</a:t>
                      </a:r>
                    </a:p>
                  </a:txBody>
                  <a:tcPr marL="9525" marR="9525" marT="9525" marB="0" anchor="ctr"/>
                </a:tc>
                <a:tc>
                  <a:txBody>
                    <a:bodyPr/>
                    <a:lstStyle/>
                    <a:p>
                      <a:pPr marL="71755" algn="ctr" defTabSz="914400" rtl="0" eaLnBrk="1" fontAlgn="b" latinLnBrk="0" hangingPunct="1">
                        <a:spcAft>
                          <a:spcPts val="0"/>
                        </a:spcAft>
                      </a:pPr>
                      <a:r>
                        <a:rPr lang="fr-FR" sz="800" kern="1200" dirty="0">
                          <a:solidFill>
                            <a:srgbClr val="000000"/>
                          </a:solidFill>
                          <a:effectLst/>
                          <a:latin typeface="Arial" panose="020B0604020202020204" pitchFamily="34" charset="0"/>
                          <a:ea typeface="+mn-ea"/>
                          <a:cs typeface="Times New Roman" panose="02020603050405020304" pitchFamily="18" charset="0"/>
                        </a:rPr>
                        <a:t>0</a:t>
                      </a:r>
                    </a:p>
                  </a:txBody>
                  <a:tcPr marL="9525" marR="9525" marT="9525" marB="0"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2</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a:solidFill>
                            <a:srgbClr val="000000"/>
                          </a:solidFill>
                          <a:effectLst/>
                          <a:latin typeface="Arial" panose="020B0604020202020204" pitchFamily="34" charset="0"/>
                          <a:cs typeface="Times New Roman" panose="02020603050405020304" pitchFamily="18" charset="0"/>
                        </a:rPr>
                        <a:t>7</a:t>
                      </a:r>
                      <a:endParaRPr lang="fr-FR" sz="800">
                        <a:effectLst/>
                        <a:latin typeface="Arial" panose="020B060402020202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3138413384"/>
                  </a:ext>
                </a:extLst>
              </a:tr>
              <a:tr h="578687">
                <a:tc>
                  <a:txBody>
                    <a:bodyPr/>
                    <a:lstStyle/>
                    <a:p>
                      <a:pPr marL="71755" algn="l">
                        <a:spcAft>
                          <a:spcPts val="0"/>
                        </a:spcAft>
                      </a:pPr>
                      <a:r>
                        <a:rPr lang="fr-FR" sz="800" dirty="0">
                          <a:solidFill>
                            <a:schemeClr val="bg1"/>
                          </a:solidFill>
                          <a:effectLst/>
                          <a:latin typeface="Arial" panose="020B0604020202020204" pitchFamily="34" charset="0"/>
                          <a:cs typeface="Times New Roman" panose="02020603050405020304" pitchFamily="18" charset="0"/>
                        </a:rPr>
                        <a:t>Assurance maladie hors AME, sans CSS</a:t>
                      </a:r>
                      <a:r>
                        <a:rPr lang="fr-FR" sz="800" baseline="30000" dirty="0">
                          <a:solidFill>
                            <a:schemeClr val="bg1"/>
                          </a:solidFill>
                          <a:effectLst/>
                          <a:latin typeface="Arial" panose="020B0604020202020204" pitchFamily="34" charset="0"/>
                          <a:cs typeface="Times New Roman" panose="02020603050405020304" pitchFamily="18" charset="0"/>
                        </a:rPr>
                        <a:t>1</a:t>
                      </a:r>
                      <a:endParaRPr lang="fr-FR" sz="800" dirty="0">
                        <a:solidFill>
                          <a:schemeClr val="bg1"/>
                        </a:solidFill>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16</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a:solidFill>
                            <a:srgbClr val="000000"/>
                          </a:solidFill>
                          <a:effectLst/>
                          <a:latin typeface="Arial" panose="020B0604020202020204" pitchFamily="34" charset="0"/>
                          <a:cs typeface="Times New Roman" panose="02020603050405020304" pitchFamily="18" charset="0"/>
                        </a:rPr>
                        <a:t>24</a:t>
                      </a:r>
                      <a:endParaRPr lang="fr-FR" sz="80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dirty="0">
                          <a:solidFill>
                            <a:srgbClr val="000000"/>
                          </a:solidFill>
                          <a:effectLst/>
                          <a:latin typeface="Arial" panose="020B0604020202020204" pitchFamily="34" charset="0"/>
                          <a:cs typeface="Times New Roman" panose="02020603050405020304" pitchFamily="18" charset="0"/>
                        </a:rPr>
                        <a:t>19</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22</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24</a:t>
                      </a:r>
                    </a:p>
                  </a:txBody>
                  <a:tcPr marL="9525" marR="9525" marT="9525" marB="0"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24</a:t>
                      </a:r>
                    </a:p>
                  </a:txBody>
                  <a:tcPr marL="9525" marR="9525" marT="9525" marB="0"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20</a:t>
                      </a:r>
                    </a:p>
                  </a:txBody>
                  <a:tcPr marL="9525" marR="9525" marT="9525" marB="0" anchor="ctr"/>
                </a:tc>
                <a:tc>
                  <a:txBody>
                    <a:bodyPr/>
                    <a:lstStyle/>
                    <a:p>
                      <a:pPr marL="71755" algn="ctr" defTabSz="914400" rtl="0" eaLnBrk="1" fontAlgn="b" latinLnBrk="0" hangingPunct="1">
                        <a:spcAft>
                          <a:spcPts val="0"/>
                        </a:spcAft>
                      </a:pPr>
                      <a:r>
                        <a:rPr lang="fr-FR" sz="800" kern="1200" dirty="0">
                          <a:solidFill>
                            <a:srgbClr val="000000"/>
                          </a:solidFill>
                          <a:effectLst/>
                          <a:latin typeface="Arial" panose="020B0604020202020204" pitchFamily="34" charset="0"/>
                          <a:ea typeface="+mn-ea"/>
                          <a:cs typeface="Times New Roman" panose="02020603050405020304" pitchFamily="18" charset="0"/>
                        </a:rPr>
                        <a:t>32</a:t>
                      </a:r>
                    </a:p>
                  </a:txBody>
                  <a:tcPr marL="9525" marR="9525" marT="9525" marB="0"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23</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a:solidFill>
                            <a:srgbClr val="000000"/>
                          </a:solidFill>
                          <a:effectLst/>
                          <a:latin typeface="Arial" panose="020B0604020202020204" pitchFamily="34" charset="0"/>
                          <a:cs typeface="Times New Roman" panose="02020603050405020304" pitchFamily="18" charset="0"/>
                        </a:rPr>
                        <a:t>23</a:t>
                      </a:r>
                      <a:endParaRPr lang="fr-FR" sz="800">
                        <a:effectLst/>
                        <a:latin typeface="Arial" panose="020B060402020202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1137442963"/>
                  </a:ext>
                </a:extLst>
              </a:tr>
              <a:tr h="578687">
                <a:tc>
                  <a:txBody>
                    <a:bodyPr/>
                    <a:lstStyle/>
                    <a:p>
                      <a:pPr marL="71755" algn="l">
                        <a:spcAft>
                          <a:spcPts val="0"/>
                        </a:spcAft>
                      </a:pPr>
                      <a:r>
                        <a:rPr lang="fr-FR" sz="800">
                          <a:solidFill>
                            <a:schemeClr val="bg1"/>
                          </a:solidFill>
                          <a:effectLst/>
                          <a:latin typeface="Arial" panose="020B0604020202020204" pitchFamily="34" charset="0"/>
                          <a:cs typeface="Times New Roman" panose="02020603050405020304" pitchFamily="18" charset="0"/>
                        </a:rPr>
                        <a:t>Assurance maladie hors AME, avec CSS</a:t>
                      </a:r>
                    </a:p>
                  </a:txBody>
                  <a:tcPr marL="68580" marR="68580" marT="36195" marB="36195" anchor="ctr"/>
                </a:tc>
                <a:tc>
                  <a:txBody>
                    <a:bodyPr/>
                    <a:lstStyle/>
                    <a:p>
                      <a:pPr marL="71755" algn="ctr">
                        <a:spcAft>
                          <a:spcPts val="0"/>
                        </a:spcAft>
                      </a:pPr>
                      <a:r>
                        <a:rPr lang="fr-FR" sz="800" b="1">
                          <a:solidFill>
                            <a:srgbClr val="000000"/>
                          </a:solidFill>
                          <a:effectLst/>
                          <a:latin typeface="Arial" panose="020B0604020202020204" pitchFamily="34" charset="0"/>
                          <a:cs typeface="Times New Roman" panose="02020603050405020304" pitchFamily="18" charset="0"/>
                        </a:rPr>
                        <a:t>69</a:t>
                      </a:r>
                      <a:endParaRPr lang="fr-FR" sz="80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a:solidFill>
                            <a:srgbClr val="000000"/>
                          </a:solidFill>
                          <a:effectLst/>
                          <a:latin typeface="Arial" panose="020B0604020202020204" pitchFamily="34" charset="0"/>
                          <a:cs typeface="Times New Roman" panose="02020603050405020304" pitchFamily="18" charset="0"/>
                        </a:rPr>
                        <a:t>63</a:t>
                      </a:r>
                      <a:endParaRPr lang="fr-FR" sz="80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dirty="0">
                          <a:solidFill>
                            <a:srgbClr val="000000"/>
                          </a:solidFill>
                          <a:effectLst/>
                          <a:latin typeface="Arial" panose="020B0604020202020204" pitchFamily="34" charset="0"/>
                          <a:cs typeface="Times New Roman" panose="02020603050405020304" pitchFamily="18" charset="0"/>
                        </a:rPr>
                        <a:t>56</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62</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38</a:t>
                      </a:r>
                    </a:p>
                  </a:txBody>
                  <a:tcPr marL="9525" marR="9525" marT="9525" marB="0"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72</a:t>
                      </a:r>
                    </a:p>
                  </a:txBody>
                  <a:tcPr marL="9525" marR="9525" marT="9525" marB="0"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74</a:t>
                      </a:r>
                    </a:p>
                  </a:txBody>
                  <a:tcPr marL="9525" marR="9525" marT="9525" marB="0"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68</a:t>
                      </a:r>
                    </a:p>
                  </a:txBody>
                  <a:tcPr marL="9525" marR="9525" marT="9525" marB="0"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72</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68</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3734570739"/>
                  </a:ext>
                </a:extLst>
              </a:tr>
              <a:tr h="355578">
                <a:tc>
                  <a:txBody>
                    <a:bodyPr/>
                    <a:lstStyle/>
                    <a:p>
                      <a:pPr marL="71755" algn="l">
                        <a:spcAft>
                          <a:spcPts val="0"/>
                        </a:spcAft>
                      </a:pPr>
                      <a:r>
                        <a:rPr lang="fr-FR" sz="800" dirty="0">
                          <a:solidFill>
                            <a:schemeClr val="bg1"/>
                          </a:solidFill>
                          <a:effectLst/>
                          <a:latin typeface="Arial" panose="020B0604020202020204" pitchFamily="34" charset="0"/>
                          <a:cs typeface="Times New Roman" panose="02020603050405020304" pitchFamily="18" charset="0"/>
                        </a:rPr>
                        <a:t>Demande en cours</a:t>
                      </a:r>
                    </a:p>
                  </a:txBody>
                  <a:tcPr marL="68580" marR="68580" marT="36195" marB="36195" anchor="ctr"/>
                </a:tc>
                <a:tc>
                  <a:txBody>
                    <a:bodyPr/>
                    <a:lstStyle/>
                    <a:p>
                      <a:pPr marL="71755" algn="ctr">
                        <a:spcAft>
                          <a:spcPts val="0"/>
                        </a:spcAft>
                      </a:pPr>
                      <a:r>
                        <a:rPr lang="fr-FR" sz="800" b="1">
                          <a:solidFill>
                            <a:srgbClr val="000000"/>
                          </a:solidFill>
                          <a:effectLst/>
                          <a:latin typeface="Arial" panose="020B0604020202020204" pitchFamily="34" charset="0"/>
                          <a:cs typeface="Times New Roman" panose="02020603050405020304" pitchFamily="18" charset="0"/>
                        </a:rPr>
                        <a:t>1</a:t>
                      </a:r>
                      <a:endParaRPr lang="fr-FR" sz="80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a:solidFill>
                            <a:srgbClr val="000000"/>
                          </a:solidFill>
                          <a:effectLst/>
                          <a:latin typeface="Arial" panose="020B0604020202020204" pitchFamily="34" charset="0"/>
                          <a:cs typeface="Times New Roman" panose="02020603050405020304" pitchFamily="18" charset="0"/>
                        </a:rPr>
                        <a:t>1</a:t>
                      </a:r>
                      <a:endParaRPr lang="fr-FR" sz="80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dirty="0">
                          <a:solidFill>
                            <a:srgbClr val="000000"/>
                          </a:solidFill>
                          <a:effectLst/>
                          <a:latin typeface="Arial" panose="020B0604020202020204" pitchFamily="34" charset="0"/>
                          <a:cs typeface="Times New Roman" panose="02020603050405020304" pitchFamily="18" charset="0"/>
                        </a:rPr>
                        <a:t>1</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1</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4</a:t>
                      </a:r>
                    </a:p>
                  </a:txBody>
                  <a:tcPr marL="9525" marR="9525" marT="9525" marB="0"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1</a:t>
                      </a:r>
                    </a:p>
                  </a:txBody>
                  <a:tcPr marL="9525" marR="9525" marT="9525" marB="0" anchor="ctr"/>
                </a:tc>
                <a:tc>
                  <a:txBody>
                    <a:bodyPr/>
                    <a:lstStyle/>
                    <a:p>
                      <a:pPr marL="71755" algn="ctr" defTabSz="914400" rtl="0" eaLnBrk="1" fontAlgn="b" latinLnBrk="0" hangingPunct="1">
                        <a:spcAft>
                          <a:spcPts val="0"/>
                        </a:spcAft>
                      </a:pPr>
                      <a:r>
                        <a:rPr lang="fr-FR" sz="800" kern="1200">
                          <a:solidFill>
                            <a:srgbClr val="000000"/>
                          </a:solidFill>
                          <a:effectLst/>
                          <a:latin typeface="Arial" panose="020B0604020202020204" pitchFamily="34" charset="0"/>
                          <a:ea typeface="+mn-ea"/>
                          <a:cs typeface="Times New Roman" panose="02020603050405020304" pitchFamily="18" charset="0"/>
                        </a:rPr>
                        <a:t>1</a:t>
                      </a:r>
                    </a:p>
                  </a:txBody>
                  <a:tcPr marL="9525" marR="9525" marT="9525" marB="0" anchor="ctr"/>
                </a:tc>
                <a:tc>
                  <a:txBody>
                    <a:bodyPr/>
                    <a:lstStyle/>
                    <a:p>
                      <a:pPr marL="71755" algn="ctr" defTabSz="914400" rtl="0" eaLnBrk="1" fontAlgn="b" latinLnBrk="0" hangingPunct="1">
                        <a:spcAft>
                          <a:spcPts val="0"/>
                        </a:spcAft>
                      </a:pPr>
                      <a:r>
                        <a:rPr lang="fr-FR" sz="800" kern="1200" dirty="0">
                          <a:solidFill>
                            <a:srgbClr val="000000"/>
                          </a:solidFill>
                          <a:effectLst/>
                          <a:latin typeface="Arial" panose="020B0604020202020204" pitchFamily="34" charset="0"/>
                          <a:ea typeface="+mn-ea"/>
                          <a:cs typeface="Times New Roman" panose="02020603050405020304" pitchFamily="18" charset="0"/>
                        </a:rPr>
                        <a:t>0</a:t>
                      </a:r>
                    </a:p>
                  </a:txBody>
                  <a:tcPr marL="9525" marR="9525" marT="9525" marB="0"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1</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tc>
                  <a:txBody>
                    <a:bodyPr/>
                    <a:lstStyle/>
                    <a:p>
                      <a:pPr marL="71755" algn="ctr">
                        <a:spcAft>
                          <a:spcPts val="0"/>
                        </a:spcAft>
                      </a:pPr>
                      <a:r>
                        <a:rPr lang="fr-FR" sz="800" b="1" dirty="0">
                          <a:solidFill>
                            <a:srgbClr val="000000"/>
                          </a:solidFill>
                          <a:effectLst/>
                          <a:latin typeface="Arial" panose="020B0604020202020204" pitchFamily="34" charset="0"/>
                          <a:cs typeface="Times New Roman" panose="02020603050405020304" pitchFamily="18" charset="0"/>
                        </a:rPr>
                        <a:t>1</a:t>
                      </a:r>
                      <a:endParaRPr lang="fr-FR" sz="800" dirty="0">
                        <a:effectLst/>
                        <a:latin typeface="Arial" panose="020B0604020202020204" pitchFamily="34" charset="0"/>
                        <a:cs typeface="Times New Roman" panose="02020603050405020304" pitchFamily="18" charset="0"/>
                      </a:endParaRPr>
                    </a:p>
                  </a:txBody>
                  <a:tcPr marL="68580" marR="68580" marT="36195" marB="36195" anchor="ctr"/>
                </a:tc>
                <a:extLst>
                  <a:ext uri="{0D108BD9-81ED-4DB2-BD59-A6C34878D82A}">
                    <a16:rowId xmlns:a16="http://schemas.microsoft.com/office/drawing/2014/main" val="4180646462"/>
                  </a:ext>
                </a:extLst>
              </a:tr>
            </a:tbl>
          </a:graphicData>
        </a:graphic>
      </p:graphicFrame>
      <p:sp>
        <p:nvSpPr>
          <p:cNvPr id="10" name="Ellipse 9"/>
          <p:cNvSpPr/>
          <p:nvPr/>
        </p:nvSpPr>
        <p:spPr>
          <a:xfrm>
            <a:off x="8088993" y="2249648"/>
            <a:ext cx="456164"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995936" y="2711598"/>
            <a:ext cx="384156"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269711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6B541DB9-CBE0-D942-AF40-638D19B4F078}"/>
              </a:ext>
            </a:extLst>
          </p:cNvPr>
          <p:cNvSpPr>
            <a:spLocks noGrp="1"/>
          </p:cNvSpPr>
          <p:nvPr>
            <p:ph type="dt" sz="half" idx="10"/>
          </p:nvPr>
        </p:nvSpPr>
        <p:spPr/>
        <p:txBody>
          <a:bodyPr/>
          <a:lstStyle/>
          <a:p>
            <a:pPr algn="r"/>
            <a:r>
              <a:rPr lang="fr-FR" cap="all" dirty="0" smtClean="0"/>
              <a:t>24/03/2023</a:t>
            </a:r>
            <a:endParaRPr lang="fr-FR" cap="all" dirty="0"/>
          </a:p>
        </p:txBody>
      </p:sp>
      <p:sp>
        <p:nvSpPr>
          <p:cNvPr id="7" name="Espace réservé du pied de page 6">
            <a:extLst>
              <a:ext uri="{FF2B5EF4-FFF2-40B4-BE49-F238E27FC236}">
                <a16:creationId xmlns:a16="http://schemas.microsoft.com/office/drawing/2014/main" id="{56A6FF08-5240-EA4A-99F7-790E26E93ADD}"/>
              </a:ext>
            </a:extLst>
          </p:cNvPr>
          <p:cNvSpPr>
            <a:spLocks noGrp="1"/>
          </p:cNvSpPr>
          <p:nvPr>
            <p:ph type="ftr" sz="quarter" idx="11"/>
          </p:nvPr>
        </p:nvSpPr>
        <p:spPr/>
        <p:txBody>
          <a:bodyPr/>
          <a:lstStyle/>
          <a:p>
            <a:r>
              <a:rPr lang="fr-FR" dirty="0"/>
              <a:t>DREES / Bureau « Lutte contre l’exclusion »</a:t>
            </a:r>
          </a:p>
        </p:txBody>
      </p:sp>
      <p:sp>
        <p:nvSpPr>
          <p:cNvPr id="2" name="Espace réservé du numéro de diapositive 1">
            <a:extLst>
              <a:ext uri="{FF2B5EF4-FFF2-40B4-BE49-F238E27FC236}">
                <a16:creationId xmlns:a16="http://schemas.microsoft.com/office/drawing/2014/main" id="{F09C574B-C106-A742-A6F7-1B7EBDA499CF}"/>
              </a:ext>
            </a:extLst>
          </p:cNvPr>
          <p:cNvSpPr>
            <a:spLocks noGrp="1"/>
          </p:cNvSpPr>
          <p:nvPr>
            <p:ph type="sldNum" sz="quarter" idx="12"/>
          </p:nvPr>
        </p:nvSpPr>
        <p:spPr/>
        <p:txBody>
          <a:bodyPr/>
          <a:lstStyle/>
          <a:p>
            <a:fld id="{733122C9-A0B9-462F-8757-0847AD287B63}" type="slidenum">
              <a:rPr lang="fr-FR" smtClean="0"/>
              <a:pPr/>
              <a:t>28</a:t>
            </a:fld>
            <a:endParaRPr lang="fr-FR" dirty="0"/>
          </a:p>
        </p:txBody>
      </p:sp>
      <p:sp>
        <p:nvSpPr>
          <p:cNvPr id="3" name="Titre 2"/>
          <p:cNvSpPr>
            <a:spLocks noGrp="1"/>
          </p:cNvSpPr>
          <p:nvPr>
            <p:ph type="title"/>
          </p:nvPr>
        </p:nvSpPr>
        <p:spPr/>
        <p:txBody>
          <a:bodyPr/>
          <a:lstStyle/>
          <a:p>
            <a:endParaRPr lang="fr-FR" dirty="0"/>
          </a:p>
        </p:txBody>
      </p:sp>
      <p:sp>
        <p:nvSpPr>
          <p:cNvPr id="5" name="Rectangle 4"/>
          <p:cNvSpPr/>
          <p:nvPr/>
        </p:nvSpPr>
        <p:spPr>
          <a:xfrm>
            <a:off x="2555776" y="2787774"/>
            <a:ext cx="4896543" cy="369332"/>
          </a:xfrm>
          <a:prstGeom prst="rect">
            <a:avLst/>
          </a:prstGeom>
        </p:spPr>
        <p:txBody>
          <a:bodyPr wrap="square">
            <a:spAutoFit/>
          </a:bodyPr>
          <a:lstStyle/>
          <a:p>
            <a:pPr lvl="1" algn="just"/>
            <a:r>
              <a:rPr lang="fr-FR" altLang="fr-FR" dirty="0">
                <a:solidFill>
                  <a:srgbClr val="E83D54"/>
                </a:solidFill>
                <a:latin typeface="Arial" panose="020B0604020202020204" pitchFamily="34" charset="0"/>
              </a:rPr>
              <a:t>Merci de votre attention !</a:t>
            </a:r>
            <a:endParaRPr lang="fr-FR" dirty="0">
              <a:solidFill>
                <a:srgbClr val="E83D54"/>
              </a:solidFill>
              <a:latin typeface="Arial" panose="020B0604020202020204" pitchFamily="34" charset="0"/>
            </a:endParaRPr>
          </a:p>
        </p:txBody>
      </p:sp>
    </p:spTree>
    <p:extLst>
      <p:ext uri="{BB962C8B-B14F-4D97-AF65-F5344CB8AC3E}">
        <p14:creationId xmlns:p14="http://schemas.microsoft.com/office/powerpoint/2010/main" val="1299898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3</a:t>
            </a:fld>
            <a:endParaRPr lang="fr-FR" dirty="0"/>
          </a:p>
        </p:txBody>
      </p:sp>
      <p:sp>
        <p:nvSpPr>
          <p:cNvPr id="11" name="Espace réservé du texte 10">
            <a:extLst>
              <a:ext uri="{FF2B5EF4-FFF2-40B4-BE49-F238E27FC236}">
                <a16:creationId xmlns:a16="http://schemas.microsoft.com/office/drawing/2014/main" id="{3FCDBF5D-AC41-8541-8587-FD1227BBF696}"/>
              </a:ext>
            </a:extLst>
          </p:cNvPr>
          <p:cNvSpPr>
            <a:spLocks noGrp="1"/>
          </p:cNvSpPr>
          <p:nvPr>
            <p:ph type="body" sz="quarter" idx="14"/>
          </p:nvPr>
        </p:nvSpPr>
        <p:spPr>
          <a:xfrm>
            <a:off x="395785" y="1317463"/>
            <a:ext cx="8352928" cy="3312368"/>
          </a:xfrm>
        </p:spPr>
        <p:txBody>
          <a:bodyPr/>
          <a:lstStyle/>
          <a:p>
            <a:pPr marL="377825" indent="-285750">
              <a:buFontTx/>
              <a:buChar char="-"/>
            </a:pPr>
            <a:r>
              <a:rPr lang="fr-FR" altLang="fr-FR" dirty="0" smtClean="0">
                <a:latin typeface="Arial" panose="020B0604020202020204" pitchFamily="34" charset="0"/>
                <a:cs typeface="Arial" panose="020B0604020202020204" pitchFamily="34" charset="0"/>
              </a:rPr>
              <a:t>L’enquête auprès des établissements et services en faveur des adultes et familles en difficulté sociale </a:t>
            </a:r>
            <a:r>
              <a:rPr lang="fr-FR" altLang="fr-FR" dirty="0">
                <a:latin typeface="Arial" panose="020B0604020202020204" pitchFamily="34" charset="0"/>
                <a:cs typeface="Arial" panose="020B0604020202020204" pitchFamily="34" charset="0"/>
              </a:rPr>
              <a:t>(ES-DS) est une enquête quadriennale menée sur la France entière (métropole et DOM</a:t>
            </a:r>
            <a:r>
              <a:rPr lang="fr-FR" altLang="fr-FR" dirty="0" smtClean="0">
                <a:latin typeface="Arial" panose="020B0604020202020204" pitchFamily="34" charset="0"/>
                <a:cs typeface="Arial" panose="020B0604020202020204" pitchFamily="34" charset="0"/>
              </a:rPr>
              <a:t>). Elle concerne les centres d’hébergement pérennes et les établissements de logement adapté. Elle existe depuis 1982.</a:t>
            </a:r>
          </a:p>
          <a:p>
            <a:pPr marL="377825" indent="-285750">
              <a:buFontTx/>
              <a:buChar char="-"/>
            </a:pPr>
            <a:endParaRPr lang="fr-FR" altLang="fr-FR" dirty="0" smtClean="0">
              <a:latin typeface="Arial" panose="020B0604020202020204" pitchFamily="34" charset="0"/>
              <a:cs typeface="Arial" panose="020B0604020202020204" pitchFamily="34" charset="0"/>
            </a:endParaRPr>
          </a:p>
          <a:p>
            <a:pPr marL="377825" indent="-285750">
              <a:buFontTx/>
              <a:buChar char="-"/>
            </a:pPr>
            <a:r>
              <a:rPr lang="fr-FR" altLang="fr-FR" dirty="0">
                <a:latin typeface="Arial" panose="020B0604020202020204" pitchFamily="34" charset="0"/>
                <a:cs typeface="Arial" panose="020B0604020202020204" pitchFamily="34" charset="0"/>
              </a:rPr>
              <a:t>L’objectif de cette collecte régulière est de dresser un bilan de l’activité des établissements et services pour personnes en difficulté sociale, de décrire les principales caractéristiques de leur personnel, ainsi que le profil et la sortie des personnes qui y sont accueillies</a:t>
            </a:r>
            <a:r>
              <a:rPr lang="fr-FR" altLang="fr-FR" dirty="0" smtClean="0">
                <a:latin typeface="Arial" panose="020B0604020202020204" pitchFamily="34" charset="0"/>
                <a:cs typeface="Arial" panose="020B0604020202020204" pitchFamily="34" charset="0"/>
              </a:rPr>
              <a:t>.</a:t>
            </a:r>
          </a:p>
          <a:p>
            <a:endParaRPr lang="fr-FR" altLang="fr-FR" dirty="0" smtClean="0">
              <a:latin typeface="Arial" panose="020B0604020202020204" pitchFamily="34" charset="0"/>
              <a:cs typeface="Arial" panose="020B0604020202020204" pitchFamily="34" charset="0"/>
            </a:endParaRPr>
          </a:p>
          <a:p>
            <a:pPr marL="377825" indent="-285750">
              <a:buFontTx/>
              <a:buChar char="-"/>
            </a:pPr>
            <a:r>
              <a:rPr lang="fr-FR" altLang="fr-FR" dirty="0" smtClean="0">
                <a:latin typeface="Arial" panose="020B0604020202020204" pitchFamily="34" charset="0"/>
                <a:cs typeface="Arial" panose="020B0604020202020204" pitchFamily="34" charset="0"/>
              </a:rPr>
              <a:t>Pas d’échantillonnage : l’ensemble des établissements du champ sont enquêtés.</a:t>
            </a:r>
            <a:endParaRPr lang="fr-FR" dirty="0" smtClean="0"/>
          </a:p>
          <a:p>
            <a:pPr marL="377825" indent="-285750">
              <a:buFont typeface="Wingdings"/>
              <a:buChar char="è"/>
            </a:pPr>
            <a:endParaRPr lang="fr-FR" sz="1200" dirty="0" smtClean="0">
              <a:solidFill>
                <a:srgbClr val="000000"/>
              </a:solidFill>
            </a:endParaRPr>
          </a:p>
          <a:p>
            <a:pPr marL="377825" indent="-285750">
              <a:buFont typeface="Wingdings"/>
              <a:buChar char="è"/>
            </a:pPr>
            <a:endParaRPr lang="fr-FR" sz="1200" dirty="0">
              <a:solidFill>
                <a:srgbClr val="000000"/>
              </a:solidFill>
            </a:endParaRPr>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4" name="Titre 3"/>
          <p:cNvSpPr>
            <a:spLocks noGrp="1"/>
          </p:cNvSpPr>
          <p:nvPr>
            <p:ph type="title"/>
          </p:nvPr>
        </p:nvSpPr>
        <p:spPr/>
        <p:txBody>
          <a:bodyPr>
            <a:normAutofit/>
          </a:bodyPr>
          <a:lstStyle/>
          <a:p>
            <a:r>
              <a:rPr lang="fr-FR" altLang="fr-FR" sz="2000" spc="50" dirty="0" smtClean="0">
                <a:solidFill>
                  <a:srgbClr val="E83D54"/>
                </a:solidFill>
                <a:latin typeface="Arial" panose="020B0604020202020204" pitchFamily="34" charset="0"/>
                <a:ea typeface="Times New Roman"/>
                <a:cs typeface="Arial" panose="020B0604020202020204" pitchFamily="34" charset="0"/>
              </a:rPr>
              <a:t>L’enquête </a:t>
            </a:r>
            <a:r>
              <a:rPr lang="fr-FR" sz="2000" spc="50" dirty="0" smtClean="0">
                <a:solidFill>
                  <a:srgbClr val="E83D54"/>
                </a:solidFill>
                <a:latin typeface="Arial" panose="020B0604020202020204" pitchFamily="34" charset="0"/>
                <a:ea typeface="Times New Roman"/>
                <a:cs typeface="Arial" panose="020B0604020202020204" pitchFamily="34" charset="0"/>
              </a:rPr>
              <a:t>« ES-DS 2020-2021 »</a:t>
            </a:r>
            <a:endParaRPr lang="fr-FR" sz="2000" spc="50" dirty="0">
              <a:solidFill>
                <a:srgbClr val="E83D54"/>
              </a:solidFill>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1141587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4</a:t>
            </a:fld>
            <a:endParaRPr lang="fr-FR" dirty="0"/>
          </a:p>
        </p:txBody>
      </p:sp>
      <p:sp>
        <p:nvSpPr>
          <p:cNvPr id="11" name="Espace réservé du texte 10">
            <a:extLst>
              <a:ext uri="{FF2B5EF4-FFF2-40B4-BE49-F238E27FC236}">
                <a16:creationId xmlns:a16="http://schemas.microsoft.com/office/drawing/2014/main" id="{3FCDBF5D-AC41-8541-8587-FD1227BBF696}"/>
              </a:ext>
            </a:extLst>
          </p:cNvPr>
          <p:cNvSpPr>
            <a:spLocks noGrp="1"/>
          </p:cNvSpPr>
          <p:nvPr>
            <p:ph type="body" sz="quarter" idx="14"/>
          </p:nvPr>
        </p:nvSpPr>
        <p:spPr>
          <a:xfrm>
            <a:off x="395785" y="1317463"/>
            <a:ext cx="8352928" cy="3312368"/>
          </a:xfrm>
        </p:spPr>
        <p:txBody>
          <a:bodyPr/>
          <a:lstStyle/>
          <a:p>
            <a:pPr marL="377825" indent="-285750">
              <a:buFont typeface="Wingdings"/>
              <a:buChar char="è"/>
            </a:pPr>
            <a:endParaRPr lang="fr-FR" sz="1200" dirty="0" smtClean="0">
              <a:solidFill>
                <a:srgbClr val="000000"/>
              </a:solidFill>
            </a:endParaRPr>
          </a:p>
          <a:p>
            <a:pPr marL="377825" indent="-285750">
              <a:buFont typeface="Wingdings"/>
              <a:buChar char="è"/>
            </a:pPr>
            <a:endParaRPr lang="fr-FR" sz="1200" dirty="0">
              <a:solidFill>
                <a:srgbClr val="000000"/>
              </a:solidFill>
            </a:endParaRPr>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4" name="Titre 3"/>
          <p:cNvSpPr>
            <a:spLocks noGrp="1"/>
          </p:cNvSpPr>
          <p:nvPr>
            <p:ph type="title"/>
          </p:nvPr>
        </p:nvSpPr>
        <p:spPr/>
        <p:txBody>
          <a:bodyPr>
            <a:normAutofit/>
          </a:bodyPr>
          <a:lstStyle/>
          <a:p>
            <a:r>
              <a:rPr lang="fr-FR" altLang="fr-FR" sz="2000" spc="50" dirty="0">
                <a:solidFill>
                  <a:srgbClr val="E83D54"/>
                </a:solidFill>
                <a:latin typeface="Arial" panose="020B0604020202020204" pitchFamily="34" charset="0"/>
                <a:ea typeface="Times New Roman"/>
                <a:cs typeface="Arial" panose="020B0604020202020204" pitchFamily="34" charset="0"/>
              </a:rPr>
              <a:t>Champ de </a:t>
            </a:r>
            <a:r>
              <a:rPr lang="fr-FR" altLang="fr-FR" sz="2000" spc="50" dirty="0" smtClean="0">
                <a:solidFill>
                  <a:srgbClr val="E83D54"/>
                </a:solidFill>
                <a:latin typeface="Arial" panose="020B0604020202020204" pitchFamily="34" charset="0"/>
                <a:ea typeface="Times New Roman"/>
                <a:cs typeface="Arial" panose="020B0604020202020204" pitchFamily="34" charset="0"/>
              </a:rPr>
              <a:t>l’enquête</a:t>
            </a:r>
            <a:r>
              <a:rPr lang="fr-FR" sz="2000" spc="50" dirty="0" smtClean="0">
                <a:solidFill>
                  <a:srgbClr val="E83D54"/>
                </a:solidFill>
                <a:latin typeface="Arial" panose="020B0604020202020204" pitchFamily="34" charset="0"/>
                <a:ea typeface="Times New Roman"/>
                <a:cs typeface="Arial" panose="020B0604020202020204" pitchFamily="34" charset="0"/>
              </a:rPr>
              <a:t> « ES-DS 2020-2021 »</a:t>
            </a:r>
            <a:endParaRPr lang="fr-FR" sz="2000" spc="50" dirty="0">
              <a:solidFill>
                <a:srgbClr val="E83D54"/>
              </a:solidFill>
              <a:latin typeface="Arial" panose="020B0604020202020204" pitchFamily="34" charset="0"/>
              <a:ea typeface="Times New Roman"/>
              <a:cs typeface="Arial" panose="020B0604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157934479"/>
              </p:ext>
            </p:extLst>
          </p:nvPr>
        </p:nvGraphicFramePr>
        <p:xfrm>
          <a:off x="615464" y="1222786"/>
          <a:ext cx="7844968" cy="3407044"/>
        </p:xfrm>
        <a:graphic>
          <a:graphicData uri="http://schemas.openxmlformats.org/drawingml/2006/table">
            <a:tbl>
              <a:tblPr firstRow="1" bandRow="1">
                <a:tableStyleId>{00A15C55-8517-42AA-B614-E9B94910E393}</a:tableStyleId>
              </a:tblPr>
              <a:tblGrid>
                <a:gridCol w="2199942">
                  <a:extLst>
                    <a:ext uri="{9D8B030D-6E8A-4147-A177-3AD203B41FA5}">
                      <a16:colId xmlns:a16="http://schemas.microsoft.com/office/drawing/2014/main" val="3596385115"/>
                    </a:ext>
                  </a:extLst>
                </a:gridCol>
                <a:gridCol w="5645026">
                  <a:extLst>
                    <a:ext uri="{9D8B030D-6E8A-4147-A177-3AD203B41FA5}">
                      <a16:colId xmlns:a16="http://schemas.microsoft.com/office/drawing/2014/main" val="487662156"/>
                    </a:ext>
                  </a:extLst>
                </a:gridCol>
              </a:tblGrid>
              <a:tr h="400686">
                <a:tc>
                  <a:txBody>
                    <a:bodyPr/>
                    <a:lstStyle/>
                    <a:p>
                      <a:pPr algn="l" fontAlgn="ctr"/>
                      <a:endParaRPr lang="fr-FR" sz="800" b="1"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ctr"/>
                </a:tc>
                <a:tc>
                  <a:txBody>
                    <a:bodyPr/>
                    <a:lstStyle/>
                    <a:p>
                      <a:pPr algn="ctr" fontAlgn="ctr"/>
                      <a:r>
                        <a:rPr lang="fr-FR" sz="900" u="none" strike="noStrike" dirty="0">
                          <a:effectLst/>
                        </a:rPr>
                        <a:t>Catégorie d'établissement</a:t>
                      </a:r>
                      <a:endParaRPr lang="fr-FR" sz="900" b="1"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ctr"/>
                </a:tc>
                <a:extLst>
                  <a:ext uri="{0D108BD9-81ED-4DB2-BD59-A6C34878D82A}">
                    <a16:rowId xmlns:a16="http://schemas.microsoft.com/office/drawing/2014/main" val="57497723"/>
                  </a:ext>
                </a:extLst>
              </a:tr>
              <a:tr h="194203">
                <a:tc rowSpan="8">
                  <a:txBody>
                    <a:bodyPr/>
                    <a:lstStyle/>
                    <a:p>
                      <a:pPr algn="ctr" fontAlgn="ctr"/>
                      <a:r>
                        <a:rPr lang="fr-FR" sz="800" u="none" strike="noStrike" dirty="0">
                          <a:effectLst/>
                        </a:rPr>
                        <a:t>HÉBERGEMENT SOCIAL</a:t>
                      </a:r>
                      <a:endParaRPr lang="fr-FR" sz="800" b="1"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ctr"/>
                </a:tc>
                <a:tc>
                  <a:txBody>
                    <a:bodyPr/>
                    <a:lstStyle/>
                    <a:p>
                      <a:pPr algn="l" fontAlgn="b"/>
                      <a:r>
                        <a:rPr lang="fr-FR" sz="900" u="none" strike="noStrike" dirty="0">
                          <a:effectLst/>
                        </a:rPr>
                        <a:t>Établissements d’accueil mère-enfant (ou centres maternels)</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4121016245"/>
                  </a:ext>
                </a:extLst>
              </a:tr>
              <a:tr h="194203">
                <a:tc vMerge="1">
                  <a:txBody>
                    <a:bodyPr/>
                    <a:lstStyle/>
                    <a:p>
                      <a:endParaRPr lang="fr-FR"/>
                    </a:p>
                  </a:txBody>
                  <a:tcPr/>
                </a:tc>
                <a:tc>
                  <a:txBody>
                    <a:bodyPr/>
                    <a:lstStyle/>
                    <a:p>
                      <a:pPr algn="l" fontAlgn="b"/>
                      <a:r>
                        <a:rPr lang="fr-FR" sz="900" u="none" strike="noStrike" dirty="0">
                          <a:effectLst/>
                        </a:rPr>
                        <a:t>Centres d’hébergement et de réinsertion sociale (CHRS)</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353940958"/>
                  </a:ext>
                </a:extLst>
              </a:tr>
              <a:tr h="216714">
                <a:tc vMerge="1">
                  <a:txBody>
                    <a:bodyPr/>
                    <a:lstStyle/>
                    <a:p>
                      <a:endParaRPr lang="fr-FR"/>
                    </a:p>
                  </a:txBody>
                  <a:tcPr/>
                </a:tc>
                <a:tc>
                  <a:txBody>
                    <a:bodyPr/>
                    <a:lstStyle/>
                    <a:p>
                      <a:pPr algn="l" fontAlgn="b"/>
                      <a:r>
                        <a:rPr lang="fr-FR" sz="900" u="none" strike="noStrike" dirty="0">
                          <a:effectLst/>
                        </a:rPr>
                        <a:t>Autre centres d’accueil (ou centres d’hébergement non conventionnés au titre de l’aide sociale)</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659455086"/>
                  </a:ext>
                </a:extLst>
              </a:tr>
              <a:tr h="194203">
                <a:tc vMerge="1">
                  <a:txBody>
                    <a:bodyPr/>
                    <a:lstStyle/>
                    <a:p>
                      <a:endParaRPr lang="fr-FR"/>
                    </a:p>
                  </a:txBody>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900" u="none" strike="noStrike" dirty="0" smtClean="0">
                          <a:effectLst/>
                        </a:rPr>
                        <a:t>Résidence hôtelière à vocation sociale (RHVS</a:t>
                      </a:r>
                      <a:r>
                        <a:rPr lang="fr-FR" sz="900" i="1" u="none" strike="noStrike" dirty="0" smtClean="0">
                          <a:effectLst/>
                        </a:rPr>
                        <a:t>)</a:t>
                      </a:r>
                      <a:endParaRPr lang="fr-FR" sz="900" b="0" i="1" u="none" strike="noStrike" dirty="0" smtClean="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721778140"/>
                  </a:ext>
                </a:extLst>
              </a:tr>
              <a:tr h="194203">
                <a:tc vMerge="1">
                  <a:txBody>
                    <a:bodyPr/>
                    <a:lstStyle/>
                    <a:p>
                      <a:endParaRPr lang="fr-FR"/>
                    </a:p>
                  </a:txBody>
                  <a:tcPr/>
                </a:tc>
                <a:tc>
                  <a:txBody>
                    <a:bodyPr/>
                    <a:lstStyle/>
                    <a:p>
                      <a:pPr algn="l" fontAlgn="b"/>
                      <a:r>
                        <a:rPr lang="fr-FR" sz="900" u="none" strike="noStrike" dirty="0">
                          <a:effectLst/>
                        </a:rPr>
                        <a:t>Centre d’accueil </a:t>
                      </a:r>
                      <a:r>
                        <a:rPr lang="fr-FR" sz="900" u="none" strike="noStrike" dirty="0" smtClean="0">
                          <a:effectLst/>
                        </a:rPr>
                        <a:t>pour </a:t>
                      </a:r>
                      <a:r>
                        <a:rPr lang="fr-FR" sz="900" u="none" strike="noStrike" dirty="0">
                          <a:effectLst/>
                        </a:rPr>
                        <a:t>demandeurs d’asile (CADA)</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1385729109"/>
                  </a:ext>
                </a:extLst>
              </a:tr>
              <a:tr h="194203">
                <a:tc vMerge="1">
                  <a:txBody>
                    <a:bodyPr/>
                    <a:lstStyle/>
                    <a:p>
                      <a:endParaRPr lang="fr-FR"/>
                    </a:p>
                  </a:txBody>
                  <a:tcPr/>
                </a:tc>
                <a:tc>
                  <a:txBody>
                    <a:bodyPr/>
                    <a:lstStyle/>
                    <a:p>
                      <a:pPr algn="l" fontAlgn="b"/>
                      <a:r>
                        <a:rPr lang="fr-FR" sz="900" u="none" strike="noStrike" dirty="0" smtClean="0">
                          <a:effectLst/>
                        </a:rPr>
                        <a:t>Centre provisoires d’hébergement (CPH) </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1069584194"/>
                  </a:ext>
                </a:extLst>
              </a:tr>
              <a:tr h="194203">
                <a:tc vMerge="1">
                  <a:txBody>
                    <a:bodyPr/>
                    <a:lstStyle/>
                    <a:p>
                      <a:endParaRPr lang="fr-FR"/>
                    </a:p>
                  </a:txBody>
                  <a:tcPr/>
                </a:tc>
                <a:tc>
                  <a:txBody>
                    <a:bodyPr/>
                    <a:lstStyle/>
                    <a:p>
                      <a:pPr algn="l" fontAlgn="b"/>
                      <a:r>
                        <a:rPr lang="fr-FR" sz="900" u="none" strike="noStrike" dirty="0">
                          <a:effectLst/>
                        </a:rPr>
                        <a:t>Centre </a:t>
                      </a:r>
                      <a:r>
                        <a:rPr lang="fr-FR" sz="900" u="none" strike="noStrike" dirty="0" smtClean="0">
                          <a:effectLst/>
                        </a:rPr>
                        <a:t>d’accueil </a:t>
                      </a:r>
                      <a:r>
                        <a:rPr lang="fr-FR" sz="900" u="none" strike="noStrike" dirty="0">
                          <a:effectLst/>
                        </a:rPr>
                        <a:t>et </a:t>
                      </a:r>
                      <a:r>
                        <a:rPr lang="fr-FR" sz="900" u="none" strike="noStrike" dirty="0" smtClean="0">
                          <a:effectLst/>
                        </a:rPr>
                        <a:t>d’examen </a:t>
                      </a:r>
                      <a:r>
                        <a:rPr lang="fr-FR" sz="900" u="none" strike="noStrike" dirty="0">
                          <a:effectLst/>
                        </a:rPr>
                        <a:t>des </a:t>
                      </a:r>
                      <a:r>
                        <a:rPr lang="fr-FR" sz="900" u="none" strike="noStrike" dirty="0" smtClean="0">
                          <a:effectLst/>
                        </a:rPr>
                        <a:t>situations </a:t>
                      </a:r>
                      <a:r>
                        <a:rPr lang="fr-FR" sz="900" u="none" strike="noStrike" dirty="0">
                          <a:effectLst/>
                        </a:rPr>
                        <a:t>(CAES)</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91699953"/>
                  </a:ext>
                </a:extLst>
              </a:tr>
              <a:tr h="194203">
                <a:tc vMerge="1">
                  <a:txBody>
                    <a:bodyPr/>
                    <a:lstStyle/>
                    <a:p>
                      <a:endParaRPr lang="fr-FR"/>
                    </a:p>
                  </a:txBody>
                  <a:tcPr/>
                </a:tc>
                <a:tc>
                  <a:txBody>
                    <a:bodyPr/>
                    <a:lstStyle/>
                    <a:p>
                      <a:pPr algn="l" fontAlgn="b"/>
                      <a:r>
                        <a:rPr lang="fr-FR" sz="900" u="none" strike="noStrike" dirty="0">
                          <a:effectLst/>
                        </a:rPr>
                        <a:t>Hébergement d’urgence des demandeurs d’asile (HUDA)</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1108501718"/>
                  </a:ext>
                </a:extLst>
              </a:tr>
              <a:tr h="194203">
                <a:tc rowSpan="4">
                  <a:txBody>
                    <a:bodyPr/>
                    <a:lstStyle/>
                    <a:p>
                      <a:pPr algn="ctr" fontAlgn="ctr"/>
                      <a:r>
                        <a:rPr lang="fr-FR" sz="800" u="none" strike="noStrike" dirty="0">
                          <a:effectLst/>
                        </a:rPr>
                        <a:t>LOGEMENT ADAPTÉ</a:t>
                      </a:r>
                      <a:endParaRPr lang="fr-FR" sz="800" b="1"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ctr"/>
                </a:tc>
                <a:tc>
                  <a:txBody>
                    <a:bodyPr/>
                    <a:lstStyle/>
                    <a:p>
                      <a:pPr algn="l" fontAlgn="b"/>
                      <a:r>
                        <a:rPr lang="fr-FR" sz="900" u="none" strike="noStrike" dirty="0">
                          <a:effectLst/>
                        </a:rPr>
                        <a:t>Foyers de travailleurs migrants (FTM)</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389470993"/>
                  </a:ext>
                </a:extLst>
              </a:tr>
              <a:tr h="194203">
                <a:tc vMerge="1">
                  <a:txBody>
                    <a:bodyPr/>
                    <a:lstStyle/>
                    <a:p>
                      <a:endParaRPr lang="fr-FR"/>
                    </a:p>
                  </a:txBody>
                  <a:tcPr/>
                </a:tc>
                <a:tc>
                  <a:txBody>
                    <a:bodyPr/>
                    <a:lstStyle/>
                    <a:p>
                      <a:pPr algn="l" fontAlgn="b"/>
                      <a:r>
                        <a:rPr lang="fr-FR" sz="900" u="none" strike="noStrike" dirty="0">
                          <a:effectLst/>
                        </a:rPr>
                        <a:t>Foyers de jeunes travailleurs (FJT)</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115254221"/>
                  </a:ext>
                </a:extLst>
              </a:tr>
              <a:tr h="194203">
                <a:tc vMerge="1">
                  <a:txBody>
                    <a:bodyPr/>
                    <a:lstStyle/>
                    <a:p>
                      <a:endParaRPr lang="fr-FR"/>
                    </a:p>
                  </a:txBody>
                  <a:tcPr/>
                </a:tc>
                <a:tc>
                  <a:txBody>
                    <a:bodyPr/>
                    <a:lstStyle/>
                    <a:p>
                      <a:pPr algn="l" fontAlgn="b"/>
                      <a:r>
                        <a:rPr lang="fr-FR" sz="900" u="none" strike="noStrike" dirty="0">
                          <a:effectLst/>
                        </a:rPr>
                        <a:t>Pensions de </a:t>
                      </a:r>
                      <a:r>
                        <a:rPr lang="fr-FR" sz="900" u="none" strike="noStrike" dirty="0" smtClean="0">
                          <a:solidFill>
                            <a:schemeClr val="tx1"/>
                          </a:solidFill>
                          <a:effectLst/>
                        </a:rPr>
                        <a:t>famille/maisons </a:t>
                      </a:r>
                      <a:r>
                        <a:rPr lang="fr-FR" sz="900" u="none" strike="noStrike" dirty="0">
                          <a:solidFill>
                            <a:schemeClr val="tx1"/>
                          </a:solidFill>
                          <a:effectLst/>
                        </a:rPr>
                        <a:t>relais </a:t>
                      </a:r>
                      <a:r>
                        <a:rPr lang="fr-FR" sz="900" u="none" strike="noStrike" dirty="0" smtClean="0">
                          <a:solidFill>
                            <a:schemeClr val="tx1"/>
                          </a:solidFill>
                          <a:effectLst/>
                        </a:rPr>
                        <a:t>(y compris résidences </a:t>
                      </a:r>
                      <a:r>
                        <a:rPr lang="fr-FR" sz="900" u="none" strike="noStrike" dirty="0">
                          <a:effectLst/>
                        </a:rPr>
                        <a:t>accueil)</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2941310386"/>
                  </a:ext>
                </a:extLst>
              </a:tr>
              <a:tr h="194203">
                <a:tc vMerge="1">
                  <a:txBody>
                    <a:bodyPr/>
                    <a:lstStyle/>
                    <a:p>
                      <a:endParaRPr lang="fr-FR"/>
                    </a:p>
                  </a:txBody>
                  <a:tcPr/>
                </a:tc>
                <a:tc>
                  <a:txBody>
                    <a:bodyPr/>
                    <a:lstStyle/>
                    <a:p>
                      <a:pPr algn="l" fontAlgn="b"/>
                      <a:r>
                        <a:rPr lang="fr-FR" sz="900" u="none" strike="noStrike" dirty="0">
                          <a:effectLst/>
                        </a:rPr>
                        <a:t>Résidences sociales hors pensions de famille</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3681321069"/>
                  </a:ext>
                </a:extLst>
              </a:tr>
              <a:tr h="194203">
                <a:tc rowSpan="3">
                  <a:txBody>
                    <a:bodyPr/>
                    <a:lstStyle/>
                    <a:p>
                      <a:pPr algn="ctr" fontAlgn="ctr"/>
                      <a:r>
                        <a:rPr lang="fr-FR" sz="800" u="none" strike="noStrike" dirty="0">
                          <a:effectLst/>
                        </a:rPr>
                        <a:t>HEBERGEMENT AVEC AIDE MEDICALE</a:t>
                      </a:r>
                      <a:endParaRPr lang="fr-FR" sz="800" b="1"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ctr"/>
                </a:tc>
                <a:tc>
                  <a:txBody>
                    <a:bodyPr/>
                    <a:lstStyle/>
                    <a:p>
                      <a:pPr algn="l" fontAlgn="b"/>
                      <a:r>
                        <a:rPr lang="fr-FR" sz="900" u="none" strike="noStrike" dirty="0">
                          <a:effectLst/>
                        </a:rPr>
                        <a:t>Appartement de Coordination Thérapeutique (ACT)</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636715990"/>
                  </a:ext>
                </a:extLst>
              </a:tr>
              <a:tr h="194203">
                <a:tc vMerge="1">
                  <a:txBody>
                    <a:bodyPr/>
                    <a:lstStyle/>
                    <a:p>
                      <a:endParaRPr lang="fr-FR"/>
                    </a:p>
                  </a:txBody>
                  <a:tcPr/>
                </a:tc>
                <a:tc>
                  <a:txBody>
                    <a:bodyPr/>
                    <a:lstStyle/>
                    <a:p>
                      <a:pPr algn="l" fontAlgn="b"/>
                      <a:r>
                        <a:rPr lang="fr-FR" sz="900" u="none" strike="noStrike" dirty="0">
                          <a:effectLst/>
                        </a:rPr>
                        <a:t>Lits Halte-Soins Santé (LHSS)</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1313071045"/>
                  </a:ext>
                </a:extLst>
              </a:tr>
              <a:tr h="265005">
                <a:tc vMerge="1">
                  <a:txBody>
                    <a:bodyPr/>
                    <a:lstStyle/>
                    <a:p>
                      <a:endParaRPr lang="fr-FR"/>
                    </a:p>
                  </a:txBody>
                  <a:tcPr/>
                </a:tc>
                <a:tc>
                  <a:txBody>
                    <a:bodyPr/>
                    <a:lstStyle/>
                    <a:p>
                      <a:pPr algn="l" fontAlgn="b"/>
                      <a:r>
                        <a:rPr lang="fr-FR" sz="900" u="none" strike="noStrike" dirty="0">
                          <a:effectLst/>
                        </a:rPr>
                        <a:t>Lits d’Accueil Médicalisé (LAM)</a:t>
                      </a:r>
                      <a:endParaRPr lang="fr-FR" sz="900" b="0" i="0" u="none" strike="noStrike" dirty="0">
                        <a:solidFill>
                          <a:srgbClr val="000000"/>
                        </a:solidFill>
                        <a:effectLst/>
                        <a:latin typeface="Arial" panose="020B0604020202020204" pitchFamily="34" charset="0"/>
                        <a:cs typeface="Arial" panose="020B0604020202020204" pitchFamily="34" charset="0"/>
                      </a:endParaRPr>
                    </a:p>
                  </a:txBody>
                  <a:tcPr marL="9523" marR="9523" marT="9527" marB="0" anchor="b"/>
                </a:tc>
                <a:extLst>
                  <a:ext uri="{0D108BD9-81ED-4DB2-BD59-A6C34878D82A}">
                    <a16:rowId xmlns:a16="http://schemas.microsoft.com/office/drawing/2014/main" val="2180687286"/>
                  </a:ext>
                </a:extLst>
              </a:tr>
            </a:tbl>
          </a:graphicData>
        </a:graphic>
      </p:graphicFrame>
    </p:spTree>
    <p:extLst>
      <p:ext uri="{BB962C8B-B14F-4D97-AF65-F5344CB8AC3E}">
        <p14:creationId xmlns:p14="http://schemas.microsoft.com/office/powerpoint/2010/main" val="1715978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5</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461398" y="544719"/>
            <a:ext cx="8424863" cy="539991"/>
          </a:xfrm>
        </p:spPr>
        <p:txBody>
          <a:bodyPr>
            <a:normAutofit/>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Les nouveautés de l’enquête ES-DS 2020-2021 (1/2)</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sp>
        <p:nvSpPr>
          <p:cNvPr id="4" name="Rectangle 3"/>
          <p:cNvSpPr/>
          <p:nvPr/>
        </p:nvSpPr>
        <p:spPr>
          <a:xfrm>
            <a:off x="461398" y="1084710"/>
            <a:ext cx="7704856" cy="4185761"/>
          </a:xfrm>
          <a:prstGeom prst="rect">
            <a:avLst/>
          </a:prstGeom>
        </p:spPr>
        <p:txBody>
          <a:bodyPr wrap="square">
            <a:spAutoFit/>
          </a:bodyPr>
          <a:lstStyle/>
          <a:p>
            <a:pPr marL="285750" indent="-285750">
              <a:buFontTx/>
              <a:buChar char="-"/>
            </a:pPr>
            <a:endParaRPr lang="fr-FR" sz="1400" dirty="0" smtClean="0"/>
          </a:p>
          <a:p>
            <a:pPr marL="285750" indent="-285750">
              <a:buFontTx/>
              <a:buChar char="-"/>
            </a:pPr>
            <a:r>
              <a:rPr lang="fr-FR" sz="1400" b="1" dirty="0" smtClean="0"/>
              <a:t>Élargissement </a:t>
            </a:r>
            <a:r>
              <a:rPr lang="fr-FR" sz="1400" b="1" dirty="0"/>
              <a:t>du champ de l’enquête </a:t>
            </a:r>
            <a:r>
              <a:rPr lang="fr-FR" sz="1400" dirty="0"/>
              <a:t>pour intégrer </a:t>
            </a:r>
            <a:r>
              <a:rPr lang="fr-FR" sz="1400" dirty="0" smtClean="0"/>
              <a:t>plusieurs composantes :</a:t>
            </a:r>
          </a:p>
          <a:p>
            <a:pPr marL="285750" indent="-285750">
              <a:buFontTx/>
              <a:buChar char="-"/>
            </a:pPr>
            <a:endParaRPr lang="fr-FR" sz="1400" dirty="0"/>
          </a:p>
          <a:p>
            <a:pPr marL="1257300" lvl="2" indent="-342900">
              <a:buAutoNum type="arabicParenR"/>
            </a:pPr>
            <a:r>
              <a:rPr lang="fr-FR" sz="1400" u="sng" dirty="0" smtClean="0"/>
              <a:t>Champ </a:t>
            </a:r>
            <a:r>
              <a:rPr lang="fr-FR" sz="1400" u="sng" dirty="0"/>
              <a:t>de l’asile </a:t>
            </a:r>
            <a:r>
              <a:rPr lang="fr-FR" sz="1400" dirty="0"/>
              <a:t>: </a:t>
            </a:r>
            <a:r>
              <a:rPr lang="fr-FR" sz="1400" dirty="0" smtClean="0"/>
              <a:t>les Hébergements </a:t>
            </a:r>
            <a:r>
              <a:rPr lang="fr-FR" sz="1400" dirty="0"/>
              <a:t>d’Urgence des Demandeurs d’Asile (HUDA</a:t>
            </a:r>
            <a:r>
              <a:rPr lang="fr-FR" sz="1400" dirty="0" smtClean="0"/>
              <a:t>) (y compris les anciens AT-SA, PRAHDA, CHUM et CAO) et les Centres </a:t>
            </a:r>
            <a:r>
              <a:rPr lang="fr-FR" sz="1400" dirty="0"/>
              <a:t>d’Accueil et d’Examen des Situations (CAES</a:t>
            </a:r>
            <a:r>
              <a:rPr lang="fr-FR" sz="1400" dirty="0" smtClean="0"/>
              <a:t>),</a:t>
            </a:r>
          </a:p>
          <a:p>
            <a:pPr lvl="4"/>
            <a:endParaRPr lang="fr-FR" sz="1400" u="sng" dirty="0" smtClean="0"/>
          </a:p>
          <a:p>
            <a:pPr marL="1257300" lvl="2" indent="-342900">
              <a:buAutoNum type="arabicParenR"/>
            </a:pPr>
            <a:r>
              <a:rPr lang="fr-FR" sz="1400" u="sng" dirty="0" smtClean="0"/>
              <a:t>Ajout des structures d’hébergement avec aide médicale </a:t>
            </a:r>
            <a:r>
              <a:rPr lang="fr-FR" sz="1400" dirty="0" smtClean="0"/>
              <a:t>: les Lits </a:t>
            </a:r>
            <a:r>
              <a:rPr lang="fr-FR" sz="1400" dirty="0"/>
              <a:t>d’Accueil Médicalisé (LAM), </a:t>
            </a:r>
            <a:r>
              <a:rPr lang="fr-FR" sz="1400" dirty="0" smtClean="0"/>
              <a:t>les Lits </a:t>
            </a:r>
            <a:r>
              <a:rPr lang="fr-FR" sz="1400" dirty="0"/>
              <a:t>Halte-Soins Santé (</a:t>
            </a:r>
            <a:r>
              <a:rPr lang="fr-FR" sz="1400" dirty="0" smtClean="0"/>
              <a:t>LHSS) et les Appartement </a:t>
            </a:r>
            <a:r>
              <a:rPr lang="fr-FR" sz="1400" dirty="0"/>
              <a:t>de Coordination Thérapeutique (ACT</a:t>
            </a:r>
            <a:r>
              <a:rPr lang="fr-FR" sz="1400" dirty="0" smtClean="0"/>
              <a:t>),</a:t>
            </a:r>
          </a:p>
          <a:p>
            <a:pPr marL="1257300" lvl="2" indent="-342900">
              <a:buAutoNum type="arabicParenR"/>
            </a:pPr>
            <a:endParaRPr lang="fr-FR" sz="1400" dirty="0" smtClean="0"/>
          </a:p>
          <a:p>
            <a:pPr marL="1257300" lvl="2" indent="-342900">
              <a:buFontTx/>
              <a:buAutoNum type="arabicParenR"/>
            </a:pPr>
            <a:r>
              <a:rPr lang="fr-FR" sz="1400" dirty="0" smtClean="0"/>
              <a:t>Mise à jour du champ de l’hébergement traditionnel : ajout des Hébergements d’Urgence </a:t>
            </a:r>
            <a:r>
              <a:rPr lang="fr-FR" sz="1400" dirty="0"/>
              <a:t>avec Accompagnement Social (HUAS</a:t>
            </a:r>
            <a:r>
              <a:rPr lang="fr-FR" sz="1400" dirty="0" smtClean="0"/>
              <a:t>) et des Résidences Hôtelières </a:t>
            </a:r>
            <a:r>
              <a:rPr lang="fr-FR" sz="1400" dirty="0"/>
              <a:t>à Vocation Sociale (RHVS</a:t>
            </a:r>
            <a:r>
              <a:rPr lang="fr-FR" sz="1400" dirty="0" smtClean="0"/>
              <a:t>).</a:t>
            </a:r>
          </a:p>
          <a:p>
            <a:pPr marL="1257300" lvl="2" indent="-342900">
              <a:buFontTx/>
              <a:buAutoNum type="arabicParenR"/>
            </a:pPr>
            <a:endParaRPr lang="fr-FR" sz="1400" dirty="0" smtClean="0"/>
          </a:p>
          <a:p>
            <a:pPr marL="1257300" lvl="2" indent="-342900">
              <a:buFontTx/>
              <a:buAutoNum type="arabicParenR"/>
            </a:pPr>
            <a:r>
              <a:rPr lang="fr-FR" sz="1400" dirty="0" smtClean="0"/>
              <a:t>Ajout des places d’hébergement d’urgence temporaires (type places hivernales, Grand froid ou « Covid ») dans les centres pérennes</a:t>
            </a:r>
            <a:endParaRPr lang="fr-FR" sz="1400" dirty="0"/>
          </a:p>
          <a:p>
            <a:pPr marL="285750" indent="-285750">
              <a:buFontTx/>
              <a:buChar char="-"/>
            </a:pPr>
            <a:endParaRPr lang="fr-FR" sz="1400" dirty="0" smtClean="0"/>
          </a:p>
          <a:p>
            <a:pPr marL="285750" indent="-285750">
              <a:buFontTx/>
              <a:buChar char="-"/>
            </a:pPr>
            <a:endParaRPr lang="fr-FR" sz="1400" dirty="0"/>
          </a:p>
        </p:txBody>
      </p:sp>
    </p:spTree>
    <p:extLst>
      <p:ext uri="{BB962C8B-B14F-4D97-AF65-F5344CB8AC3E}">
        <p14:creationId xmlns:p14="http://schemas.microsoft.com/office/powerpoint/2010/main" val="2615320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6</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461398" y="544719"/>
            <a:ext cx="8424863" cy="539991"/>
          </a:xfrm>
        </p:spPr>
        <p:txBody>
          <a:bodyPr>
            <a:normAutofit/>
          </a:bodyPr>
          <a:lstStyle/>
          <a:p>
            <a:r>
              <a:rPr lang="fr-FR" sz="1800" spc="50" dirty="0">
                <a:solidFill>
                  <a:srgbClr val="E83D54"/>
                </a:solidFill>
                <a:latin typeface="Arial" panose="020B0604020202020204" pitchFamily="34" charset="0"/>
                <a:ea typeface="Times New Roman"/>
                <a:cs typeface="Arial" panose="020B0604020202020204" pitchFamily="34" charset="0"/>
              </a:rPr>
              <a:t>Les nouveautés </a:t>
            </a:r>
            <a:r>
              <a:rPr lang="fr-FR" sz="1800" spc="50" dirty="0" smtClean="0">
                <a:solidFill>
                  <a:srgbClr val="E83D54"/>
                </a:solidFill>
                <a:latin typeface="Arial" panose="020B0604020202020204" pitchFamily="34" charset="0"/>
                <a:ea typeface="Times New Roman"/>
                <a:cs typeface="Arial" panose="020B0604020202020204" pitchFamily="34" charset="0"/>
              </a:rPr>
              <a:t>de l’enquête ES-DS 2020-2021 (2/2)</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sp>
        <p:nvSpPr>
          <p:cNvPr id="4" name="Rectangle 3"/>
          <p:cNvSpPr/>
          <p:nvPr/>
        </p:nvSpPr>
        <p:spPr>
          <a:xfrm>
            <a:off x="489300" y="1347614"/>
            <a:ext cx="7704856" cy="2031325"/>
          </a:xfrm>
          <a:prstGeom prst="rect">
            <a:avLst/>
          </a:prstGeom>
        </p:spPr>
        <p:txBody>
          <a:bodyPr wrap="square">
            <a:spAutoFit/>
          </a:bodyPr>
          <a:lstStyle/>
          <a:p>
            <a:pPr marL="285750" indent="-285750">
              <a:buFontTx/>
              <a:buChar char="-"/>
            </a:pPr>
            <a:r>
              <a:rPr lang="fr-FR" altLang="fr-FR" sz="1400" dirty="0" smtClean="0">
                <a:latin typeface="Arial" panose="020B0604020202020204" pitchFamily="34" charset="0"/>
                <a:cs typeface="Arial" panose="020B0604020202020204" pitchFamily="34" charset="0"/>
              </a:rPr>
              <a:t>Changement de statut : l’enquête ES-DS </a:t>
            </a:r>
            <a:r>
              <a:rPr lang="fr-FR" altLang="fr-FR" sz="1400" dirty="0">
                <a:latin typeface="Arial" panose="020B0604020202020204" pitchFamily="34" charset="0"/>
                <a:cs typeface="Arial" panose="020B0604020202020204" pitchFamily="34" charset="0"/>
              </a:rPr>
              <a:t>est passée du statut d’enquête administrative au statut d’</a:t>
            </a:r>
            <a:r>
              <a:rPr lang="fr-FR" altLang="fr-FR" sz="1400" b="1" dirty="0">
                <a:latin typeface="Arial" panose="020B0604020202020204" pitchFamily="34" charset="0"/>
                <a:cs typeface="Arial" panose="020B0604020202020204" pitchFamily="34" charset="0"/>
              </a:rPr>
              <a:t>enquête </a:t>
            </a:r>
            <a:r>
              <a:rPr lang="fr-FR" altLang="fr-FR" sz="1400" b="1" dirty="0" smtClean="0">
                <a:latin typeface="Arial" panose="020B0604020202020204" pitchFamily="34" charset="0"/>
                <a:cs typeface="Arial" panose="020B0604020202020204" pitchFamily="34" charset="0"/>
              </a:rPr>
              <a:t>statistique</a:t>
            </a:r>
            <a:r>
              <a:rPr lang="fr-FR" altLang="fr-FR" sz="1400" dirty="0" smtClean="0">
                <a:latin typeface="Arial" panose="020B0604020202020204" pitchFamily="34" charset="0"/>
                <a:cs typeface="Arial" panose="020B0604020202020204" pitchFamily="34" charset="0"/>
              </a:rPr>
              <a:t> (avec label d’intérêt général et de qualité statistique)</a:t>
            </a:r>
            <a:r>
              <a:rPr lang="fr-FR" altLang="fr-FR" sz="1400" b="1" dirty="0" smtClean="0">
                <a:latin typeface="Arial" panose="020B0604020202020204" pitchFamily="34" charset="0"/>
                <a:cs typeface="Arial" panose="020B0604020202020204" pitchFamily="34" charset="0"/>
              </a:rPr>
              <a:t>.</a:t>
            </a:r>
          </a:p>
          <a:p>
            <a:pPr marL="285750" indent="-285750">
              <a:buFontTx/>
              <a:buChar char="-"/>
            </a:pPr>
            <a:endParaRPr lang="fr-FR" altLang="fr-FR" sz="1400" b="1" dirty="0">
              <a:latin typeface="Arial" panose="020B0604020202020204" pitchFamily="34" charset="0"/>
              <a:cs typeface="Arial" panose="020B0604020202020204" pitchFamily="34" charset="0"/>
            </a:endParaRPr>
          </a:p>
          <a:p>
            <a:pPr marL="285750" indent="-285750">
              <a:buFontTx/>
              <a:buChar char="-"/>
            </a:pPr>
            <a:endParaRPr lang="fr-FR" altLang="fr-FR" sz="1400" b="1" dirty="0">
              <a:latin typeface="Arial" panose="020B0604020202020204" pitchFamily="34" charset="0"/>
              <a:cs typeface="Arial" panose="020B0604020202020204" pitchFamily="34" charset="0"/>
            </a:endParaRPr>
          </a:p>
          <a:p>
            <a:pPr marL="285750" indent="-285750">
              <a:buFontTx/>
              <a:buChar char="-"/>
            </a:pPr>
            <a:r>
              <a:rPr lang="fr-FR" altLang="fr-FR" sz="1400" b="1" dirty="0" smtClean="0">
                <a:latin typeface="Arial" panose="020B0604020202020204" pitchFamily="34" charset="0"/>
                <a:cs typeface="Arial" panose="020B0604020202020204" pitchFamily="34" charset="0"/>
              </a:rPr>
              <a:t>Évolution du questionnaire</a:t>
            </a:r>
            <a:r>
              <a:rPr lang="fr-FR" altLang="fr-FR" sz="1400" dirty="0" smtClean="0">
                <a:latin typeface="Arial" panose="020B0604020202020204" pitchFamily="34" charset="0"/>
                <a:cs typeface="Arial" panose="020B0604020202020204" pitchFamily="34" charset="0"/>
              </a:rPr>
              <a:t>, avec quasiment les mêmes informations sur les personnes en places d’urgence que sur les personnes sur les autres places d’hébergement.</a:t>
            </a:r>
            <a:br>
              <a:rPr lang="fr-FR" altLang="fr-FR" sz="1400" dirty="0" smtClean="0">
                <a:latin typeface="Arial" panose="020B0604020202020204" pitchFamily="34" charset="0"/>
                <a:cs typeface="Arial" panose="020B0604020202020204" pitchFamily="34" charset="0"/>
              </a:rPr>
            </a:br>
            <a:r>
              <a:rPr lang="fr-FR" altLang="fr-FR" sz="1400" dirty="0" smtClean="0">
                <a:latin typeface="Arial" panose="020B0604020202020204" pitchFamily="34" charset="0"/>
                <a:cs typeface="Arial" panose="020B0604020202020204" pitchFamily="34" charset="0"/>
              </a:rPr>
              <a:t> </a:t>
            </a:r>
          </a:p>
          <a:p>
            <a:pPr lvl="1"/>
            <a:r>
              <a:rPr lang="fr-FR" altLang="fr-FR" sz="1400" dirty="0" smtClean="0">
                <a:latin typeface="Arial" panose="020B0604020202020204" pitchFamily="34" charset="0"/>
                <a:cs typeface="Arial" panose="020B0604020202020204" pitchFamily="34" charset="0"/>
              </a:rPr>
              <a:t>-&gt; Résultats à suivre dans la présentation de Pierre-Antoine Chauvin.</a:t>
            </a:r>
            <a:endParaRPr lang="fr-FR" sz="1400" dirty="0" smtClean="0"/>
          </a:p>
          <a:p>
            <a:pPr marL="285750" indent="-285750">
              <a:buFontTx/>
              <a:buChar char="-"/>
            </a:pPr>
            <a:endParaRPr lang="fr-FR" sz="1400" dirty="0"/>
          </a:p>
        </p:txBody>
      </p:sp>
    </p:spTree>
    <p:extLst>
      <p:ext uri="{BB962C8B-B14F-4D97-AF65-F5344CB8AC3E}">
        <p14:creationId xmlns:p14="http://schemas.microsoft.com/office/powerpoint/2010/main" val="1424638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7</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461398" y="544719"/>
            <a:ext cx="8424863" cy="539991"/>
          </a:xfrm>
        </p:spPr>
        <p:txBody>
          <a:bodyPr>
            <a:normAutofit/>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Le questionnaire</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sp>
        <p:nvSpPr>
          <p:cNvPr id="4" name="Rectangle 3"/>
          <p:cNvSpPr/>
          <p:nvPr/>
        </p:nvSpPr>
        <p:spPr>
          <a:xfrm>
            <a:off x="489300" y="1347614"/>
            <a:ext cx="7704856" cy="2893100"/>
          </a:xfrm>
          <a:prstGeom prst="rect">
            <a:avLst/>
          </a:prstGeom>
        </p:spPr>
        <p:txBody>
          <a:bodyPr wrap="square">
            <a:spAutoFit/>
          </a:bodyPr>
          <a:lstStyle/>
          <a:p>
            <a:r>
              <a:rPr lang="fr-FR" sz="1400" dirty="0"/>
              <a:t>Le questionnaire est rempli par les établissements. Il est constitué de plusieurs fiches / bordereaux :</a:t>
            </a:r>
          </a:p>
          <a:p>
            <a:endParaRPr lang="fr-FR" sz="1400" dirty="0"/>
          </a:p>
          <a:p>
            <a:pPr marL="285750" indent="-285750">
              <a:buFontTx/>
              <a:buChar char="-"/>
            </a:pPr>
            <a:r>
              <a:rPr lang="fr-FR" sz="1400" dirty="0" smtClean="0"/>
              <a:t>la </a:t>
            </a:r>
            <a:r>
              <a:rPr lang="fr-FR" sz="1400" dirty="0"/>
              <a:t>fiche 1A – </a:t>
            </a:r>
            <a:r>
              <a:rPr lang="fr-FR" sz="1400" b="1" dirty="0"/>
              <a:t>IDE</a:t>
            </a:r>
            <a:r>
              <a:rPr lang="fr-FR" sz="1400" dirty="0"/>
              <a:t> : « Identification » de la </a:t>
            </a:r>
            <a:r>
              <a:rPr lang="fr-FR" sz="1400" dirty="0" smtClean="0"/>
              <a:t>structure</a:t>
            </a:r>
          </a:p>
          <a:p>
            <a:pPr marL="285750" indent="-285750">
              <a:buFontTx/>
              <a:buChar char="-"/>
            </a:pPr>
            <a:r>
              <a:rPr lang="fr-FR" sz="1400" dirty="0"/>
              <a:t>la fiche 2A - </a:t>
            </a:r>
            <a:r>
              <a:rPr lang="fr-FR" sz="1400" b="1" dirty="0"/>
              <a:t>ACT</a:t>
            </a:r>
            <a:r>
              <a:rPr lang="fr-FR" sz="1400" dirty="0"/>
              <a:t> : « Activité » au 31/01/2021</a:t>
            </a:r>
          </a:p>
          <a:p>
            <a:pPr marL="285750" indent="-285750">
              <a:buFontTx/>
              <a:buChar char="-"/>
            </a:pPr>
            <a:r>
              <a:rPr lang="fr-FR" sz="1400" dirty="0"/>
              <a:t>la fiche 3A - </a:t>
            </a:r>
            <a:r>
              <a:rPr lang="fr-FR" sz="1400" b="1" dirty="0"/>
              <a:t>PER</a:t>
            </a:r>
            <a:r>
              <a:rPr lang="fr-FR" sz="1400" dirty="0"/>
              <a:t> : « Personnel » au </a:t>
            </a:r>
            <a:r>
              <a:rPr lang="fr-FR" sz="1400" dirty="0" smtClean="0"/>
              <a:t>31/12/2020</a:t>
            </a:r>
          </a:p>
          <a:p>
            <a:pPr marL="285750" indent="-285750">
              <a:buFontTx/>
              <a:buChar char="-"/>
            </a:pPr>
            <a:r>
              <a:rPr lang="fr-FR" sz="1400" dirty="0"/>
              <a:t>la fiche 4A - </a:t>
            </a:r>
            <a:r>
              <a:rPr lang="fr-FR" sz="1400" b="1" dirty="0"/>
              <a:t>HEB</a:t>
            </a:r>
            <a:r>
              <a:rPr lang="fr-FR" sz="1400" dirty="0"/>
              <a:t> : « Personnes hébergées (hors urgence) ou logées » au </a:t>
            </a:r>
            <a:r>
              <a:rPr lang="fr-FR" sz="1400" dirty="0" smtClean="0"/>
              <a:t>31/01/2021</a:t>
            </a:r>
          </a:p>
          <a:p>
            <a:pPr marL="285750" indent="-285750">
              <a:buFontTx/>
              <a:buChar char="-"/>
            </a:pPr>
            <a:r>
              <a:rPr lang="fr-FR" sz="1400" dirty="0"/>
              <a:t>la fiche 5A - </a:t>
            </a:r>
            <a:r>
              <a:rPr lang="fr-FR" sz="1400" b="1" dirty="0"/>
              <a:t>SOR</a:t>
            </a:r>
            <a:r>
              <a:rPr lang="fr-FR" sz="1400" dirty="0"/>
              <a:t> : « Personnes sorties (hors urgence) » du 01/01/2020 au </a:t>
            </a:r>
            <a:r>
              <a:rPr lang="fr-FR" sz="1400" dirty="0" smtClean="0"/>
              <a:t>31/01/2021</a:t>
            </a:r>
          </a:p>
          <a:p>
            <a:pPr marL="285750" indent="-285750">
              <a:buFontTx/>
              <a:buChar char="-"/>
            </a:pPr>
            <a:r>
              <a:rPr lang="fr-FR" sz="1400" dirty="0"/>
              <a:t>la fiche 6A - </a:t>
            </a:r>
            <a:r>
              <a:rPr lang="fr-FR" sz="1400" b="1" dirty="0"/>
              <a:t>URG</a:t>
            </a:r>
            <a:r>
              <a:rPr lang="fr-FR" sz="1400" dirty="0"/>
              <a:t> : « Urgence » : Personnes hébergées sur des places d’urgence au </a:t>
            </a:r>
            <a:r>
              <a:rPr lang="fr-FR" sz="1400" dirty="0" smtClean="0"/>
              <a:t>31/01/2021</a:t>
            </a:r>
          </a:p>
          <a:p>
            <a:pPr marL="285750" indent="-285750">
              <a:buFontTx/>
              <a:buChar char="-"/>
            </a:pPr>
            <a:endParaRPr lang="fr-FR" sz="1400" dirty="0" smtClean="0"/>
          </a:p>
          <a:p>
            <a:r>
              <a:rPr lang="fr-FR" sz="1400" dirty="0" smtClean="0"/>
              <a:t>Les données sont agrégées pour IDE et ACT.</a:t>
            </a:r>
          </a:p>
          <a:p>
            <a:r>
              <a:rPr lang="fr-FR" sz="1400" dirty="0"/>
              <a:t>Les données sont </a:t>
            </a:r>
            <a:r>
              <a:rPr lang="fr-FR" sz="1400" dirty="0" smtClean="0"/>
              <a:t>individuelles </a:t>
            </a:r>
            <a:r>
              <a:rPr lang="fr-FR" sz="1400" dirty="0"/>
              <a:t>pour </a:t>
            </a:r>
            <a:r>
              <a:rPr lang="fr-FR" sz="1400" dirty="0" smtClean="0"/>
              <a:t>PER, HEB, SOR et URG.</a:t>
            </a:r>
            <a:endParaRPr lang="fr-FR" sz="1400" dirty="0"/>
          </a:p>
        </p:txBody>
      </p:sp>
    </p:spTree>
    <p:extLst>
      <p:ext uri="{BB962C8B-B14F-4D97-AF65-F5344CB8AC3E}">
        <p14:creationId xmlns:p14="http://schemas.microsoft.com/office/powerpoint/2010/main" val="2034332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8</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461398" y="544719"/>
            <a:ext cx="8424863" cy="539991"/>
          </a:xfrm>
        </p:spPr>
        <p:txBody>
          <a:bodyPr>
            <a:normAutofit/>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La réponse à l’enquête 2020-2021</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3328579772"/>
              </p:ext>
            </p:extLst>
          </p:nvPr>
        </p:nvGraphicFramePr>
        <p:xfrm>
          <a:off x="420739" y="987573"/>
          <a:ext cx="8307329" cy="3682645"/>
        </p:xfrm>
        <a:graphic>
          <a:graphicData uri="http://schemas.openxmlformats.org/drawingml/2006/table">
            <a:tbl>
              <a:tblPr>
                <a:tableStyleId>{00A15C55-8517-42AA-B614-E9B94910E393}</a:tableStyleId>
              </a:tblPr>
              <a:tblGrid>
                <a:gridCol w="1610336">
                  <a:extLst>
                    <a:ext uri="{9D8B030D-6E8A-4147-A177-3AD203B41FA5}">
                      <a16:colId xmlns:a16="http://schemas.microsoft.com/office/drawing/2014/main" val="3058572613"/>
                    </a:ext>
                  </a:extLst>
                </a:gridCol>
                <a:gridCol w="4572742">
                  <a:extLst>
                    <a:ext uri="{9D8B030D-6E8A-4147-A177-3AD203B41FA5}">
                      <a16:colId xmlns:a16="http://schemas.microsoft.com/office/drawing/2014/main" val="2619853832"/>
                    </a:ext>
                  </a:extLst>
                </a:gridCol>
                <a:gridCol w="1112554">
                  <a:extLst>
                    <a:ext uri="{9D8B030D-6E8A-4147-A177-3AD203B41FA5}">
                      <a16:colId xmlns:a16="http://schemas.microsoft.com/office/drawing/2014/main" val="3642699132"/>
                    </a:ext>
                  </a:extLst>
                </a:gridCol>
                <a:gridCol w="1011697">
                  <a:extLst>
                    <a:ext uri="{9D8B030D-6E8A-4147-A177-3AD203B41FA5}">
                      <a16:colId xmlns:a16="http://schemas.microsoft.com/office/drawing/2014/main" val="3743034184"/>
                    </a:ext>
                  </a:extLst>
                </a:gridCol>
              </a:tblGrid>
              <a:tr h="257318">
                <a:tc>
                  <a:txBody>
                    <a:bodyPr/>
                    <a:lstStyle/>
                    <a:p>
                      <a:pPr algn="l" fontAlgn="b"/>
                      <a:endParaRPr lang="fr-FR" sz="600" b="0" i="0" u="none" strike="noStrike" dirty="0">
                        <a:solidFill>
                          <a:srgbClr val="000000"/>
                        </a:solidFill>
                        <a:effectLst/>
                        <a:latin typeface="+mn-lt"/>
                      </a:endParaRPr>
                    </a:p>
                  </a:txBody>
                  <a:tcPr marL="2021" marR="2021" marT="2021" marB="0" anchor="b"/>
                </a:tc>
                <a:tc>
                  <a:txBody>
                    <a:bodyPr/>
                    <a:lstStyle/>
                    <a:p>
                      <a:pPr algn="l" fontAlgn="b"/>
                      <a:endParaRPr lang="fr-FR" sz="800" b="0" i="0" u="none" strike="noStrike" dirty="0">
                        <a:solidFill>
                          <a:srgbClr val="000000"/>
                        </a:solidFill>
                        <a:effectLst/>
                        <a:latin typeface="+mn-lt"/>
                      </a:endParaRPr>
                    </a:p>
                  </a:txBody>
                  <a:tcPr marL="2021" marR="2021" marT="2021" marB="0" anchor="b"/>
                </a:tc>
                <a:tc>
                  <a:txBody>
                    <a:bodyPr/>
                    <a:lstStyle/>
                    <a:p>
                      <a:pPr algn="ctr" fontAlgn="b"/>
                      <a:r>
                        <a:rPr lang="fr-FR" sz="800" u="none" strike="noStrike" dirty="0">
                          <a:effectLst/>
                          <a:latin typeface="+mn-lt"/>
                        </a:rPr>
                        <a:t>Nombre de structures dans le champ</a:t>
                      </a:r>
                      <a:endParaRPr lang="fr-FR" sz="800" b="0" i="0" u="none" strike="noStrike" dirty="0">
                        <a:solidFill>
                          <a:srgbClr val="000000"/>
                        </a:solidFill>
                        <a:effectLst/>
                        <a:latin typeface="+mn-lt"/>
                      </a:endParaRPr>
                    </a:p>
                  </a:txBody>
                  <a:tcPr marL="2021" marR="2021" marT="2021" marB="0" anchor="ctr"/>
                </a:tc>
                <a:tc>
                  <a:txBody>
                    <a:bodyPr/>
                    <a:lstStyle/>
                    <a:p>
                      <a:pPr algn="ctr" fontAlgn="b"/>
                      <a:r>
                        <a:rPr lang="fr-FR" sz="800" u="none" strike="noStrike" dirty="0">
                          <a:effectLst/>
                          <a:latin typeface="+mn-lt"/>
                        </a:rPr>
                        <a:t>Taux de réponse </a:t>
                      </a:r>
                      <a:endParaRPr lang="fr-FR" sz="800" u="none" strike="noStrike" dirty="0" smtClean="0">
                        <a:effectLst/>
                        <a:latin typeface="+mn-lt"/>
                      </a:endParaRPr>
                    </a:p>
                    <a:p>
                      <a:pPr algn="ctr" fontAlgn="b"/>
                      <a:r>
                        <a:rPr lang="fr-FR" sz="800" u="none" strike="noStrike" dirty="0" smtClean="0">
                          <a:effectLst/>
                          <a:latin typeface="+mn-lt"/>
                        </a:rPr>
                        <a:t>(</a:t>
                      </a:r>
                      <a:r>
                        <a:rPr lang="fr-FR" sz="800" u="none" strike="noStrike" dirty="0">
                          <a:effectLst/>
                          <a:latin typeface="+mn-lt"/>
                        </a:rPr>
                        <a:t>en %)</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382716152"/>
                  </a:ext>
                </a:extLst>
              </a:tr>
              <a:tr h="237055">
                <a:tc rowSpan="8">
                  <a:txBody>
                    <a:bodyPr/>
                    <a:lstStyle/>
                    <a:p>
                      <a:pPr algn="ctr" fontAlgn="b"/>
                      <a:r>
                        <a:rPr lang="fr-FR" sz="800" u="none" strike="noStrike" dirty="0">
                          <a:effectLst/>
                          <a:latin typeface="+mn-lt"/>
                        </a:rPr>
                        <a:t>HÉBERGEMENT SOCIAL</a:t>
                      </a:r>
                      <a:endParaRPr lang="fr-FR" sz="800" b="0" i="0" u="none" strike="noStrike" dirty="0">
                        <a:solidFill>
                          <a:srgbClr val="000000"/>
                        </a:solidFill>
                        <a:effectLst/>
                        <a:latin typeface="+mn-lt"/>
                      </a:endParaRPr>
                    </a:p>
                  </a:txBody>
                  <a:tcPr marL="2021" marR="2021" marT="2021" marB="0" anchor="ctr"/>
                </a:tc>
                <a:tc>
                  <a:txBody>
                    <a:bodyPr/>
                    <a:lstStyle/>
                    <a:p>
                      <a:pPr algn="l" fontAlgn="b"/>
                      <a:r>
                        <a:rPr lang="fr-FR" sz="800" u="none" strike="noStrike" dirty="0">
                          <a:effectLst/>
                          <a:latin typeface="+mn-lt"/>
                        </a:rPr>
                        <a:t>Établissements d’accueil mère-enfant (ou centres maternels)</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168</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68</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1497140921"/>
                  </a:ext>
                </a:extLst>
              </a:tr>
              <a:tr h="226066">
                <a:tc vMerge="1">
                  <a:txBody>
                    <a:bodyPr/>
                    <a:lstStyle/>
                    <a:p>
                      <a:endParaRPr lang="fr-FR"/>
                    </a:p>
                  </a:txBody>
                  <a:tcPr/>
                </a:tc>
                <a:tc>
                  <a:txBody>
                    <a:bodyPr/>
                    <a:lstStyle/>
                    <a:p>
                      <a:pPr algn="l" fontAlgn="b"/>
                      <a:r>
                        <a:rPr lang="fr-FR" sz="800" u="none" strike="noStrike" dirty="0">
                          <a:effectLst/>
                          <a:latin typeface="+mn-lt"/>
                        </a:rPr>
                        <a:t>Centres d’hébergement et de réinsertion sociale (CHRS)</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837</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84</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720401979"/>
                  </a:ext>
                </a:extLst>
              </a:tr>
              <a:tr h="226066">
                <a:tc vMerge="1">
                  <a:txBody>
                    <a:bodyPr/>
                    <a:lstStyle/>
                    <a:p>
                      <a:endParaRPr lang="fr-FR"/>
                    </a:p>
                  </a:txBody>
                  <a:tcPr/>
                </a:tc>
                <a:tc>
                  <a:txBody>
                    <a:bodyPr/>
                    <a:lstStyle/>
                    <a:p>
                      <a:pPr algn="l" fontAlgn="b"/>
                      <a:r>
                        <a:rPr lang="fr-FR" sz="800" u="none" strike="noStrike" dirty="0">
                          <a:effectLst/>
                          <a:latin typeface="+mn-lt"/>
                        </a:rPr>
                        <a:t>Autres centres d’accueil (ou centres d’hébergement non conventionnés au titre de l’aide sociale)</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1 134</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73</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2356357725"/>
                  </a:ext>
                </a:extLst>
              </a:tr>
              <a:tr h="190177">
                <a:tc vMerge="1">
                  <a:txBody>
                    <a:bodyPr/>
                    <a:lstStyle/>
                    <a:p>
                      <a:endParaRPr lang="fr-FR"/>
                    </a:p>
                  </a:txBody>
                  <a:tcPr/>
                </a:tc>
                <a:tc>
                  <a:txBody>
                    <a:bodyPr/>
                    <a:lstStyle/>
                    <a:p>
                      <a:pPr algn="l" fontAlgn="b"/>
                      <a:r>
                        <a:rPr lang="fr-FR" sz="800" u="none" strike="noStrike" dirty="0">
                          <a:effectLst/>
                          <a:latin typeface="+mn-lt"/>
                        </a:rPr>
                        <a:t>Centres provisoires d’hébergement (CPH)</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140</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81</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491767744"/>
                  </a:ext>
                </a:extLst>
              </a:tr>
              <a:tr h="237055">
                <a:tc vMerge="1">
                  <a:txBody>
                    <a:bodyPr/>
                    <a:lstStyle/>
                    <a:p>
                      <a:endParaRPr lang="fr-FR"/>
                    </a:p>
                  </a:txBody>
                  <a:tcPr/>
                </a:tc>
                <a:tc>
                  <a:txBody>
                    <a:bodyPr/>
                    <a:lstStyle/>
                    <a:p>
                      <a:pPr algn="l" fontAlgn="b"/>
                      <a:r>
                        <a:rPr lang="fr-FR" sz="800" u="none" strike="noStrike" dirty="0">
                          <a:effectLst/>
                          <a:latin typeface="+mn-lt"/>
                        </a:rPr>
                        <a:t>Centres d’accueil </a:t>
                      </a:r>
                      <a:r>
                        <a:rPr lang="fr-FR" sz="800" u="none" strike="noStrike" dirty="0" smtClean="0">
                          <a:effectLst/>
                          <a:latin typeface="+mn-lt"/>
                        </a:rPr>
                        <a:t>pour </a:t>
                      </a:r>
                      <a:r>
                        <a:rPr lang="fr-FR" sz="800" u="none" strike="noStrike" dirty="0">
                          <a:effectLst/>
                          <a:latin typeface="+mn-lt"/>
                        </a:rPr>
                        <a:t>demandeurs d’asile (CADA)</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363</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88</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281218367"/>
                  </a:ext>
                </a:extLst>
              </a:tr>
              <a:tr h="237055">
                <a:tc vMerge="1">
                  <a:txBody>
                    <a:bodyPr/>
                    <a:lstStyle/>
                    <a:p>
                      <a:endParaRPr lang="fr-FR"/>
                    </a:p>
                  </a:txBody>
                  <a:tcPr/>
                </a:tc>
                <a:tc>
                  <a:txBody>
                    <a:bodyPr/>
                    <a:lstStyle/>
                    <a:p>
                      <a:pPr algn="l" fontAlgn="b"/>
                      <a:r>
                        <a:rPr lang="fr-FR" sz="800" u="none" strike="noStrike" dirty="0">
                          <a:effectLst/>
                          <a:latin typeface="+mn-lt"/>
                        </a:rPr>
                        <a:t>Résidence </a:t>
                      </a:r>
                      <a:r>
                        <a:rPr lang="fr-FR" sz="800" u="none" strike="noStrike" dirty="0" smtClean="0">
                          <a:effectLst/>
                          <a:latin typeface="+mn-lt"/>
                        </a:rPr>
                        <a:t>hôtelière </a:t>
                      </a:r>
                      <a:r>
                        <a:rPr lang="fr-FR" sz="800" u="none" strike="noStrike" dirty="0">
                          <a:effectLst/>
                          <a:latin typeface="+mn-lt"/>
                        </a:rPr>
                        <a:t>à </a:t>
                      </a:r>
                      <a:r>
                        <a:rPr lang="fr-FR" sz="800" u="none" strike="noStrike" dirty="0" smtClean="0">
                          <a:effectLst/>
                          <a:latin typeface="+mn-lt"/>
                        </a:rPr>
                        <a:t>vocation sociale </a:t>
                      </a:r>
                      <a:r>
                        <a:rPr lang="fr-FR" sz="800" u="none" strike="noStrike" dirty="0">
                          <a:effectLst/>
                          <a:latin typeface="+mn-lt"/>
                        </a:rPr>
                        <a:t>(RHVS)</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12</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58</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1728192703"/>
                  </a:ext>
                </a:extLst>
              </a:tr>
              <a:tr h="226066">
                <a:tc vMerge="1">
                  <a:txBody>
                    <a:bodyPr/>
                    <a:lstStyle/>
                    <a:p>
                      <a:endParaRPr lang="fr-FR"/>
                    </a:p>
                  </a:txBody>
                  <a:tcPr/>
                </a:tc>
                <a:tc>
                  <a:txBody>
                    <a:bodyPr/>
                    <a:lstStyle/>
                    <a:p>
                      <a:pPr algn="l" fontAlgn="b"/>
                      <a:r>
                        <a:rPr lang="fr-FR" sz="800" u="none" strike="noStrike" dirty="0">
                          <a:effectLst/>
                          <a:latin typeface="+mn-lt"/>
                        </a:rPr>
                        <a:t>Centre </a:t>
                      </a:r>
                      <a:r>
                        <a:rPr lang="fr-FR" sz="800" u="none" strike="noStrike" dirty="0" smtClean="0">
                          <a:effectLst/>
                          <a:latin typeface="+mn-lt"/>
                        </a:rPr>
                        <a:t>d’accueil </a:t>
                      </a:r>
                      <a:r>
                        <a:rPr lang="fr-FR" sz="800" u="none" strike="noStrike" dirty="0">
                          <a:effectLst/>
                          <a:latin typeface="+mn-lt"/>
                        </a:rPr>
                        <a:t>et </a:t>
                      </a:r>
                      <a:r>
                        <a:rPr lang="fr-FR" sz="800" u="none" strike="noStrike" dirty="0" smtClean="0">
                          <a:effectLst/>
                          <a:latin typeface="+mn-lt"/>
                        </a:rPr>
                        <a:t>d’examen </a:t>
                      </a:r>
                      <a:r>
                        <a:rPr lang="fr-FR" sz="800" u="none" strike="noStrike" dirty="0">
                          <a:effectLst/>
                          <a:latin typeface="+mn-lt"/>
                        </a:rPr>
                        <a:t>des </a:t>
                      </a:r>
                      <a:r>
                        <a:rPr lang="fr-FR" sz="800" u="none" strike="noStrike" dirty="0" smtClean="0">
                          <a:effectLst/>
                          <a:latin typeface="+mn-lt"/>
                        </a:rPr>
                        <a:t>situations </a:t>
                      </a:r>
                      <a:r>
                        <a:rPr lang="fr-FR" sz="800" u="none" strike="noStrike" dirty="0">
                          <a:effectLst/>
                          <a:latin typeface="+mn-lt"/>
                        </a:rPr>
                        <a:t>(CAES)</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33</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73</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3873290555"/>
                  </a:ext>
                </a:extLst>
              </a:tr>
              <a:tr h="226066">
                <a:tc vMerge="1">
                  <a:txBody>
                    <a:bodyPr/>
                    <a:lstStyle/>
                    <a:p>
                      <a:endParaRPr lang="fr-FR"/>
                    </a:p>
                  </a:txBody>
                  <a:tcPr/>
                </a:tc>
                <a:tc>
                  <a:txBody>
                    <a:bodyPr/>
                    <a:lstStyle/>
                    <a:p>
                      <a:pPr algn="l" fontAlgn="b"/>
                      <a:r>
                        <a:rPr lang="fr-FR" sz="800" u="none" strike="noStrike" dirty="0">
                          <a:effectLst/>
                          <a:latin typeface="+mn-lt"/>
                        </a:rPr>
                        <a:t>Hébergement d’urgence des demandeurs d’asile (HUDA)</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493</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82</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2872476495"/>
                  </a:ext>
                </a:extLst>
              </a:tr>
              <a:tr h="190177">
                <a:tc rowSpan="4">
                  <a:txBody>
                    <a:bodyPr/>
                    <a:lstStyle/>
                    <a:p>
                      <a:pPr algn="ctr" fontAlgn="b"/>
                      <a:r>
                        <a:rPr lang="fr-FR" sz="800" u="none" strike="noStrike" dirty="0">
                          <a:solidFill>
                            <a:schemeClr val="tx1"/>
                          </a:solidFill>
                          <a:effectLst/>
                          <a:latin typeface="+mn-lt"/>
                        </a:rPr>
                        <a:t>LOGEMENT ADAPTÉ</a:t>
                      </a:r>
                      <a:endParaRPr lang="fr-FR" sz="800" b="0" i="0" u="none" strike="noStrike" dirty="0">
                        <a:solidFill>
                          <a:schemeClr val="tx1"/>
                        </a:solidFill>
                        <a:effectLst/>
                        <a:latin typeface="+mn-lt"/>
                      </a:endParaRPr>
                    </a:p>
                  </a:txBody>
                  <a:tcPr marL="2021" marR="2021" marT="2021" marB="0" anchor="ctr"/>
                </a:tc>
                <a:tc>
                  <a:txBody>
                    <a:bodyPr/>
                    <a:lstStyle/>
                    <a:p>
                      <a:pPr algn="l" fontAlgn="b"/>
                      <a:r>
                        <a:rPr lang="fr-FR" sz="800" u="none" strike="noStrike" dirty="0">
                          <a:effectLst/>
                          <a:latin typeface="+mn-lt"/>
                        </a:rPr>
                        <a:t>Foyers de travailleurs migrants (FTM)</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170</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94</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3502609651"/>
                  </a:ext>
                </a:extLst>
              </a:tr>
              <a:tr h="190177">
                <a:tc vMerge="1">
                  <a:txBody>
                    <a:bodyPr/>
                    <a:lstStyle/>
                    <a:p>
                      <a:endParaRPr lang="fr-FR"/>
                    </a:p>
                  </a:txBody>
                  <a:tcPr/>
                </a:tc>
                <a:tc>
                  <a:txBody>
                    <a:bodyPr/>
                    <a:lstStyle/>
                    <a:p>
                      <a:pPr algn="l" fontAlgn="b"/>
                      <a:r>
                        <a:rPr lang="fr-FR" sz="800" u="none" strike="noStrike" dirty="0">
                          <a:effectLst/>
                          <a:latin typeface="+mn-lt"/>
                        </a:rPr>
                        <a:t>Foyers de jeunes travailleurs (FJT)</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629</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69</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1005444318"/>
                  </a:ext>
                </a:extLst>
              </a:tr>
              <a:tr h="283935">
                <a:tc vMerge="1">
                  <a:txBody>
                    <a:bodyPr/>
                    <a:lstStyle/>
                    <a:p>
                      <a:endParaRPr lang="fr-FR"/>
                    </a:p>
                  </a:txBody>
                  <a:tcPr/>
                </a:tc>
                <a:tc>
                  <a:txBody>
                    <a:bodyPr/>
                    <a:lstStyle/>
                    <a:p>
                      <a:pPr algn="l" fontAlgn="b"/>
                      <a:r>
                        <a:rPr lang="fr-FR" sz="800" u="none" strike="noStrike" dirty="0">
                          <a:solidFill>
                            <a:schemeClr val="tx1"/>
                          </a:solidFill>
                          <a:effectLst/>
                          <a:latin typeface="+mn-lt"/>
                        </a:rPr>
                        <a:t>Pensions de </a:t>
                      </a:r>
                      <a:r>
                        <a:rPr lang="fr-FR" sz="800" u="none" strike="noStrike" dirty="0" smtClean="0">
                          <a:solidFill>
                            <a:schemeClr val="tx1"/>
                          </a:solidFill>
                          <a:effectLst/>
                          <a:latin typeface="+mn-lt"/>
                        </a:rPr>
                        <a:t>famille/maisons </a:t>
                      </a:r>
                      <a:r>
                        <a:rPr lang="fr-FR" sz="800" u="none" strike="noStrike" dirty="0">
                          <a:solidFill>
                            <a:schemeClr val="tx1"/>
                          </a:solidFill>
                          <a:effectLst/>
                          <a:latin typeface="+mn-lt"/>
                        </a:rPr>
                        <a:t>relais </a:t>
                      </a:r>
                      <a:r>
                        <a:rPr lang="fr-FR" sz="800" u="none" strike="noStrike" dirty="0" smtClean="0">
                          <a:solidFill>
                            <a:schemeClr val="tx1"/>
                          </a:solidFill>
                          <a:effectLst/>
                          <a:latin typeface="+mn-lt"/>
                        </a:rPr>
                        <a:t>(y compris </a:t>
                      </a:r>
                      <a:r>
                        <a:rPr lang="fr-FR" sz="800" u="none" strike="noStrike" dirty="0">
                          <a:solidFill>
                            <a:schemeClr val="tx1"/>
                          </a:solidFill>
                          <a:effectLst/>
                          <a:latin typeface="+mn-lt"/>
                        </a:rPr>
                        <a:t>résidences accueil)</a:t>
                      </a:r>
                      <a:endParaRPr lang="fr-FR" sz="800" b="0" i="0" u="none" strike="noStrike" dirty="0">
                        <a:solidFill>
                          <a:schemeClr val="tx1"/>
                        </a:solidFill>
                        <a:effectLst/>
                        <a:latin typeface="+mn-lt"/>
                      </a:endParaRPr>
                    </a:p>
                  </a:txBody>
                  <a:tcPr marL="2021" marR="2021" marT="2021" marB="0" anchor="ctr"/>
                </a:tc>
                <a:tc>
                  <a:txBody>
                    <a:bodyPr/>
                    <a:lstStyle/>
                    <a:p>
                      <a:pPr algn="r" fontAlgn="b"/>
                      <a:r>
                        <a:rPr lang="fr-FR" sz="800" u="none" strike="noStrike" dirty="0">
                          <a:effectLst/>
                          <a:latin typeface="+mn-lt"/>
                        </a:rPr>
                        <a:t>882</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81</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1971844475"/>
                  </a:ext>
                </a:extLst>
              </a:tr>
              <a:tr h="190177">
                <a:tc vMerge="1">
                  <a:txBody>
                    <a:bodyPr/>
                    <a:lstStyle/>
                    <a:p>
                      <a:endParaRPr lang="fr-FR"/>
                    </a:p>
                  </a:txBody>
                  <a:tcPr/>
                </a:tc>
                <a:tc>
                  <a:txBody>
                    <a:bodyPr/>
                    <a:lstStyle/>
                    <a:p>
                      <a:pPr algn="l" fontAlgn="b"/>
                      <a:r>
                        <a:rPr lang="fr-FR" sz="800" u="none" strike="noStrike" dirty="0">
                          <a:effectLst/>
                          <a:latin typeface="+mn-lt"/>
                        </a:rPr>
                        <a:t>Résidences sociales hors pensions de famille</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1 094</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86</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3752687552"/>
                  </a:ext>
                </a:extLst>
              </a:tr>
              <a:tr h="200094">
                <a:tc rowSpan="3">
                  <a:txBody>
                    <a:bodyPr/>
                    <a:lstStyle/>
                    <a:p>
                      <a:pPr algn="ctr" fontAlgn="b"/>
                      <a:r>
                        <a:rPr lang="fr-FR" sz="800" u="none" strike="noStrike" dirty="0">
                          <a:effectLst/>
                          <a:latin typeface="+mn-lt"/>
                        </a:rPr>
                        <a:t>HEBERGEMENT AVEC AIDE MEDICALE</a:t>
                      </a:r>
                      <a:endParaRPr lang="fr-FR" sz="800" b="0" i="0" u="none" strike="noStrike" dirty="0">
                        <a:solidFill>
                          <a:srgbClr val="000000"/>
                        </a:solidFill>
                        <a:effectLst/>
                        <a:latin typeface="+mn-lt"/>
                      </a:endParaRPr>
                    </a:p>
                  </a:txBody>
                  <a:tcPr marL="2021" marR="2021" marT="2021" marB="0" anchor="ctr"/>
                </a:tc>
                <a:tc>
                  <a:txBody>
                    <a:bodyPr/>
                    <a:lstStyle/>
                    <a:p>
                      <a:pPr algn="l" fontAlgn="b"/>
                      <a:r>
                        <a:rPr lang="fr-FR" sz="800" u="none" strike="noStrike" dirty="0">
                          <a:effectLst/>
                          <a:latin typeface="+mn-lt"/>
                        </a:rPr>
                        <a:t>Appartement de Coordination Thérapeutique (ACT)</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190</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97</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2784749907"/>
                  </a:ext>
                </a:extLst>
              </a:tr>
              <a:tr h="188387">
                <a:tc vMerge="1">
                  <a:txBody>
                    <a:bodyPr/>
                    <a:lstStyle/>
                    <a:p>
                      <a:endParaRPr lang="fr-FR"/>
                    </a:p>
                  </a:txBody>
                  <a:tcPr/>
                </a:tc>
                <a:tc>
                  <a:txBody>
                    <a:bodyPr/>
                    <a:lstStyle/>
                    <a:p>
                      <a:pPr algn="l" fontAlgn="b"/>
                      <a:r>
                        <a:rPr lang="fr-FR" sz="800" u="none" strike="noStrike" dirty="0">
                          <a:effectLst/>
                          <a:latin typeface="+mn-lt"/>
                        </a:rPr>
                        <a:t>Lits Halte-Soins Santé (LHSS)</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140</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93</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1819851947"/>
                  </a:ext>
                </a:extLst>
              </a:tr>
              <a:tr h="188387">
                <a:tc vMerge="1">
                  <a:txBody>
                    <a:bodyPr/>
                    <a:lstStyle/>
                    <a:p>
                      <a:endParaRPr lang="fr-FR"/>
                    </a:p>
                  </a:txBody>
                  <a:tcPr/>
                </a:tc>
                <a:tc>
                  <a:txBody>
                    <a:bodyPr/>
                    <a:lstStyle/>
                    <a:p>
                      <a:pPr algn="l" fontAlgn="b"/>
                      <a:r>
                        <a:rPr lang="fr-FR" sz="800" u="none" strike="noStrike" dirty="0">
                          <a:effectLst/>
                          <a:latin typeface="+mn-lt"/>
                        </a:rPr>
                        <a:t>Lits d’Accueil Médicalisé (LAM)</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23</a:t>
                      </a:r>
                      <a:endParaRPr lang="fr-FR" sz="800" b="0" i="0" u="none" strike="noStrike" dirty="0">
                        <a:solidFill>
                          <a:srgbClr val="000000"/>
                        </a:solidFill>
                        <a:effectLst/>
                        <a:latin typeface="+mn-lt"/>
                      </a:endParaRPr>
                    </a:p>
                  </a:txBody>
                  <a:tcPr marL="2021" marR="2021" marT="2021" marB="0" anchor="ctr"/>
                </a:tc>
                <a:tc>
                  <a:txBody>
                    <a:bodyPr/>
                    <a:lstStyle/>
                    <a:p>
                      <a:pPr algn="r" fontAlgn="b"/>
                      <a:r>
                        <a:rPr lang="fr-FR" sz="800" u="none" strike="noStrike" dirty="0">
                          <a:effectLst/>
                          <a:latin typeface="+mn-lt"/>
                        </a:rPr>
                        <a:t>91</a:t>
                      </a:r>
                      <a:endParaRPr lang="fr-FR" sz="800" b="0"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684057646"/>
                  </a:ext>
                </a:extLst>
              </a:tr>
              <a:tr h="188387">
                <a:tc>
                  <a:txBody>
                    <a:bodyPr/>
                    <a:lstStyle/>
                    <a:p>
                      <a:pPr algn="ctr" fontAlgn="b"/>
                      <a:endParaRPr lang="fr-FR" sz="800" b="0" i="0" u="none" strike="noStrike" dirty="0">
                        <a:solidFill>
                          <a:srgbClr val="000000"/>
                        </a:solidFill>
                        <a:effectLst/>
                        <a:latin typeface="+mn-lt"/>
                      </a:endParaRPr>
                    </a:p>
                  </a:txBody>
                  <a:tcPr marL="2021" marR="2021" marT="2021" marB="0" anchor="ctr"/>
                </a:tc>
                <a:tc>
                  <a:txBody>
                    <a:bodyPr/>
                    <a:lstStyle/>
                    <a:p>
                      <a:pPr algn="l" fontAlgn="b"/>
                      <a:r>
                        <a:rPr lang="fr-FR" sz="800" b="1" i="0" u="none" strike="noStrike" dirty="0" smtClean="0">
                          <a:solidFill>
                            <a:srgbClr val="000000"/>
                          </a:solidFill>
                          <a:effectLst/>
                          <a:latin typeface="+mn-lt"/>
                        </a:rPr>
                        <a:t>TOTAL</a:t>
                      </a:r>
                      <a:endParaRPr lang="fr-FR" sz="800" b="1" i="0" u="none" strike="noStrike" dirty="0">
                        <a:solidFill>
                          <a:srgbClr val="000000"/>
                        </a:solidFill>
                        <a:effectLst/>
                        <a:latin typeface="+mn-lt"/>
                      </a:endParaRPr>
                    </a:p>
                  </a:txBody>
                  <a:tcPr marL="2021" marR="2021" marT="2021" marB="0" anchor="ctr"/>
                </a:tc>
                <a:tc>
                  <a:txBody>
                    <a:bodyPr/>
                    <a:lstStyle/>
                    <a:p>
                      <a:pPr algn="r" fontAlgn="b"/>
                      <a:r>
                        <a:rPr lang="fr-FR" sz="800" b="1" i="0" u="none" strike="noStrike" dirty="0" smtClean="0">
                          <a:solidFill>
                            <a:srgbClr val="000000"/>
                          </a:solidFill>
                          <a:effectLst/>
                          <a:latin typeface="+mn-lt"/>
                        </a:rPr>
                        <a:t>6308</a:t>
                      </a:r>
                      <a:endParaRPr lang="fr-FR" sz="800" b="1" i="0" u="none" strike="noStrike" dirty="0">
                        <a:solidFill>
                          <a:srgbClr val="000000"/>
                        </a:solidFill>
                        <a:effectLst/>
                        <a:latin typeface="+mn-lt"/>
                      </a:endParaRPr>
                    </a:p>
                  </a:txBody>
                  <a:tcPr marL="2021" marR="2021" marT="2021" marB="0" anchor="ctr"/>
                </a:tc>
                <a:tc>
                  <a:txBody>
                    <a:bodyPr/>
                    <a:lstStyle/>
                    <a:p>
                      <a:pPr algn="r" fontAlgn="b"/>
                      <a:r>
                        <a:rPr lang="fr-FR" sz="800" b="1" i="0" u="none" strike="noStrike" dirty="0" smtClean="0">
                          <a:solidFill>
                            <a:srgbClr val="000000"/>
                          </a:solidFill>
                          <a:effectLst/>
                          <a:latin typeface="+mn-lt"/>
                        </a:rPr>
                        <a:t>81</a:t>
                      </a:r>
                      <a:endParaRPr lang="fr-FR" sz="800" b="1" i="0" u="none" strike="noStrike" dirty="0">
                        <a:solidFill>
                          <a:srgbClr val="000000"/>
                        </a:solidFill>
                        <a:effectLst/>
                        <a:latin typeface="+mn-lt"/>
                      </a:endParaRPr>
                    </a:p>
                  </a:txBody>
                  <a:tcPr marL="2021" marR="2021" marT="2021" marB="0" anchor="ctr"/>
                </a:tc>
                <a:extLst>
                  <a:ext uri="{0D108BD9-81ED-4DB2-BD59-A6C34878D82A}">
                    <a16:rowId xmlns:a16="http://schemas.microsoft.com/office/drawing/2014/main" val="283347991"/>
                  </a:ext>
                </a:extLst>
              </a:tr>
            </a:tbl>
          </a:graphicData>
        </a:graphic>
      </p:graphicFrame>
    </p:spTree>
    <p:extLst>
      <p:ext uri="{BB962C8B-B14F-4D97-AF65-F5344CB8AC3E}">
        <p14:creationId xmlns:p14="http://schemas.microsoft.com/office/powerpoint/2010/main" val="1254611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9</a:t>
            </a:fld>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a:t>DREES / Bureau « Lutte contre l’exclusion »</a:t>
            </a:r>
          </a:p>
        </p:txBody>
      </p:sp>
      <p:sp>
        <p:nvSpPr>
          <p:cNvPr id="7" name="Espace réservé de la date 1"/>
          <p:cNvSpPr>
            <a:spLocks noGrp="1"/>
          </p:cNvSpPr>
          <p:nvPr>
            <p:ph type="dt" sz="half" idx="2"/>
          </p:nvPr>
        </p:nvSpPr>
        <p:spPr>
          <a:xfrm>
            <a:off x="323850" y="4797631"/>
            <a:ext cx="1170000" cy="345869"/>
          </a:xfrm>
        </p:spPr>
        <p:txBody>
          <a:bodyPr/>
          <a:lstStyle/>
          <a:p>
            <a:r>
              <a:rPr lang="fr-FR" cap="all" dirty="0" smtClean="0"/>
              <a:t>24/03/2023</a:t>
            </a:r>
            <a:endParaRPr lang="fr-FR" cap="all" dirty="0"/>
          </a:p>
        </p:txBody>
      </p:sp>
      <p:sp>
        <p:nvSpPr>
          <p:cNvPr id="9" name="Titre 3"/>
          <p:cNvSpPr>
            <a:spLocks noGrp="1"/>
          </p:cNvSpPr>
          <p:nvPr>
            <p:ph type="title"/>
          </p:nvPr>
        </p:nvSpPr>
        <p:spPr>
          <a:xfrm>
            <a:off x="461398" y="544719"/>
            <a:ext cx="8424863" cy="539991"/>
          </a:xfrm>
        </p:spPr>
        <p:txBody>
          <a:bodyPr>
            <a:normAutofit/>
          </a:bodyPr>
          <a:lstStyle/>
          <a:p>
            <a:r>
              <a:rPr lang="fr-FR" sz="1800" spc="50" dirty="0" smtClean="0">
                <a:solidFill>
                  <a:srgbClr val="E83D54"/>
                </a:solidFill>
                <a:latin typeface="Arial" panose="020B0604020202020204" pitchFamily="34" charset="0"/>
                <a:ea typeface="Times New Roman"/>
                <a:cs typeface="Arial" panose="020B0604020202020204" pitchFamily="34" charset="0"/>
              </a:rPr>
              <a:t>Présentation aujourd’hui de 2 études de « 1ers résultats »</a:t>
            </a:r>
            <a:endParaRPr lang="fr-FR" sz="1800" spc="50" dirty="0">
              <a:solidFill>
                <a:srgbClr val="E83D54"/>
              </a:solidFill>
              <a:latin typeface="Arial" panose="020B0604020202020204" pitchFamily="34" charset="0"/>
              <a:ea typeface="Times New Roman"/>
              <a:cs typeface="Arial" panose="020B0604020202020204" pitchFamily="34" charset="0"/>
            </a:endParaRPr>
          </a:p>
        </p:txBody>
      </p:sp>
      <p:sp>
        <p:nvSpPr>
          <p:cNvPr id="4" name="Rectangle 3"/>
          <p:cNvSpPr/>
          <p:nvPr/>
        </p:nvSpPr>
        <p:spPr>
          <a:xfrm>
            <a:off x="489300" y="1347614"/>
            <a:ext cx="7704856" cy="2677656"/>
          </a:xfrm>
          <a:prstGeom prst="rect">
            <a:avLst/>
          </a:prstGeom>
        </p:spPr>
        <p:txBody>
          <a:bodyPr wrap="square">
            <a:spAutoFit/>
          </a:bodyPr>
          <a:lstStyle/>
          <a:p>
            <a:pPr marL="285750" indent="-285750">
              <a:buFontTx/>
              <a:buChar char="-"/>
            </a:pPr>
            <a:r>
              <a:rPr lang="fr-FR" sz="1400" dirty="0" smtClean="0"/>
              <a:t>L’une sur les personnes en centres d’hébergement (hors aide médicale et hors places d’urgence) au 31/01/2021</a:t>
            </a:r>
          </a:p>
          <a:p>
            <a:pPr marL="285750" indent="-285750">
              <a:buFontTx/>
              <a:buChar char="-"/>
            </a:pPr>
            <a:r>
              <a:rPr lang="fr-FR" sz="1400" dirty="0" smtClean="0"/>
              <a:t>L’autre sur les personnes en places d’urgence au 31/01/2021</a:t>
            </a:r>
          </a:p>
          <a:p>
            <a:pPr marL="285750" indent="-285750">
              <a:buFontTx/>
              <a:buChar char="-"/>
            </a:pPr>
            <a:endParaRPr lang="fr-FR" sz="1400" dirty="0"/>
          </a:p>
          <a:p>
            <a:r>
              <a:rPr lang="fr-FR" sz="1400" dirty="0" smtClean="0"/>
              <a:t>Il s’agit dans les 2 cas de personnes sans domicile.</a:t>
            </a:r>
          </a:p>
          <a:p>
            <a:endParaRPr lang="fr-FR" sz="1400" dirty="0"/>
          </a:p>
          <a:p>
            <a:r>
              <a:rPr lang="fr-FR" sz="1400" dirty="0" smtClean="0"/>
              <a:t>Cela porte sur une période perturbée par le </a:t>
            </a:r>
            <a:r>
              <a:rPr lang="fr-FR" sz="1400" dirty="0" err="1" smtClean="0"/>
              <a:t>covid</a:t>
            </a:r>
            <a:r>
              <a:rPr lang="fr-FR" sz="1400" dirty="0" smtClean="0"/>
              <a:t>. </a:t>
            </a:r>
          </a:p>
          <a:p>
            <a:endParaRPr lang="fr-FR" sz="1400" dirty="0" smtClean="0"/>
          </a:p>
          <a:p>
            <a:r>
              <a:rPr lang="fr-FR" sz="1400" dirty="0" smtClean="0"/>
              <a:t>Ce sont des travaux en cours :</a:t>
            </a:r>
          </a:p>
          <a:p>
            <a:pPr marL="285750" indent="-285750">
              <a:buFontTx/>
              <a:buChar char="-"/>
            </a:pPr>
            <a:r>
              <a:rPr lang="fr-FR" sz="1400" dirty="0" smtClean="0"/>
              <a:t>Les résultats sont donc provisoires</a:t>
            </a:r>
          </a:p>
          <a:p>
            <a:pPr marL="285750" indent="-285750">
              <a:buFontTx/>
              <a:buChar char="-"/>
            </a:pPr>
            <a:r>
              <a:rPr lang="fr-FR" sz="1400" dirty="0" smtClean="0"/>
              <a:t>Les présentations ne seront pas diffusées sur la page web</a:t>
            </a:r>
          </a:p>
          <a:p>
            <a:r>
              <a:rPr lang="fr-FR" sz="1400" dirty="0" smtClean="0"/>
              <a:t> </a:t>
            </a:r>
            <a:endParaRPr lang="fr-FR" sz="1400" dirty="0">
              <a:solidFill>
                <a:srgbClr val="00B050"/>
              </a:solidFill>
            </a:endParaRPr>
          </a:p>
        </p:txBody>
      </p:sp>
    </p:spTree>
    <p:extLst>
      <p:ext uri="{BB962C8B-B14F-4D97-AF65-F5344CB8AC3E}">
        <p14:creationId xmlns:p14="http://schemas.microsoft.com/office/powerpoint/2010/main" val="2919248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_ARS_ARA16-9">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5" id="{CCAA3B1F-37AD-D142-9B00-F2952BC71F32}" vid="{8780E14E-37A2-0148-9F40-6587BA01BE6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TEMPLATE_DREES 16-9</Template>
  <TotalTime>4487</TotalTime>
  <Words>4838</Words>
  <Application>Microsoft Office PowerPoint</Application>
  <PresentationFormat>Affichage à l'écran (16:9)</PresentationFormat>
  <Paragraphs>1636</Paragraphs>
  <Slides>28</Slides>
  <Notes>28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28</vt:i4>
      </vt:variant>
    </vt:vector>
  </HeadingPairs>
  <TitlesOfParts>
    <vt:vector size="35" baseType="lpstr">
      <vt:lpstr>Arial</vt:lpstr>
      <vt:lpstr>Arial Narrow</vt:lpstr>
      <vt:lpstr>Franklin Gothic Medium</vt:lpstr>
      <vt:lpstr>Marianne</vt:lpstr>
      <vt:lpstr>Times New Roman</vt:lpstr>
      <vt:lpstr>Wingdings</vt:lpstr>
      <vt:lpstr>TEMPLATE_ARS_ARA16-9</vt:lpstr>
      <vt:lpstr>Présentation PowerPoint</vt:lpstr>
      <vt:lpstr>Présentation PowerPoint</vt:lpstr>
      <vt:lpstr>L’enquête « ES-DS 2020-2021 »</vt:lpstr>
      <vt:lpstr>Champ de l’enquête « ES-DS 2020-2021 »</vt:lpstr>
      <vt:lpstr>Les nouveautés de l’enquête ES-DS 2020-2021 (1/2)</vt:lpstr>
      <vt:lpstr>Les nouveautés de l’enquête ES-DS 2020-2021 (2/2)</vt:lpstr>
      <vt:lpstr>Le questionnaire</vt:lpstr>
      <vt:lpstr>La réponse à l’enquête 2020-2021</vt:lpstr>
      <vt:lpstr>Présentation aujourd’hui de 2 études de « 1ers résultats »</vt:lpstr>
      <vt:lpstr>Calendrier des publications</vt:lpstr>
      <vt:lpstr>Diffusion des données </vt:lpstr>
      <vt:lpstr>Présentation PowerPoint</vt:lpstr>
      <vt:lpstr>Près de 220 000 places d’accueil dans les établissements d’hébergement</vt:lpstr>
      <vt:lpstr>Une forte hausse du nombre de places permanentes…</vt:lpstr>
      <vt:lpstr>… et du nombre de places hors urgence</vt:lpstr>
      <vt:lpstr>Présentation PowerPoint</vt:lpstr>
      <vt:lpstr>Présentation PowerPoint</vt:lpstr>
      <vt:lpstr>Présentation PowerPoint</vt:lpstr>
      <vt:lpstr>Un public majoritairement étranger même dans les structures généralistes</vt:lpstr>
      <vt:lpstr>Une moindre maitrise du français dans les structures du DNA</vt:lpstr>
      <vt:lpstr>Moins d’une personne sur vingt a une reconnaissance administrative du handicap</vt:lpstr>
      <vt:lpstr>Plus d’une personne hébergée sur deux au 31/01/2021 est présente depuis plus d’un an dans l’établissement</vt:lpstr>
      <vt:lpstr>Plus d’une personne hébergée sur deux au 31/01/2021 est présente depuis plus d’un an dans l’établissement</vt:lpstr>
      <vt:lpstr>Trois personnes sur cinq étaient déjà dans un centre d’hébergement avant leur entrée dans l’établissement actuel</vt:lpstr>
      <vt:lpstr>Un adulte sur deux est dans l’impossibilité de travailler, près d’un sur quatre est au chômage</vt:lpstr>
      <vt:lpstr>Un adulte hébergé sur cinq touche le RSA</vt:lpstr>
      <vt:lpstr>Une couverture maladie quasi-totale</vt:lpstr>
      <vt:lpstr>Présentation PowerPoint</vt:lpstr>
    </vt:vector>
  </TitlesOfParts>
  <Manager>Client</Manager>
  <Company>PPT/DSI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ABASSI Elisa</dc:creator>
  <cp:lastModifiedBy>CARUSO, Anthony (DREES/OS/LCE)</cp:lastModifiedBy>
  <cp:revision>213</cp:revision>
  <cp:lastPrinted>2021-11-08T16:04:38Z</cp:lastPrinted>
  <dcterms:created xsi:type="dcterms:W3CDTF">2020-11-09T14:49:51Z</dcterms:created>
  <dcterms:modified xsi:type="dcterms:W3CDTF">2023-03-23T19:38:08Z</dcterms:modified>
</cp:coreProperties>
</file>