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</p:sldMasterIdLst>
  <p:handoutMasterIdLst>
    <p:handoutMasterId r:id="rId21"/>
  </p:handoutMasterIdLst>
  <p:sldIdLst>
    <p:sldId id="267" r:id="rId5"/>
    <p:sldId id="269" r:id="rId6"/>
    <p:sldId id="282" r:id="rId7"/>
    <p:sldId id="271" r:id="rId8"/>
    <p:sldId id="270" r:id="rId9"/>
    <p:sldId id="273" r:id="rId10"/>
    <p:sldId id="272" r:id="rId11"/>
    <p:sldId id="276" r:id="rId12"/>
    <p:sldId id="279" r:id="rId13"/>
    <p:sldId id="277" r:id="rId14"/>
    <p:sldId id="278" r:id="rId15"/>
    <p:sldId id="280" r:id="rId16"/>
    <p:sldId id="283" r:id="rId17"/>
    <p:sldId id="274" r:id="rId18"/>
    <p:sldId id="281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Actions mises en œuvre selon la période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4.9415756429599451E-2"/>
          <c:y val="0.13643736621143984"/>
          <c:w val="0.93822216968997474"/>
          <c:h val="0.7785759326381266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'actions mises en oeuvre'!$A$11:$A$14</c:f>
              <c:strCache>
                <c:ptCount val="4"/>
                <c:pt idx="0">
                  <c:v>Action avant 2022</c:v>
                </c:pt>
                <c:pt idx="1">
                  <c:v>Action avant 2022 et en 2022</c:v>
                </c:pt>
                <c:pt idx="2">
                  <c:v>Action en 2022</c:v>
                </c:pt>
                <c:pt idx="3">
                  <c:v>Aucune action</c:v>
                </c:pt>
              </c:strCache>
            </c:strRef>
          </c:cat>
          <c:val>
            <c:numRef>
              <c:f>'actions mises en oeuvre'!$B$11:$B$14</c:f>
              <c:numCache>
                <c:formatCode>General</c:formatCode>
                <c:ptCount val="4"/>
                <c:pt idx="0">
                  <c:v>4.5</c:v>
                </c:pt>
                <c:pt idx="1">
                  <c:v>60</c:v>
                </c:pt>
                <c:pt idx="2">
                  <c:v>30.5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35-4855-B4EE-A87E8F7D54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30631728"/>
        <c:axId val="1252747856"/>
      </c:barChart>
      <c:catAx>
        <c:axId val="163063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52747856"/>
        <c:crosses val="autoZero"/>
        <c:auto val="1"/>
        <c:lblAlgn val="ctr"/>
        <c:lblOffset val="100"/>
        <c:noMultiLvlLbl val="0"/>
      </c:catAx>
      <c:valAx>
        <c:axId val="125274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3063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92C778F-F27D-7054-C1FF-FEEEE28F97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7434A7-FC7A-5F53-CB04-DE2C30C816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3D9C8-5A15-4AFC-B185-6CE5110811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F059CD5-EB6F-FBE2-8523-3A2A7D411A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29499D3-9F15-F0B3-D835-3686BAD1B8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242C3-D42A-4175-BCA2-4682F7DD2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093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3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25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7834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039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731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38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019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130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13099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que 6">
            <a:extLst>
              <a:ext uri="{FF2B5EF4-FFF2-40B4-BE49-F238E27FC236}">
                <a16:creationId xmlns:a16="http://schemas.microsoft.com/office/drawing/2014/main" id="{9AFDDC0A-901B-E7CE-4C93-49CFECC3DE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3500" y="4964147"/>
            <a:ext cx="7048500" cy="1924050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4127F093-FAA6-2B70-67CD-21B3B1E9382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07561" y="5681910"/>
            <a:ext cx="1587004" cy="93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74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46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92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39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80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542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7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97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48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EAE60-663F-4148-BBCE-50AB5FB10C2E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BB306C-3AB7-470F-881D-3F8A06C5A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50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  <p:sldLayoutId id="214748364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CDEA2E66-045A-5E3F-1747-E74425F55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2518" y="2099931"/>
            <a:ext cx="7766936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/>
              </a:rPr>
              <a:t>Enquête canicule </a:t>
            </a:r>
            <a:b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/>
              </a:rPr>
            </a:br>
            <a:r>
              <a:rPr lang="fr-FR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/>
              </a:rPr>
              <a:t>26 juillet 2023</a:t>
            </a:r>
            <a:endParaRPr lang="fr-FR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ous-titre 1">
            <a:extLst>
              <a:ext uri="{FF2B5EF4-FFF2-40B4-BE49-F238E27FC236}">
                <a16:creationId xmlns:a16="http://schemas.microsoft.com/office/drawing/2014/main" id="{1743BF74-3CB1-35D3-E254-2229C81DD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236" y="4758069"/>
            <a:ext cx="9112103" cy="1096899"/>
          </a:xfrm>
        </p:spPr>
        <p:txBody>
          <a:bodyPr/>
          <a:lstStyle/>
          <a:p>
            <a:pPr algn="l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Présentation groupe études de la DREES du 13/10/23</a:t>
            </a:r>
          </a:p>
          <a:p>
            <a:pPr algn="l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Carole </a:t>
            </a:r>
            <a:r>
              <a:rPr lang="fr-F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Lardoux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responsable de l’animation de l’observation–carole.lardoux@federationsolidarite.org</a:t>
            </a:r>
          </a:p>
        </p:txBody>
      </p:sp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0DD674CE-65F2-F115-A8BC-57CDB2210E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62" y="344348"/>
            <a:ext cx="1590249" cy="965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11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581641" y="22739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résultats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677334" y="1403499"/>
            <a:ext cx="8596668" cy="463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959C7E7-A409-6450-833E-6416AB045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80" y="826831"/>
            <a:ext cx="8255529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193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581641" y="22739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résultats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677334" y="1403499"/>
            <a:ext cx="8596668" cy="463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0BB7467-395E-D554-A59A-CC53ECC62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54" y="2104728"/>
            <a:ext cx="9460430" cy="463786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D8A9492-819A-3EE6-229B-26E7A541D30E}"/>
              </a:ext>
            </a:extLst>
          </p:cNvPr>
          <p:cNvSpPr txBox="1"/>
          <p:nvPr/>
        </p:nvSpPr>
        <p:spPr>
          <a:xfrm>
            <a:off x="202020" y="702270"/>
            <a:ext cx="907198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Seulement 1/3 des répondants considèrent qu’il y a eu des évolutions sur les mesures de prévention à l’égard du personnel des structures (36%) et à l’égard des personnes accueillies/rencontrées (34%). Le bâti est le domaine dans lequel le moins d’évolutions a été constatées (6%).</a:t>
            </a:r>
          </a:p>
        </p:txBody>
      </p:sp>
    </p:spTree>
    <p:extLst>
      <p:ext uri="{BB962C8B-B14F-4D97-AF65-F5344CB8AC3E}">
        <p14:creationId xmlns:p14="http://schemas.microsoft.com/office/powerpoint/2010/main" val="2404305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7DF3C1-F589-29A2-7045-393B15D5807C}"/>
              </a:ext>
            </a:extLst>
          </p:cNvPr>
          <p:cNvSpPr txBox="1">
            <a:spLocks/>
          </p:cNvSpPr>
          <p:nvPr/>
        </p:nvSpPr>
        <p:spPr>
          <a:xfrm>
            <a:off x="581641" y="22739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résultats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27EAD54-399A-EA50-6754-677D6BEEF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712" y="816637"/>
            <a:ext cx="9476489" cy="595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864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677334" y="120502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résultats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193797" y="1052623"/>
            <a:ext cx="9545626" cy="5326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juin 2023, seulement 16 répondants (9,5%) ont été impliquée dans un temps de coordination formalisé concernant la gestion d’épisodes de fortes chaleurs</a:t>
            </a:r>
          </a:p>
          <a:p>
            <a:pPr marL="0" indent="0" algn="just">
              <a:buNone/>
            </a:pPr>
            <a:endParaRPr lang="fr-F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Peu de retours d’expérience après la canicule de 2022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9510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677334" y="120502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13 préconisations de la FAS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193797" y="1052623"/>
            <a:ext cx="9545626" cy="53269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Mise en application des 3 mots-clés</a:t>
            </a:r>
            <a:r>
              <a:rPr lang="fr-FR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eau, abri et repos </a:t>
            </a:r>
          </a:p>
          <a:p>
            <a:pPr algn="just"/>
            <a:r>
              <a:rPr lang="fr-F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destination </a:t>
            </a:r>
            <a:r>
              <a:rPr lang="fr-FR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personnes prises en charge + du personnel + des dispositifs</a:t>
            </a:r>
          </a:p>
          <a:p>
            <a:pPr algn="just"/>
            <a:r>
              <a:rPr lang="fr-F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Assurer l’accès à l’hébergement et au logement des personnes sans abri</a:t>
            </a:r>
          </a:p>
          <a:p>
            <a:pPr algn="just"/>
            <a:r>
              <a:rPr lang="fr-FR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Permettre à toutes les personnes sans abri d’accéder à un logement/ hébergement adapté à leur situation</a:t>
            </a:r>
          </a:p>
          <a:p>
            <a:pPr algn="just"/>
            <a:r>
              <a:rPr lang="fr-FR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Stopper les expulsions locatives/ garantir une solution de relogement ou d’hébergement pour les personnes expulsées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8667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677334" y="120502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13 préconisations de la FAS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287079" y="797442"/>
            <a:ext cx="9377916" cy="5816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Faciliter l’accès à l’eau, à l’hygiène, à un point frais et à une alimentation adaptée aux fortes chaleurs</a:t>
            </a:r>
          </a:p>
          <a:p>
            <a:pPr algn="just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Permettre un meilleur accès à l’eau pour tous en augmentant la distribution de bouteilles d’eau et de gourdes (en privilégiant ces dernières), en équipant tous les dispositifs de fontaines d’eau et donnant l’accès à l’eau dans les squats et bidonvilles </a:t>
            </a:r>
          </a:p>
          <a:p>
            <a:pPr algn="just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Rendre effectif pour les personnes à la rue le libre accès à des points d’eau et partager au mieux l’information</a:t>
            </a:r>
          </a:p>
          <a:p>
            <a:pPr algn="just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Rendre effectif l’accès aux lieux frais pour les personnes encore trop souvent stigmatisées</a:t>
            </a:r>
          </a:p>
          <a:p>
            <a:pPr algn="just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Proposer et donner un accès à une alimentation saine et adaptée aux fortes chaleurs (et notamment adaptée aux besoins nutritifs des bébés)</a:t>
            </a:r>
          </a:p>
          <a:p>
            <a:pPr algn="just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Elargir l’accès aux lieux d’hygiène pour permettre à tous de se rafraîchir et réduire les risques physiques liées à la chaleur (infection des pieds, brûlures)</a:t>
            </a:r>
          </a:p>
          <a:p>
            <a:pPr algn="just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Interdire les arrêtés anti-mendicité</a:t>
            </a:r>
          </a:p>
          <a:p>
            <a:pPr algn="just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Proposer des places d’hébergement exceptionnelles comme le préconise Santé Publique France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9388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677334" y="109871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13 préconisations de la FAS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287079" y="786809"/>
            <a:ext cx="9239693" cy="5961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Adapter les structures d’accueil aux fortes chaleurs</a:t>
            </a:r>
          </a:p>
          <a:p>
            <a:pPr algn="just"/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Installer des équipements pour que tous les dispositifs aient des lieux frais, tout en respectant les normes environnementales</a:t>
            </a:r>
          </a:p>
          <a:p>
            <a:pPr algn="just"/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Réaliser des diagnostics énergétiques pour respecter le confort thermique des lieux destinés aux personnes hébergées/accueillies, des professionnels et des bénévoles</a:t>
            </a:r>
          </a:p>
          <a:p>
            <a:pPr algn="just"/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Renforcer les moyens humains et la coordination en période estivale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Rendre effectif les temps de coordination concernant la gestion des fortes chaleurs en amont de l’été, organiser des retours d’expérience et tenir compte des actions innovantes </a:t>
            </a:r>
          </a:p>
          <a:p>
            <a:pPr algn="just"/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Déployer des moyens humains supplémentaires pour pallier aux absences estivales et à la fermeture de dispositifs d’aide afin de pouvoir mener des actions de sensibilisation, d’accompagnement et de suivi des personnes à la rue et hébergées ou en logement accompagné et de soulager les professionnels en poste</a:t>
            </a:r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7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677334" y="141768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Eléments de cadrage et méthodologie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95693" y="850604"/>
            <a:ext cx="9409815" cy="6007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Rapport public annuel 2024 de la Cour des comptes sur l’adaptation des politiques publiques aux changements climatiques</a:t>
            </a:r>
          </a:p>
          <a:p>
            <a:pPr algn="just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chapitre consacré aux vagues de chaleur et la protection de la santé des personnes vulnérables (grand </a:t>
            </a:r>
            <a:r>
              <a:rPr lang="fr-F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âge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handicap, maladies chroniques, personnes en situation précaire)</a:t>
            </a:r>
          </a:p>
          <a:p>
            <a:pPr algn="just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Santé publique France a publié un rapport le 23/06/23 qui souligne que les canicules sont les évènements climatiques extrêmes associés au fardeau humain le plus élevé en France métropolitaine</a:t>
            </a:r>
          </a:p>
          <a:p>
            <a:pPr algn="just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Sollicitation de la cour des comptes pour avoir des éléments qualitatifs issus des acteurs de terrain</a:t>
            </a:r>
          </a:p>
        </p:txBody>
      </p:sp>
    </p:spTree>
    <p:extLst>
      <p:ext uri="{BB962C8B-B14F-4D97-AF65-F5344CB8AC3E}">
        <p14:creationId xmlns:p14="http://schemas.microsoft.com/office/powerpoint/2010/main" val="270367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677334" y="141768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Eléments de cadrage et méthodologie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95693" y="850604"/>
            <a:ext cx="9409815" cy="6007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Enquête conduite en France métropolitaine entre le 8 et le 23 juin 2023</a:t>
            </a:r>
          </a:p>
          <a:p>
            <a:pPr algn="just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Gestion de la canicule pendant trois périodes : avant 2022, lors de la canicule de 2022 et actuellement</a:t>
            </a:r>
          </a:p>
          <a:p>
            <a:pPr algn="just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 engagées à l’égard des personnes accueillies/rencontrées/appelant le 115, les difficultés rencontrées par les personnes et les professionnels, les retours d’expérience et les propositions d’amélioration</a:t>
            </a:r>
          </a:p>
          <a:p>
            <a:pPr algn="just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Publication du rapport de la Cour des comptes en février 2024 et publication de la FAS en juillet 2023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1469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517846" y="22739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résultats</a:t>
            </a:r>
          </a:p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677334" y="1403499"/>
            <a:ext cx="8596668" cy="463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0B1BA68-9377-1DFD-A1A8-A96E73C58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30" y="706512"/>
            <a:ext cx="8778100" cy="60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04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687966" y="0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résultats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260793" y="701749"/>
            <a:ext cx="9276612" cy="16795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 dispositifs ont répondu dont les 3/4 assurent une mission d’hébergement</a:t>
            </a:r>
          </a:p>
          <a:p>
            <a:pPr algn="just"/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 répondants répartis au sein de 73 associations représentent la diversité des adhérents de la Fédération des acteurs de la solidarité et la pluralité des territoires en métropole</a:t>
            </a:r>
            <a:r>
              <a:rPr lang="fr-FR" sz="2000" dirty="0"/>
              <a:t>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48763B1-3D80-43EE-4273-0D5CC4E74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24" y="2285557"/>
            <a:ext cx="9429750" cy="427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586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549743" y="22739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résultats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677334" y="1403499"/>
            <a:ext cx="8596668" cy="463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3BAC92C-A73D-D5DE-9A14-D91F51C5675F}"/>
              </a:ext>
            </a:extLst>
          </p:cNvPr>
          <p:cNvSpPr txBox="1"/>
          <p:nvPr/>
        </p:nvSpPr>
        <p:spPr>
          <a:xfrm>
            <a:off x="159119" y="816637"/>
            <a:ext cx="9377916" cy="3197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2/3 des répondants ont mis en place des actions spécifiques avant 2022. Et la quasi-totalité en ont mis en place pendant la canicule de 2022 (90,5%).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Parmi ceux ayant mis en place des actions en 2022, 60% en avaient déjà mis en place auparavant et 30,5% n’en ont mis en place que pendant la canicule de 2022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324ECB50-0B95-2709-5CA6-EE15C92922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4702126"/>
              </p:ext>
            </p:extLst>
          </p:nvPr>
        </p:nvGraphicFramePr>
        <p:xfrm>
          <a:off x="414301" y="3429000"/>
          <a:ext cx="7191350" cy="3374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8040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581641" y="22739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résultats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677334" y="1403499"/>
            <a:ext cx="8596668" cy="463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B85D47B-D832-E63A-1712-DE0D57A62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88731"/>
            <a:ext cx="9090837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76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3896-77E8-89EE-D04A-BF01D8E28168}"/>
              </a:ext>
            </a:extLst>
          </p:cNvPr>
          <p:cNvSpPr txBox="1">
            <a:spLocks/>
          </p:cNvSpPr>
          <p:nvPr/>
        </p:nvSpPr>
        <p:spPr>
          <a:xfrm>
            <a:off x="581641" y="22739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résultats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0CBE8-D990-9496-E5A8-FB6189998634}"/>
              </a:ext>
            </a:extLst>
          </p:cNvPr>
          <p:cNvSpPr txBox="1">
            <a:spLocks/>
          </p:cNvSpPr>
          <p:nvPr/>
        </p:nvSpPr>
        <p:spPr>
          <a:xfrm>
            <a:off x="677334" y="1403499"/>
            <a:ext cx="8596668" cy="4637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49BAB00-49CA-99CB-910D-264C9CC874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018" y="723125"/>
            <a:ext cx="8115300" cy="5837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11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0763656-1EFE-EF4D-2D66-6A64ABFBFD7B}"/>
              </a:ext>
            </a:extLst>
          </p:cNvPr>
          <p:cNvSpPr txBox="1"/>
          <p:nvPr/>
        </p:nvSpPr>
        <p:spPr>
          <a:xfrm>
            <a:off x="212650" y="681058"/>
            <a:ext cx="984575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Pendant la canicule de l’été 2022, les principales difficultés sont :</a:t>
            </a:r>
          </a:p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des problèmes physiques, </a:t>
            </a:r>
          </a:p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la difficulté à s’approvisionner en eau, </a:t>
            </a:r>
          </a:p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l’impossibilité d’aller dans des lieux frais </a:t>
            </a:r>
          </a:p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et l’absence d’accès a l’hébergement pour les personnes à la rue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problèmes physiques sont :</a:t>
            </a:r>
          </a:p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des problèmes dermatologiques se traduisant par une infection des pieds,</a:t>
            </a:r>
          </a:p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− des brûlures rencontrées chez les enfants et les adultes,</a:t>
            </a:r>
          </a:p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− une augmentation des hospitalisations,</a:t>
            </a:r>
          </a:p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− une augmentation des décès,</a:t>
            </a:r>
          </a:p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− des déshydratations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plus les conditions climatiques, la réduction d’effectifs en période estivale et l’épuisement moral lié à l’impossibilité d’apporter une réponse satisfaisante impactent les salariés et les bénévoles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3496B34-B263-8541-EB48-79DC5E79A5A4}"/>
              </a:ext>
            </a:extLst>
          </p:cNvPr>
          <p:cNvSpPr txBox="1">
            <a:spLocks/>
          </p:cNvSpPr>
          <p:nvPr/>
        </p:nvSpPr>
        <p:spPr>
          <a:xfrm>
            <a:off x="581641" y="22739"/>
            <a:ext cx="8596668" cy="793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résultats</a:t>
            </a:r>
          </a:p>
        </p:txBody>
      </p:sp>
    </p:spTree>
    <p:extLst>
      <p:ext uri="{BB962C8B-B14F-4D97-AF65-F5344CB8AC3E}">
        <p14:creationId xmlns:p14="http://schemas.microsoft.com/office/powerpoint/2010/main" val="37024591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48136554CA17498C87A9E82F7F6511" ma:contentTypeVersion="14" ma:contentTypeDescription="Crée un document." ma:contentTypeScope="" ma:versionID="0ad6c115fe2b02d02e73492c37069bf1">
  <xsd:schema xmlns:xsd="http://www.w3.org/2001/XMLSchema" xmlns:xs="http://www.w3.org/2001/XMLSchema" xmlns:p="http://schemas.microsoft.com/office/2006/metadata/properties" xmlns:ns2="1ba116be-4790-4c92-b41d-eaff33cc685d" xmlns:ns3="3faf2693-3f3f-4ca7-9741-7d5041b96e2b" targetNamespace="http://schemas.microsoft.com/office/2006/metadata/properties" ma:root="true" ma:fieldsID="2c4c9b3ed3c57c5c685039713fd363d0" ns2:_="" ns3:_="">
    <xsd:import namespace="1ba116be-4790-4c92-b41d-eaff33cc685d"/>
    <xsd:import namespace="3faf2693-3f3f-4ca7-9741-7d5041b96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a116be-4790-4c92-b41d-eaff33cc68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e1dcb030-1845-4104-8af1-efa8229a33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f2693-3f3f-4ca7-9741-7d5041b96e2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d6abe55-36a1-4c72-bbb4-a81f504d384f}" ma:internalName="TaxCatchAll" ma:showField="CatchAllData" ma:web="3faf2693-3f3f-4ca7-9741-7d5041b96e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af2693-3f3f-4ca7-9741-7d5041b96e2b" xsi:nil="true"/>
    <lcf76f155ced4ddcb4097134ff3c332f xmlns="1ba116be-4790-4c92-b41d-eaff33cc685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98F8088-742A-4A2A-91B7-803CBFA7A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a116be-4790-4c92-b41d-eaff33cc685d"/>
    <ds:schemaRef ds:uri="3faf2693-3f3f-4ca7-9741-7d5041b96e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B3BCB7-61CA-4D9D-9C6D-112A321C25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1A127A-7AAA-4A8D-B5A2-1BAC3B340976}">
  <ds:schemaRefs>
    <ds:schemaRef ds:uri="http://schemas.microsoft.com/office/2006/metadata/properties"/>
    <ds:schemaRef ds:uri="http://schemas.microsoft.com/office/infopath/2007/PartnerControls"/>
    <ds:schemaRef ds:uri="3faf2693-3f3f-4ca7-9741-7d5041b96e2b"/>
    <ds:schemaRef ds:uri="1ba116be-4790-4c92-b41d-eaff33cc685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</TotalTime>
  <Words>962</Words>
  <Application>Microsoft Office PowerPoint</Application>
  <PresentationFormat>Grand écran</PresentationFormat>
  <Paragraphs>69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Facette</vt:lpstr>
      <vt:lpstr>Enquête canicule  26 juillet 2023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réservée</dc:title>
  <dc:creator>Olivier SIMON</dc:creator>
  <cp:lastModifiedBy>Carole LARDOUX</cp:lastModifiedBy>
  <cp:revision>32</cp:revision>
  <dcterms:created xsi:type="dcterms:W3CDTF">2022-06-09T08:47:11Z</dcterms:created>
  <dcterms:modified xsi:type="dcterms:W3CDTF">2023-10-12T09:07:43Z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0x0101009548136554CA17498C87A9E82F7F6511</vt:lpwstr>
  </property>
  <property fmtid="{D5CDD505-2E9C-101B-9397-08002B2CF9AE}" pid="3" name="MediaServiceImageTags">
    <vt:lpwstr/>
  </property>
</Properties>
</file>