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2" r:id="rId5"/>
    <p:sldId id="386" r:id="rId6"/>
    <p:sldId id="271" r:id="rId7"/>
    <p:sldId id="427" r:id="rId8"/>
    <p:sldId id="419" r:id="rId9"/>
    <p:sldId id="418" r:id="rId10"/>
    <p:sldId id="430" r:id="rId11"/>
    <p:sldId id="429" r:id="rId12"/>
    <p:sldId id="407" r:id="rId13"/>
    <p:sldId id="422" r:id="rId14"/>
    <p:sldId id="420" r:id="rId15"/>
    <p:sldId id="421" r:id="rId16"/>
    <p:sldId id="426" r:id="rId17"/>
    <p:sldId id="431" r:id="rId18"/>
    <p:sldId id="409" r:id="rId19"/>
    <p:sldId id="432" r:id="rId20"/>
    <p:sldId id="414" r:id="rId21"/>
    <p:sldId id="428" r:id="rId22"/>
    <p:sldId id="423" r:id="rId23"/>
    <p:sldId id="433" r:id="rId24"/>
    <p:sldId id="281" r:id="rId2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kta Neue Black" panose="020B0604020202020204" charset="0"/>
      <p:bold r:id="rId32"/>
    </p:embeddedFont>
    <p:embeddedFont>
      <p:font typeface="Okta Neue Light" panose="020B0604020202020204" charset="0"/>
      <p:regular r:id="rId33"/>
    </p:embeddedFont>
    <p:embeddedFont>
      <p:font typeface="OktaNeue-Black" panose="00000A00000000000000" charset="0"/>
      <p:bold r:id="rId34"/>
    </p:embeddedFont>
    <p:embeddedFont>
      <p:font typeface="Work Sans" panose="020B0604020202020204" charset="0"/>
      <p:regular r:id="rId35"/>
      <p:bold r:id="rId36"/>
      <p:italic r:id="rId37"/>
      <p:boldItalic r:id="rId38"/>
    </p:embeddedFont>
    <p:embeddedFont>
      <p:font typeface="Work Sans SemiBold" panose="020B0604020202020204" charset="0"/>
      <p:regular r:id="rId39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9" userDrawn="1">
          <p15:clr>
            <a:srgbClr val="A4A3A4"/>
          </p15:clr>
        </p15:guide>
        <p15:guide id="3" pos="33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6" orient="horz" pos="4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18BD58-CB26-4BFD-7B81-412F1110F3DA}" name="Erwan Lemener" initials="EL" userId="S::e.lemener@samusocial-75.fr::4ef949b2-e133-4b1e-9b65-4063a6ebbbd2" providerId="AD"/>
  <p188:author id="{71335DAB-3D24-0C2D-B5B2-A2BBCA5C2B70}" name="Caroline DOUAY" initials="CD" userId="S::c.douay@samusocial-75.fr::793fd053-2ef5-4fed-a507-17feedd04640" providerId="AD"/>
  <p188:author id="{FE2C7CB6-CE4F-3F50-FA91-298727762E90}" name="Amandine Lebugle" initials="AL" userId="S::a.lebugle@samusocial-75.fr::3ae75437-bb98-4b82-bc3d-63933a733f42" providerId="AD"/>
  <p188:author id="{BBDFA2C3-33ED-0EBF-EE28-CD931F1B7FD0}" name="Jacques PISARIK" initials="JP" userId="S::j.pisarik@samusocial-75.fr::ad19a6fd-5bc4-43df-bcb7-eea2007df9f5" providerId="AD"/>
  <p188:author id="{C25472F7-0C7D-44EC-8699-66FB4C9936C5}" name="Lorraine GUENEE" initials="LG" userId="S::l.guenee@samusocial-75.fr::26ed6b3a-4fc4-4aaa-a870-1464ad4a24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raine GUENEE" initials="LG" lastIdx="3" clrIdx="0">
    <p:extLst>
      <p:ext uri="{19B8F6BF-5375-455C-9EA6-DF929625EA0E}">
        <p15:presenceInfo xmlns:p15="http://schemas.microsoft.com/office/powerpoint/2012/main" userId="S::l.guenee@samusocial-75.fr::26ed6b3a-4fc4-4aaa-a870-1464ad4a2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758"/>
    <a:srgbClr val="0C469C"/>
    <a:srgbClr val="E7E9EF"/>
    <a:srgbClr val="9E8F7E"/>
    <a:srgbClr val="ACA092"/>
    <a:srgbClr val="B1A598"/>
    <a:srgbClr val="F5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94"/>
  </p:normalViewPr>
  <p:slideViewPr>
    <p:cSldViewPr snapToGrid="0">
      <p:cViewPr varScale="1">
        <p:scale>
          <a:sx n="68" d="100"/>
          <a:sy n="68" d="100"/>
        </p:scale>
        <p:origin x="1824" y="72"/>
      </p:cViewPr>
      <p:guideLst>
        <p:guide orient="horz" pos="2160"/>
        <p:guide pos="5429"/>
        <p:guide pos="330"/>
        <p:guide pos="2880"/>
        <p:guide orient="horz" pos="40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ercier\Desktop\115_NDLS\NDLS%202023\Communication%20DREES\Tableau%20dre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ercier\Desktop\115_NDLS\NDLS%202023\Communication%20DREES\Tableau%20dre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ercier\Desktop\115_NDLS\NDLS%202023\Communication%20DREES\Tableau%20dre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ipsamusocial-my.sharepoint.com/personal/a_mercier_samusocial-75_fr/Documents/Fichiers%20de%20conversation%20Microsoft%20Teams/Tableau%20dre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ipsamusocial-my.sharepoint.com/personal/a_mercier_samusocial-75_fr/Documents/Fichiers%20de%20conversation%20Microsoft%20Teams/Tableau%20dre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ipsamusocial-my.sharepoint.com/personal/a_mercier_samusocial-75_fr/Documents/Fichiers%20de%20conversation%20Microsoft%20Teams/Tableau%20dre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ercier\Desktop\115_NDLS\NDLS%202023\Communication%20DREES\Tableau%20dre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ercier\Desktop\115_NDLS\NDLS%202023\Communication%20DREES\Tableau%20dre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mercier\Desktop\115_NDLS\NDLS%202023\Communication%20DREES\Tableau%20dre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'Graphique 1'!$A$17:$A$20</c:f>
              <c:strCache>
                <c:ptCount val="4"/>
                <c:pt idx="0">
                  <c:v>Jamais</c:v>
                </c:pt>
                <c:pt idx="1">
                  <c:v>Abandon</c:v>
                </c:pt>
                <c:pt idx="2">
                  <c:v>De temps en temps</c:v>
                </c:pt>
                <c:pt idx="3">
                  <c:v>Tous les jours</c:v>
                </c:pt>
              </c:strCache>
            </c:strRef>
          </c:cat>
          <c:val>
            <c:numRef>
              <c:f>'Graphique 1'!$C$17:$C$20</c:f>
              <c:numCache>
                <c:formatCode>0%</c:formatCode>
                <c:ptCount val="4"/>
                <c:pt idx="0">
                  <c:v>0.35</c:v>
                </c:pt>
                <c:pt idx="1">
                  <c:v>0.41</c:v>
                </c:pt>
                <c:pt idx="2">
                  <c:v>0.2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5-4BF5-AE27-34F1C1EA14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195103"/>
        <c:axId val="195657135"/>
      </c:barChart>
      <c:catAx>
        <c:axId val="192195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657135"/>
        <c:crosses val="autoZero"/>
        <c:auto val="1"/>
        <c:lblAlgn val="ctr"/>
        <c:lblOffset val="100"/>
        <c:noMultiLvlLbl val="0"/>
      </c:catAx>
      <c:valAx>
        <c:axId val="19565713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219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49712578683238"/>
          <c:y val="2.3148148148148147E-2"/>
          <c:w val="0.64772377196227893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'Tx Ndls par compo familiale'!$A$21:$A$26</c:f>
              <c:strCache>
                <c:ptCount val="6"/>
                <c:pt idx="0">
                  <c:v>Couple avec enfants (n=54)</c:v>
                </c:pt>
                <c:pt idx="1">
                  <c:v>Famille monoparentale (n=86)</c:v>
                </c:pt>
                <c:pt idx="2">
                  <c:v>Homme seul (n=30)</c:v>
                </c:pt>
                <c:pt idx="3">
                  <c:v>Couple avec enfant (n=207)</c:v>
                </c:pt>
                <c:pt idx="4">
                  <c:v>Femme seule (n=26)</c:v>
                </c:pt>
                <c:pt idx="5">
                  <c:v>Groupes avec ou sans enfants (n=58)</c:v>
                </c:pt>
              </c:strCache>
            </c:strRef>
          </c:cat>
          <c:val>
            <c:numRef>
              <c:f>'Tx Ndls par compo familiale'!$E$21:$E$26</c:f>
              <c:numCache>
                <c:formatCode>0.0%</c:formatCode>
                <c:ptCount val="6"/>
                <c:pt idx="0">
                  <c:v>0.22222222222222221</c:v>
                </c:pt>
                <c:pt idx="1">
                  <c:v>0.22093023255813954</c:v>
                </c:pt>
                <c:pt idx="2">
                  <c:v>0.2</c:v>
                </c:pt>
                <c:pt idx="3">
                  <c:v>0.16425120772946861</c:v>
                </c:pt>
                <c:pt idx="4">
                  <c:v>0.15384615384615385</c:v>
                </c:pt>
                <c:pt idx="5">
                  <c:v>8.6206896551724144E-2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C-4043-B1A1-6160B667AE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4275264"/>
        <c:axId val="1040413264"/>
      </c:barChart>
      <c:catAx>
        <c:axId val="131427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0413264"/>
        <c:crosses val="autoZero"/>
        <c:auto val="1"/>
        <c:lblAlgn val="ctr"/>
        <c:lblOffset val="100"/>
        <c:noMultiLvlLbl val="0"/>
      </c:catAx>
      <c:valAx>
        <c:axId val="10404132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142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56038647342997E-2"/>
          <c:y val="3.3622004434638898E-2"/>
          <c:w val="0.59389870201559691"/>
          <c:h val="0.8954714264706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'Composition familiale'!$G$42</c:f>
              <c:strCache>
                <c:ptCount val="1"/>
                <c:pt idx="0">
                  <c:v>Couple avec enfants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'Composition familiale'!$H$41:$J$41</c:f>
              <c:strCache>
                <c:ptCount val="3"/>
                <c:pt idx="0">
                  <c:v>Femmes (N= 694)</c:v>
                </c:pt>
                <c:pt idx="1">
                  <c:v>Hommes (N=497)</c:v>
                </c:pt>
                <c:pt idx="2">
                  <c:v>Total (N=1260)</c:v>
                </c:pt>
              </c:strCache>
            </c:strRef>
          </c:cat>
          <c:val>
            <c:numRef>
              <c:f>'Composition familiale'!$H$42:$J$42</c:f>
              <c:numCache>
                <c:formatCode>0%</c:formatCode>
                <c:ptCount val="3"/>
                <c:pt idx="0">
                  <c:v>0.45</c:v>
                </c:pt>
                <c:pt idx="1">
                  <c:v>0.57999999999999996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8-4FB5-B1BD-6C8C1C4B4A6C}"/>
            </c:ext>
          </c:extLst>
        </c:ser>
        <c:ser>
          <c:idx val="1"/>
          <c:order val="1"/>
          <c:tx>
            <c:strRef>
              <c:f>'Composition familiale'!$G$43</c:f>
              <c:strCache>
                <c:ptCount val="1"/>
                <c:pt idx="0">
                  <c:v>Famille monoparentale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'Composition familiale'!$H$41:$J$41</c:f>
              <c:strCache>
                <c:ptCount val="3"/>
                <c:pt idx="0">
                  <c:v>Femmes (N= 694)</c:v>
                </c:pt>
                <c:pt idx="1">
                  <c:v>Hommes (N=497)</c:v>
                </c:pt>
                <c:pt idx="2">
                  <c:v>Total (N=1260)</c:v>
                </c:pt>
              </c:strCache>
            </c:strRef>
          </c:cat>
          <c:val>
            <c:numRef>
              <c:f>'Composition familiale'!$H$43:$J$43</c:f>
              <c:numCache>
                <c:formatCode>0%</c:formatCode>
                <c:ptCount val="3"/>
                <c:pt idx="0">
                  <c:v>0.27</c:v>
                </c:pt>
                <c:pt idx="1">
                  <c:v>0.15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8-4FB5-B1BD-6C8C1C4B4A6C}"/>
            </c:ext>
          </c:extLst>
        </c:ser>
        <c:ser>
          <c:idx val="2"/>
          <c:order val="2"/>
          <c:tx>
            <c:strRef>
              <c:f>'Composition familiale'!$G$44</c:f>
              <c:strCache>
                <c:ptCount val="1"/>
                <c:pt idx="0">
                  <c:v>Groupe avec enfant(s)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'Composition familiale'!$H$41:$J$41</c:f>
              <c:strCache>
                <c:ptCount val="3"/>
                <c:pt idx="0">
                  <c:v>Femmes (N= 694)</c:v>
                </c:pt>
                <c:pt idx="1">
                  <c:v>Hommes (N=497)</c:v>
                </c:pt>
                <c:pt idx="2">
                  <c:v>Total (N=1260)</c:v>
                </c:pt>
              </c:strCache>
            </c:strRef>
          </c:cat>
          <c:val>
            <c:numRef>
              <c:f>'Composition familiale'!$H$44:$J$44</c:f>
              <c:numCache>
                <c:formatCode>0%</c:formatCode>
                <c:ptCount val="3"/>
                <c:pt idx="0">
                  <c:v>0.09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8-4FB5-B1BD-6C8C1C4B4A6C}"/>
            </c:ext>
          </c:extLst>
        </c:ser>
        <c:ser>
          <c:idx val="3"/>
          <c:order val="3"/>
          <c:tx>
            <c:strRef>
              <c:f>'Composition familiale'!$G$45</c:f>
              <c:strCache>
                <c:ptCount val="1"/>
                <c:pt idx="0">
                  <c:v>Personne seule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'Composition familiale'!$H$41:$J$41</c:f>
              <c:strCache>
                <c:ptCount val="3"/>
                <c:pt idx="0">
                  <c:v>Femmes (N= 694)</c:v>
                </c:pt>
                <c:pt idx="1">
                  <c:v>Hommes (N=497)</c:v>
                </c:pt>
                <c:pt idx="2">
                  <c:v>Total (N=1260)</c:v>
                </c:pt>
              </c:strCache>
            </c:strRef>
          </c:cat>
          <c:val>
            <c:numRef>
              <c:f>'Composition familiale'!$H$45:$J$45</c:f>
              <c:numCache>
                <c:formatCode>0%</c:formatCode>
                <c:ptCount val="3"/>
                <c:pt idx="0">
                  <c:v>0.09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8-4FB5-B1BD-6C8C1C4B4A6C}"/>
            </c:ext>
          </c:extLst>
        </c:ser>
        <c:ser>
          <c:idx val="4"/>
          <c:order val="4"/>
          <c:tx>
            <c:strRef>
              <c:f>'Composition familiale'!$G$46</c:f>
              <c:strCache>
                <c:ptCount val="1"/>
                <c:pt idx="0">
                  <c:v>Couples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'Composition familiale'!$H$41:$J$41</c:f>
              <c:strCache>
                <c:ptCount val="3"/>
                <c:pt idx="0">
                  <c:v>Femmes (N= 694)</c:v>
                </c:pt>
                <c:pt idx="1">
                  <c:v>Hommes (N=497)</c:v>
                </c:pt>
                <c:pt idx="2">
                  <c:v>Total (N=1260)</c:v>
                </c:pt>
              </c:strCache>
            </c:strRef>
          </c:cat>
          <c:val>
            <c:numRef>
              <c:f>'Composition familiale'!$H$46:$J$46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8-4FB5-B1BD-6C8C1C4B4A6C}"/>
            </c:ext>
          </c:extLst>
        </c:ser>
        <c:ser>
          <c:idx val="5"/>
          <c:order val="5"/>
          <c:tx>
            <c:strRef>
              <c:f>'Composition familiale'!$G$47</c:f>
              <c:strCache>
                <c:ptCount val="1"/>
                <c:pt idx="0">
                  <c:v>Groupe d'adultes sans enfant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'Composition familiale'!$H$41:$J$41</c:f>
              <c:strCache>
                <c:ptCount val="3"/>
                <c:pt idx="0">
                  <c:v>Femmes (N= 694)</c:v>
                </c:pt>
                <c:pt idx="1">
                  <c:v>Hommes (N=497)</c:v>
                </c:pt>
                <c:pt idx="2">
                  <c:v>Total (N=1260)</c:v>
                </c:pt>
              </c:strCache>
            </c:strRef>
          </c:cat>
          <c:val>
            <c:numRef>
              <c:f>'Composition familiale'!$H$47:$J$47</c:f>
              <c:numCache>
                <c:formatCode>0%</c:formatCode>
                <c:ptCount val="3"/>
                <c:pt idx="0">
                  <c:v>0.03</c:v>
                </c:pt>
                <c:pt idx="1">
                  <c:v>0.04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48-4FB5-B1BD-6C8C1C4B4A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3261440"/>
        <c:axId val="1040426160"/>
      </c:barChart>
      <c:catAx>
        <c:axId val="10532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0426160"/>
        <c:crosses val="autoZero"/>
        <c:auto val="1"/>
        <c:lblAlgn val="ctr"/>
        <c:lblOffset val="100"/>
        <c:noMultiLvlLbl val="0"/>
      </c:catAx>
      <c:valAx>
        <c:axId val="1040426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32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18074751463038"/>
          <c:y val="5.2792471581397854E-2"/>
          <c:w val="0.35691217945727033"/>
          <c:h val="0.68981219733099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56113659771191E-2"/>
          <c:y val="5.1103386870563206E-2"/>
          <c:w val="0.85443579932943459"/>
          <c:h val="0.7909754625308712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'Pyramide des âges'!$M$4</c:f>
              <c:strCache>
                <c:ptCount val="1"/>
                <c:pt idx="0">
                  <c:v> HOMME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'Pyramide des âges'!$K$5:$K$74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74</c:v>
                </c:pt>
                <c:pt idx="68">
                  <c:v>75</c:v>
                </c:pt>
                <c:pt idx="69">
                  <c:v>77</c:v>
                </c:pt>
              </c:numCache>
            </c:numRef>
          </c:cat>
          <c:val>
            <c:numRef>
              <c:f>'Pyramide des âges'!$M$5:$M$74</c:f>
              <c:numCache>
                <c:formatCode>0.0</c:formatCode>
                <c:ptCount val="70"/>
                <c:pt idx="0">
                  <c:v>6.5255731922398583</c:v>
                </c:pt>
                <c:pt idx="1">
                  <c:v>2.6455026455026456</c:v>
                </c:pt>
                <c:pt idx="2">
                  <c:v>4.0564373897707231</c:v>
                </c:pt>
                <c:pt idx="3">
                  <c:v>3.7037037037037033</c:v>
                </c:pt>
                <c:pt idx="4">
                  <c:v>2.4691358024691357</c:v>
                </c:pt>
                <c:pt idx="5">
                  <c:v>2.2927689594356258</c:v>
                </c:pt>
                <c:pt idx="6">
                  <c:v>2.4691358024691357</c:v>
                </c:pt>
                <c:pt idx="7">
                  <c:v>2.2927689594356258</c:v>
                </c:pt>
                <c:pt idx="8">
                  <c:v>1.0582010582010581</c:v>
                </c:pt>
                <c:pt idx="9">
                  <c:v>1.4109347442680775</c:v>
                </c:pt>
                <c:pt idx="10">
                  <c:v>2.1164021164021163</c:v>
                </c:pt>
                <c:pt idx="11">
                  <c:v>0.35273368606701938</c:v>
                </c:pt>
                <c:pt idx="12">
                  <c:v>1.4109347442680775</c:v>
                </c:pt>
                <c:pt idx="13">
                  <c:v>1.2345679012345678</c:v>
                </c:pt>
                <c:pt idx="14">
                  <c:v>1.0582010582010581</c:v>
                </c:pt>
                <c:pt idx="15">
                  <c:v>0.70546737213403876</c:v>
                </c:pt>
                <c:pt idx="16">
                  <c:v>0.88183421516754845</c:v>
                </c:pt>
                <c:pt idx="17">
                  <c:v>1.4109347442680775</c:v>
                </c:pt>
                <c:pt idx="18">
                  <c:v>0.35273368606701938</c:v>
                </c:pt>
                <c:pt idx="19">
                  <c:v>0.88183421516754845</c:v>
                </c:pt>
                <c:pt idx="20">
                  <c:v>0.88183421516754845</c:v>
                </c:pt>
                <c:pt idx="21">
                  <c:v>0.52910052910052907</c:v>
                </c:pt>
                <c:pt idx="22">
                  <c:v>0</c:v>
                </c:pt>
                <c:pt idx="23">
                  <c:v>0.88183421516754845</c:v>
                </c:pt>
                <c:pt idx="24">
                  <c:v>1.5873015873015872</c:v>
                </c:pt>
                <c:pt idx="25">
                  <c:v>1.4109347442680775</c:v>
                </c:pt>
                <c:pt idx="26">
                  <c:v>2.4691358024691357</c:v>
                </c:pt>
                <c:pt idx="27">
                  <c:v>2.1164021164021163</c:v>
                </c:pt>
                <c:pt idx="28">
                  <c:v>1.9400352733686066</c:v>
                </c:pt>
                <c:pt idx="29">
                  <c:v>1.0582010582010581</c:v>
                </c:pt>
                <c:pt idx="30">
                  <c:v>2.4691358024691357</c:v>
                </c:pt>
                <c:pt idx="31">
                  <c:v>1.9400352733686066</c:v>
                </c:pt>
                <c:pt idx="32">
                  <c:v>3.7037037037037033</c:v>
                </c:pt>
                <c:pt idx="33">
                  <c:v>5.4673721340388006</c:v>
                </c:pt>
                <c:pt idx="34">
                  <c:v>2.1164021164021163</c:v>
                </c:pt>
                <c:pt idx="35">
                  <c:v>2.6455026455026456</c:v>
                </c:pt>
                <c:pt idx="36">
                  <c:v>2.4691358024691357</c:v>
                </c:pt>
                <c:pt idx="37">
                  <c:v>3.5273368606701938</c:v>
                </c:pt>
                <c:pt idx="38">
                  <c:v>2.2927689594356258</c:v>
                </c:pt>
                <c:pt idx="39">
                  <c:v>2.2927689594356258</c:v>
                </c:pt>
                <c:pt idx="40">
                  <c:v>2.2927689594356258</c:v>
                </c:pt>
                <c:pt idx="41">
                  <c:v>1.5873015873015872</c:v>
                </c:pt>
                <c:pt idx="42">
                  <c:v>2.2927689594356258</c:v>
                </c:pt>
                <c:pt idx="43">
                  <c:v>1.0582010582010581</c:v>
                </c:pt>
                <c:pt idx="44">
                  <c:v>0.88183421516754845</c:v>
                </c:pt>
                <c:pt idx="45">
                  <c:v>1.4109347442680775</c:v>
                </c:pt>
                <c:pt idx="46">
                  <c:v>2.2927689594356258</c:v>
                </c:pt>
                <c:pt idx="47">
                  <c:v>1.0582010582010581</c:v>
                </c:pt>
                <c:pt idx="48">
                  <c:v>0.35273368606701938</c:v>
                </c:pt>
                <c:pt idx="49">
                  <c:v>0.88183421516754845</c:v>
                </c:pt>
                <c:pt idx="50">
                  <c:v>0.35273368606701938</c:v>
                </c:pt>
                <c:pt idx="51">
                  <c:v>0.17636684303350969</c:v>
                </c:pt>
                <c:pt idx="52">
                  <c:v>0.52910052910052907</c:v>
                </c:pt>
                <c:pt idx="53">
                  <c:v>0.88183421516754845</c:v>
                </c:pt>
                <c:pt idx="54">
                  <c:v>0.17636684303350969</c:v>
                </c:pt>
                <c:pt idx="55">
                  <c:v>0.35273368606701938</c:v>
                </c:pt>
                <c:pt idx="56">
                  <c:v>0.35273368606701938</c:v>
                </c:pt>
                <c:pt idx="57">
                  <c:v>0.35273368606701938</c:v>
                </c:pt>
                <c:pt idx="58">
                  <c:v>0.35273368606701938</c:v>
                </c:pt>
                <c:pt idx="59">
                  <c:v>0.17636684303350969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0.17636684303350969</c:v>
                </c:pt>
                <c:pt idx="65">
                  <c:v>0.17636684303350969</c:v>
                </c:pt>
                <c:pt idx="66">
                  <c:v>0.17636684303350969</c:v>
                </c:pt>
                <c:pt idx="67">
                  <c:v>0.17636684303350969</c:v>
                </c:pt>
                <c:pt idx="68">
                  <c:v>0.17636684303350969</c:v>
                </c:pt>
                <c:pt idx="69">
                  <c:v>0.17636684303350969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B-4FC1-93C3-B8A6F6DA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62556847"/>
        <c:axId val="1704103295"/>
      </c:barChart>
      <c:catAx>
        <c:axId val="1762556847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704103295"/>
        <c:crosses val="autoZero"/>
        <c:auto val="1"/>
        <c:lblAlgn val="ctr"/>
        <c:lblOffset val="100"/>
        <c:noMultiLvlLbl val="0"/>
      </c:catAx>
      <c:valAx>
        <c:axId val="1704103295"/>
        <c:scaling>
          <c:orientation val="maxMin"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4.6387792841793354E-2"/>
              <c:y val="0.87825761228295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255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0392229714314E-2"/>
          <c:y val="4.7576587530210289E-2"/>
          <c:w val="0.80045722230963612"/>
          <c:h val="0.790225924656060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'Pyramide des âges'!$L$4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'Pyramide des âges'!$K$5:$K$74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74</c:v>
                </c:pt>
                <c:pt idx="68">
                  <c:v>75</c:v>
                </c:pt>
                <c:pt idx="69">
                  <c:v>77</c:v>
                </c:pt>
              </c:numCache>
            </c:numRef>
          </c:cat>
          <c:val>
            <c:numRef>
              <c:f>'Pyramide des âges'!$L$5:$L$74</c:f>
              <c:numCache>
                <c:formatCode>0.0</c:formatCode>
                <c:ptCount val="70"/>
                <c:pt idx="0">
                  <c:v>10.37463976945245</c:v>
                </c:pt>
                <c:pt idx="1">
                  <c:v>2.3054755043227666</c:v>
                </c:pt>
                <c:pt idx="2">
                  <c:v>2.3054755043227666</c:v>
                </c:pt>
                <c:pt idx="3">
                  <c:v>2.5936599423631126</c:v>
                </c:pt>
                <c:pt idx="4">
                  <c:v>1.7291066282420751</c:v>
                </c:pt>
                <c:pt idx="5">
                  <c:v>2.1613832853025938</c:v>
                </c:pt>
                <c:pt idx="6">
                  <c:v>2.1613832853025938</c:v>
                </c:pt>
                <c:pt idx="7">
                  <c:v>2.1613832853025938</c:v>
                </c:pt>
                <c:pt idx="8">
                  <c:v>2.3054755043227666</c:v>
                </c:pt>
                <c:pt idx="9">
                  <c:v>1.4409221902017291</c:v>
                </c:pt>
                <c:pt idx="10">
                  <c:v>2.1613832853025938</c:v>
                </c:pt>
                <c:pt idx="11">
                  <c:v>0.57636887608069165</c:v>
                </c:pt>
                <c:pt idx="12">
                  <c:v>1.2968299711815563</c:v>
                </c:pt>
                <c:pt idx="13">
                  <c:v>1.0086455331412103</c:v>
                </c:pt>
                <c:pt idx="14">
                  <c:v>0.57636887608069165</c:v>
                </c:pt>
                <c:pt idx="15">
                  <c:v>0.57636887608069165</c:v>
                </c:pt>
                <c:pt idx="16">
                  <c:v>0.86455331412103753</c:v>
                </c:pt>
                <c:pt idx="17">
                  <c:v>0.28818443804034583</c:v>
                </c:pt>
                <c:pt idx="18">
                  <c:v>0.43227665706051877</c:v>
                </c:pt>
                <c:pt idx="19">
                  <c:v>1.0086455331412103</c:v>
                </c:pt>
                <c:pt idx="20">
                  <c:v>1.1527377521613833</c:v>
                </c:pt>
                <c:pt idx="21">
                  <c:v>2.3054755043227666</c:v>
                </c:pt>
                <c:pt idx="22">
                  <c:v>2.7377521613832854</c:v>
                </c:pt>
                <c:pt idx="23">
                  <c:v>1.7291066282420751</c:v>
                </c:pt>
                <c:pt idx="24">
                  <c:v>3.0259365994236309</c:v>
                </c:pt>
                <c:pt idx="25">
                  <c:v>2.7377521613832854</c:v>
                </c:pt>
                <c:pt idx="26">
                  <c:v>3.1700288184438041</c:v>
                </c:pt>
                <c:pt idx="27">
                  <c:v>2.3054755043227666</c:v>
                </c:pt>
                <c:pt idx="28">
                  <c:v>4.6109510086455332</c:v>
                </c:pt>
                <c:pt idx="29">
                  <c:v>4.1786743515850144</c:v>
                </c:pt>
                <c:pt idx="30">
                  <c:v>2.4495677233429394</c:v>
                </c:pt>
                <c:pt idx="31">
                  <c:v>3.0259365994236309</c:v>
                </c:pt>
                <c:pt idx="32">
                  <c:v>3.1700288184438041</c:v>
                </c:pt>
                <c:pt idx="33">
                  <c:v>1.5850144092219021</c:v>
                </c:pt>
                <c:pt idx="34">
                  <c:v>2.8818443804034581</c:v>
                </c:pt>
                <c:pt idx="35">
                  <c:v>2.4495677233429394</c:v>
                </c:pt>
                <c:pt idx="36">
                  <c:v>2.8818443804034581</c:v>
                </c:pt>
                <c:pt idx="37">
                  <c:v>2.0172910662824206</c:v>
                </c:pt>
                <c:pt idx="38">
                  <c:v>2.3054755043227666</c:v>
                </c:pt>
                <c:pt idx="39">
                  <c:v>1.0086455331412103</c:v>
                </c:pt>
                <c:pt idx="40">
                  <c:v>1.0086455331412103</c:v>
                </c:pt>
                <c:pt idx="41">
                  <c:v>1.4409221902017291</c:v>
                </c:pt>
                <c:pt idx="42">
                  <c:v>0.86455331412103753</c:v>
                </c:pt>
                <c:pt idx="43">
                  <c:v>1.4409221902017291</c:v>
                </c:pt>
                <c:pt idx="44">
                  <c:v>0.86455331412103753</c:v>
                </c:pt>
                <c:pt idx="45">
                  <c:v>1.1527377521613833</c:v>
                </c:pt>
                <c:pt idx="46">
                  <c:v>0.72046109510086453</c:v>
                </c:pt>
                <c:pt idx="47">
                  <c:v>0.14409221902017291</c:v>
                </c:pt>
                <c:pt idx="48">
                  <c:v>0.28818443804034583</c:v>
                </c:pt>
                <c:pt idx="49">
                  <c:v>0.28818443804034583</c:v>
                </c:pt>
                <c:pt idx="50">
                  <c:v>0.14409221902017291</c:v>
                </c:pt>
                <c:pt idx="51">
                  <c:v>0.28818443804034583</c:v>
                </c:pt>
                <c:pt idx="52">
                  <c:v>0.43227665706051877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0.14409221902017291</c:v>
                </c:pt>
                <c:pt idx="61">
                  <c:v>0.14409221902017291</c:v>
                </c:pt>
                <c:pt idx="62">
                  <c:v>0.14409221902017291</c:v>
                </c:pt>
                <c:pt idx="63">
                  <c:v>0.14409221902017291</c:v>
                </c:pt>
                <c:pt idx="64">
                  <c:v>0.28818443804034583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A-40DE-A505-15DF67CDD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62556847"/>
        <c:axId val="1704103295"/>
      </c:barChart>
      <c:catAx>
        <c:axId val="176255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4103295"/>
        <c:crosses val="autoZero"/>
        <c:auto val="1"/>
        <c:lblAlgn val="ctr"/>
        <c:lblOffset val="100"/>
        <c:noMultiLvlLbl val="0"/>
      </c:catAx>
      <c:valAx>
        <c:axId val="1704103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86724162380105163"/>
              <c:y val="0.89275543111585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255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96330395481208"/>
          <c:y val="2.2615749261808208E-2"/>
          <c:w val="0.70003669604518792"/>
          <c:h val="0.928921930891459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F-4A08-9871-63BCEF774AA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'Lieu  sommeil Paris'!$D$4:$D$15</c:f>
              <c:strCache>
                <c:ptCount val="12"/>
                <c:pt idx="0">
                  <c:v>Un lieu couvert par la NdlS</c:v>
                </c:pt>
                <c:pt idx="1">
                  <c:v>Chez un tiers</c:v>
                </c:pt>
                <c:pt idx="2">
                  <c:v>Hôtel</c:v>
                </c:pt>
                <c:pt idx="3">
                  <c:v>Centre d'hébergement</c:v>
                </c:pt>
                <c:pt idx="4">
                  <c:v>Cage d'escalier, hall</c:v>
                </c:pt>
                <c:pt idx="5">
                  <c:v>Bus</c:v>
                </c:pt>
                <c:pt idx="6">
                  <c:v>Ecole</c:v>
                </c:pt>
                <c:pt idx="7">
                  <c:v>Lieu de travail</c:v>
                </c:pt>
                <c:pt idx="8">
                  <c:v>Cave</c:v>
                </c:pt>
                <c:pt idx="9">
                  <c:v>Lieu de culte</c:v>
                </c:pt>
                <c:pt idx="10">
                  <c:v>Squat</c:v>
                </c:pt>
                <c:pt idx="11">
                  <c:v>Autre lieu public</c:v>
                </c:pt>
              </c:strCache>
            </c:strRef>
          </c:cat>
          <c:val>
            <c:numRef>
              <c:f>'Lieu  sommeil Paris'!$G$4:$G$15</c:f>
              <c:numCache>
                <c:formatCode>0%</c:formatCode>
                <c:ptCount val="12"/>
                <c:pt idx="0">
                  <c:v>0.59592326139088725</c:v>
                </c:pt>
                <c:pt idx="1">
                  <c:v>0.1498800959232614</c:v>
                </c:pt>
                <c:pt idx="2">
                  <c:v>7.0743405275779381E-2</c:v>
                </c:pt>
                <c:pt idx="3">
                  <c:v>4.9160671462829736E-2</c:v>
                </c:pt>
                <c:pt idx="4">
                  <c:v>4.4364508393285373E-2</c:v>
                </c:pt>
                <c:pt idx="5">
                  <c:v>2.6378896882494004E-2</c:v>
                </c:pt>
                <c:pt idx="6">
                  <c:v>9.5923261390887284E-3</c:v>
                </c:pt>
                <c:pt idx="7">
                  <c:v>9.5923261390887284E-3</c:v>
                </c:pt>
                <c:pt idx="8">
                  <c:v>4.7961630695443642E-3</c:v>
                </c:pt>
                <c:pt idx="9">
                  <c:v>3.5971223021582736E-3</c:v>
                </c:pt>
                <c:pt idx="10">
                  <c:v>2.3980815347721821E-3</c:v>
                </c:pt>
                <c:pt idx="11">
                  <c:v>9.5923261390887284E-3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F-4A08-9871-63BCEF774A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2271168"/>
        <c:axId val="911474032"/>
      </c:barChart>
      <c:catAx>
        <c:axId val="114227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911474032"/>
        <c:crosses val="autoZero"/>
        <c:auto val="1"/>
        <c:lblAlgn val="ctr"/>
        <c:lblOffset val="100"/>
        <c:noMultiLvlLbl val="0"/>
      </c:catAx>
      <c:valAx>
        <c:axId val="911474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4227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429587753427394"/>
          <c:y val="5.0925925925925923E-2"/>
          <c:w val="0.50643123857181438"/>
          <c:h val="0.76677655129234668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79033488"/>
        <c:axId val="1455894752"/>
      </c:barChart>
      <c:catAx>
        <c:axId val="1579033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Family </a:t>
                </a:r>
                <a:r>
                  <a:rPr lang="fr-FR" err="1"/>
                  <a:t>status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5894752"/>
        <c:crosses val="autoZero"/>
        <c:auto val="1"/>
        <c:lblAlgn val="ctr"/>
        <c:lblOffset val="100"/>
        <c:noMultiLvlLbl val="0"/>
      </c:catAx>
      <c:valAx>
        <c:axId val="14558947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Percentage</a:t>
                </a:r>
              </a:p>
            </c:rich>
          </c:tx>
          <c:layout>
            <c:manualLayout>
              <c:xMode val="edge"/>
              <c:yMode val="edge"/>
              <c:x val="0.59235336178160969"/>
              <c:y val="0.85918825114671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crossAx val="157903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1065332831207302"/>
          <c:y val="0.11966059242894564"/>
          <c:w val="0.56580740770696059"/>
          <c:h val="0.823333495196935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'Tx Ndls par compo familiale'!$A$41:$A$46</c:f>
              <c:strCache>
                <c:ptCount val="6"/>
                <c:pt idx="0">
                  <c:v>Familles monoparentales (n=86)</c:v>
                </c:pt>
                <c:pt idx="1">
                  <c:v>Groupes avec ou sans enfants (n=58)</c:v>
                </c:pt>
                <c:pt idx="2">
                  <c:v>Couple avec enfants (n=207)</c:v>
                </c:pt>
                <c:pt idx="3">
                  <c:v>Femmes seules (n=26)</c:v>
                </c:pt>
                <c:pt idx="4">
                  <c:v>Hommes seuls (n=30)</c:v>
                </c:pt>
                <c:pt idx="5">
                  <c:v>Couple sans enfants (n=54)</c:v>
                </c:pt>
              </c:strCache>
            </c:strRef>
          </c:cat>
          <c:val>
            <c:numRef>
              <c:f>'Tx Ndls par compo familiale'!$B$41:$B$46</c:f>
              <c:numCache>
                <c:formatCode>0%</c:formatCode>
                <c:ptCount val="6"/>
                <c:pt idx="0">
                  <c:v>0.33204633204633205</c:v>
                </c:pt>
                <c:pt idx="1">
                  <c:v>0.3411764705882353</c:v>
                </c:pt>
                <c:pt idx="2">
                  <c:v>0.34442595673876875</c:v>
                </c:pt>
                <c:pt idx="3">
                  <c:v>0.42622950819672129</c:v>
                </c:pt>
                <c:pt idx="4">
                  <c:v>0.44117647058823528</c:v>
                </c:pt>
                <c:pt idx="5">
                  <c:v>0.53465346534653468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4-479A-B2B4-23D3AF6720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54741791"/>
        <c:axId val="1753213407"/>
      </c:barChart>
      <c:catAx>
        <c:axId val="1754741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3213407"/>
        <c:crosses val="autoZero"/>
        <c:auto val="1"/>
        <c:lblAlgn val="ctr"/>
        <c:lblOffset val="100"/>
        <c:noMultiLvlLbl val="0"/>
      </c:catAx>
      <c:valAx>
        <c:axId val="17532134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5474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4104766628395"/>
          <c:y val="0.20956887827118367"/>
          <c:w val="0.56650461059025792"/>
          <c:h val="0.7133925353465812"/>
        </c:manualLayout>
      </c:layout>
      <c:radarChart>
        <c:radarStyle val="marker"/>
        <c:varyColors val="0"/>
        <c:ser>
          <c:idx val="0"/>
          <c:order val="2"/>
          <c:tx>
            <c:strRef>
              <c:f>'Lieu sommeil des non interviewé'!$A$35</c:f>
              <c:strCache>
                <c:ptCount val="1"/>
                <c:pt idx="0">
                  <c:v>Femme seule (n=22)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'Lieu sommeil des non interviewé'!$B$32:$I$32</c:f>
              <c:strCache>
                <c:ptCount val="8"/>
                <c:pt idx="0">
                  <c:v>Campement</c:v>
                </c:pt>
                <c:pt idx="1">
                  <c:v>Gare</c:v>
                </c:pt>
                <c:pt idx="2">
                  <c:v>Hôpital</c:v>
                </c:pt>
                <c:pt idx="3">
                  <c:v>Parc</c:v>
                </c:pt>
                <c:pt idx="4">
                  <c:v>Parking</c:v>
                </c:pt>
                <c:pt idx="5">
                  <c:v>Rue</c:v>
                </c:pt>
                <c:pt idx="6">
                  <c:v>Station de metro</c:v>
                </c:pt>
                <c:pt idx="7">
                  <c:v>Voiture</c:v>
                </c:pt>
              </c:strCache>
            </c:strRef>
          </c:cat>
          <c:val>
            <c:numRef>
              <c:f>'Lieu sommeil des non interviewé'!$B$35:$I$35</c:f>
              <c:numCache>
                <c:formatCode>0.0</c:formatCode>
                <c:ptCount val="8"/>
                <c:pt idx="0">
                  <c:v>0</c:v>
                </c:pt>
                <c:pt idx="1">
                  <c:v>22.727272727272727</c:v>
                </c:pt>
                <c:pt idx="2">
                  <c:v>22.727272727272727</c:v>
                </c:pt>
                <c:pt idx="3">
                  <c:v>4.5454545454545459</c:v>
                </c:pt>
                <c:pt idx="4">
                  <c:v>9.0909090909090917</c:v>
                </c:pt>
                <c:pt idx="5">
                  <c:v>18.181818181818183</c:v>
                </c:pt>
                <c:pt idx="6">
                  <c:v>22.727272727272727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0-4F01-81E3-ED11333D6933}"/>
            </c:ext>
          </c:extLst>
        </c:ser>
        <c:ser>
          <c:idx val="1"/>
          <c:order val="3"/>
          <c:tx>
            <c:strRef>
              <c:f>'Lieu sommeil des non interviewé'!$A$36</c:f>
              <c:strCache>
                <c:ptCount val="1"/>
                <c:pt idx="0">
                  <c:v>Homme seul (n=24)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'Lieu sommeil des non interviewé'!$B$32:$I$32</c:f>
              <c:strCache>
                <c:ptCount val="8"/>
                <c:pt idx="0">
                  <c:v>Campement</c:v>
                </c:pt>
                <c:pt idx="1">
                  <c:v>Gare</c:v>
                </c:pt>
                <c:pt idx="2">
                  <c:v>Hôpital</c:v>
                </c:pt>
                <c:pt idx="3">
                  <c:v>Parc</c:v>
                </c:pt>
                <c:pt idx="4">
                  <c:v>Parking</c:v>
                </c:pt>
                <c:pt idx="5">
                  <c:v>Rue</c:v>
                </c:pt>
                <c:pt idx="6">
                  <c:v>Station de metro</c:v>
                </c:pt>
                <c:pt idx="7">
                  <c:v>Voiture</c:v>
                </c:pt>
              </c:strCache>
            </c:strRef>
          </c:cat>
          <c:val>
            <c:numRef>
              <c:f>'Lieu sommeil des non interviewé'!$B$36:$I$36</c:f>
              <c:numCache>
                <c:formatCode>0.0</c:formatCode>
                <c:ptCount val="8"/>
                <c:pt idx="0">
                  <c:v>0</c:v>
                </c:pt>
                <c:pt idx="1">
                  <c:v>8.3333333333333321</c:v>
                </c:pt>
                <c:pt idx="2">
                  <c:v>4.1666666666666661</c:v>
                </c:pt>
                <c:pt idx="3">
                  <c:v>4.1666666666666661</c:v>
                </c:pt>
                <c:pt idx="4">
                  <c:v>4.1666666666666661</c:v>
                </c:pt>
                <c:pt idx="5">
                  <c:v>50</c:v>
                </c:pt>
                <c:pt idx="6">
                  <c:v>20.833333333333336</c:v>
                </c:pt>
                <c:pt idx="7">
                  <c:v>8.3333333333333321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0-4F01-81E3-ED11333D6933}"/>
            </c:ext>
          </c:extLst>
        </c:ser>
        <c:ser>
          <c:idx val="4"/>
          <c:order val="4"/>
          <c:tx>
            <c:strRef>
              <c:f>'Lieu sommeil des non interviewé'!$A$37</c:f>
              <c:strCache>
                <c:ptCount val="1"/>
                <c:pt idx="0">
                  <c:v>Couple sans enfants (n=42)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'Lieu sommeil des non interviewé'!$B$32:$I$32</c:f>
              <c:strCache>
                <c:ptCount val="8"/>
                <c:pt idx="0">
                  <c:v>Campement</c:v>
                </c:pt>
                <c:pt idx="1">
                  <c:v>Gare</c:v>
                </c:pt>
                <c:pt idx="2">
                  <c:v>Hôpital</c:v>
                </c:pt>
                <c:pt idx="3">
                  <c:v>Parc</c:v>
                </c:pt>
                <c:pt idx="4">
                  <c:v>Parking</c:v>
                </c:pt>
                <c:pt idx="5">
                  <c:v>Rue</c:v>
                </c:pt>
                <c:pt idx="6">
                  <c:v>Station de metro</c:v>
                </c:pt>
                <c:pt idx="7">
                  <c:v>Voiture</c:v>
                </c:pt>
              </c:strCache>
            </c:strRef>
          </c:cat>
          <c:val>
            <c:numRef>
              <c:f>'Lieu sommeil des non interviewé'!$B$37:$I$37</c:f>
              <c:numCache>
                <c:formatCode>0.0</c:formatCode>
                <c:ptCount val="8"/>
                <c:pt idx="0">
                  <c:v>4.7619047619047619</c:v>
                </c:pt>
                <c:pt idx="1">
                  <c:v>33.333333333333329</c:v>
                </c:pt>
                <c:pt idx="2">
                  <c:v>9.5238095238095237</c:v>
                </c:pt>
                <c:pt idx="3">
                  <c:v>4.7619047619047619</c:v>
                </c:pt>
                <c:pt idx="4">
                  <c:v>4.7619047619047619</c:v>
                </c:pt>
                <c:pt idx="5">
                  <c:v>28.571428571428569</c:v>
                </c:pt>
                <c:pt idx="6">
                  <c:v>14.285714285714285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0-4F01-81E3-ED11333D6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011232"/>
        <c:axId val="715998240"/>
        <c:extLst>
          <c:ext xmlns:c15="http://schemas.microsoft.com/office/drawing/2012/chart" uri="{02D57815-91ED-43cb-92C2-25804820EDAC}">
            <c15:filteredRad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'Lieu sommeil des non interviewé'!$A$33</c15:sqref>
                        </c15:formulaRef>
                      </c:ext>
                    </c:extLst>
                    <c:strCache>
                      <c:ptCount val="1"/>
                      <c:pt idx="0">
                        <c:v>Couple avec enfants (n=173)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'Lieu sommeil des non interviewé'!$B$32:$I$32</c15:sqref>
                        </c15:formulaRef>
                      </c:ext>
                    </c:extLst>
                    <c:strCache>
                      <c:ptCount val="8"/>
                      <c:pt idx="0">
                        <c:v>Campement</c:v>
                      </c:pt>
                      <c:pt idx="1">
                        <c:v>Gare</c:v>
                      </c:pt>
                      <c:pt idx="2">
                        <c:v>Hôpital</c:v>
                      </c:pt>
                      <c:pt idx="3">
                        <c:v>Parc</c:v>
                      </c:pt>
                      <c:pt idx="4">
                        <c:v>Parking</c:v>
                      </c:pt>
                      <c:pt idx="5">
                        <c:v>Rue</c:v>
                      </c:pt>
                      <c:pt idx="6">
                        <c:v>Station de metro</c:v>
                      </c:pt>
                      <c:pt idx="7">
                        <c:v>Voiture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'Lieu sommeil des non interviewé'!$B$33:$I$33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10.982658959537572</c:v>
                      </c:pt>
                      <c:pt idx="1">
                        <c:v>20.809248554913296</c:v>
                      </c:pt>
                      <c:pt idx="2">
                        <c:v>27.167630057803464</c:v>
                      </c:pt>
                      <c:pt idx="3">
                        <c:v>7.5144508670520231</c:v>
                      </c:pt>
                      <c:pt idx="4">
                        <c:v>1.7341040462427744</c:v>
                      </c:pt>
                      <c:pt idx="5">
                        <c:v>13.872832369942195</c:v>
                      </c:pt>
                      <c:pt idx="6">
                        <c:v>16.184971098265898</c:v>
                      </c:pt>
                      <c:pt idx="7">
                        <c:v>1.7341040462427744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200-4F01-81E3-ED11333D6933}"/>
                  </c:ext>
                </c:extLst>
              </c15:ser>
            </c15:filteredRadarSeries>
            <c15:filteredRad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interviewé'!$A$34</c15:sqref>
                        </c15:formulaRef>
                      </c:ext>
                    </c:extLst>
                    <c:strCache>
                      <c:ptCount val="1"/>
                      <c:pt idx="0">
                        <c:v>Famille monoparentale (n=67)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interviewé'!$B$32:$I$32</c15:sqref>
                        </c15:formulaRef>
                      </c:ext>
                    </c:extLst>
                    <c:strCache>
                      <c:ptCount val="8"/>
                      <c:pt idx="0">
                        <c:v>Campement</c:v>
                      </c:pt>
                      <c:pt idx="1">
                        <c:v>Gare</c:v>
                      </c:pt>
                      <c:pt idx="2">
                        <c:v>Hôpital</c:v>
                      </c:pt>
                      <c:pt idx="3">
                        <c:v>Parc</c:v>
                      </c:pt>
                      <c:pt idx="4">
                        <c:v>Parking</c:v>
                      </c:pt>
                      <c:pt idx="5">
                        <c:v>Rue</c:v>
                      </c:pt>
                      <c:pt idx="6">
                        <c:v>Station de metro</c:v>
                      </c:pt>
                      <c:pt idx="7">
                        <c:v>Voiture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interviewé'!$B$34:$I$34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5.9701492537313428</c:v>
                      </c:pt>
                      <c:pt idx="1">
                        <c:v>37.313432835820898</c:v>
                      </c:pt>
                      <c:pt idx="2">
                        <c:v>37.313432835820898</c:v>
                      </c:pt>
                      <c:pt idx="3">
                        <c:v>0</c:v>
                      </c:pt>
                      <c:pt idx="4">
                        <c:v>2.9850746268656714</c:v>
                      </c:pt>
                      <c:pt idx="5">
                        <c:v>4.4776119402985071</c:v>
                      </c:pt>
                      <c:pt idx="6">
                        <c:v>11.940298507462686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200-4F01-81E3-ED11333D6933}"/>
                  </c:ext>
                </c:extLst>
              </c15:ser>
            </c15:filteredRadarSeries>
          </c:ext>
        </c:extLst>
      </c:radarChart>
      <c:catAx>
        <c:axId val="9250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5998240"/>
        <c:crosses val="autoZero"/>
        <c:auto val="1"/>
        <c:lblAlgn val="ctr"/>
        <c:lblOffset val="100"/>
        <c:noMultiLvlLbl val="0"/>
      </c:catAx>
      <c:valAx>
        <c:axId val="7159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50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472139195588396"/>
          <c:y val="4.0817755471174305E-2"/>
          <c:w val="0.43886124944370986"/>
          <c:h val="0.13818948289271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7567104606138"/>
          <c:y val="0.22402145989199482"/>
          <c:w val="0.51447209169281849"/>
          <c:h val="0.65547520062692288"/>
        </c:manualLayout>
      </c:layout>
      <c:radarChart>
        <c:radarStyle val="marker"/>
        <c:varyColors val="0"/>
        <c:ser>
          <c:idx val="0"/>
          <c:order val="0"/>
          <c:tx>
            <c:strRef>
              <c:f>'Lieu sommeil des non interviewé'!$A$33</c:f>
              <c:strCache>
                <c:ptCount val="1"/>
                <c:pt idx="0">
                  <c:v>Couple avec enfants (n=173)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'Lieu sommeil des non interviewé'!$B$32:$I$32</c:f>
              <c:strCache>
                <c:ptCount val="8"/>
                <c:pt idx="0">
                  <c:v>Campement</c:v>
                </c:pt>
                <c:pt idx="1">
                  <c:v>Gare</c:v>
                </c:pt>
                <c:pt idx="2">
                  <c:v>Hôpital</c:v>
                </c:pt>
                <c:pt idx="3">
                  <c:v>Parc</c:v>
                </c:pt>
                <c:pt idx="4">
                  <c:v>Parking</c:v>
                </c:pt>
                <c:pt idx="5">
                  <c:v>Rue</c:v>
                </c:pt>
                <c:pt idx="6">
                  <c:v>Station de metro</c:v>
                </c:pt>
                <c:pt idx="7">
                  <c:v>Voiture</c:v>
                </c:pt>
              </c:strCache>
            </c:strRef>
          </c:cat>
          <c:val>
            <c:numRef>
              <c:f>'Lieu sommeil des non interviewé'!$B$33:$I$33</c:f>
              <c:numCache>
                <c:formatCode>0.0</c:formatCode>
                <c:ptCount val="8"/>
                <c:pt idx="0">
                  <c:v>10.982658959537572</c:v>
                </c:pt>
                <c:pt idx="1">
                  <c:v>20.809248554913296</c:v>
                </c:pt>
                <c:pt idx="2">
                  <c:v>27.167630057803464</c:v>
                </c:pt>
                <c:pt idx="3">
                  <c:v>7.5144508670520231</c:v>
                </c:pt>
                <c:pt idx="4">
                  <c:v>1.7341040462427744</c:v>
                </c:pt>
                <c:pt idx="5">
                  <c:v>13.872832369942195</c:v>
                </c:pt>
                <c:pt idx="6">
                  <c:v>16.184971098265898</c:v>
                </c:pt>
                <c:pt idx="7">
                  <c:v>1.7341040462427744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5-4AE2-AA3D-ABD4BD1DE8C0}"/>
            </c:ext>
          </c:extLst>
        </c:ser>
        <c:ser>
          <c:idx val="1"/>
          <c:order val="1"/>
          <c:tx>
            <c:strRef>
              <c:f>'Lieu sommeil des non interviewé'!$A$34</c:f>
              <c:strCache>
                <c:ptCount val="1"/>
                <c:pt idx="0">
                  <c:v>Famille monoparentale (n=67)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'Lieu sommeil des non interviewé'!$B$32:$I$32</c:f>
              <c:strCache>
                <c:ptCount val="8"/>
                <c:pt idx="0">
                  <c:v>Campement</c:v>
                </c:pt>
                <c:pt idx="1">
                  <c:v>Gare</c:v>
                </c:pt>
                <c:pt idx="2">
                  <c:v>Hôpital</c:v>
                </c:pt>
                <c:pt idx="3">
                  <c:v>Parc</c:v>
                </c:pt>
                <c:pt idx="4">
                  <c:v>Parking</c:v>
                </c:pt>
                <c:pt idx="5">
                  <c:v>Rue</c:v>
                </c:pt>
                <c:pt idx="6">
                  <c:v>Station de metro</c:v>
                </c:pt>
                <c:pt idx="7">
                  <c:v>Voiture</c:v>
                </c:pt>
              </c:strCache>
            </c:strRef>
          </c:cat>
          <c:val>
            <c:numRef>
              <c:f>'Lieu sommeil des non interviewé'!$B$34:$I$34</c:f>
              <c:numCache>
                <c:formatCode>0.0</c:formatCode>
                <c:ptCount val="8"/>
                <c:pt idx="0">
                  <c:v>5.9701492537313428</c:v>
                </c:pt>
                <c:pt idx="1">
                  <c:v>37.313432835820898</c:v>
                </c:pt>
                <c:pt idx="2">
                  <c:v>37.313432835820898</c:v>
                </c:pt>
                <c:pt idx="3">
                  <c:v>0</c:v>
                </c:pt>
                <c:pt idx="4">
                  <c:v>2.9850746268656714</c:v>
                </c:pt>
                <c:pt idx="5">
                  <c:v>4.4776119402985071</c:v>
                </c:pt>
                <c:pt idx="6">
                  <c:v>11.940298507462686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5-4AE2-AA3D-ABD4BD1D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409952"/>
        <c:axId val="927313776"/>
        <c:extLst>
          <c:ext xmlns:c15="http://schemas.microsoft.com/office/drawing/2012/chart" uri="{02D57815-91ED-43cb-92C2-25804820EDAC}">
            <c15:filteredRad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'Lieu sommeil des non interviewé'!$A$35</c15:sqref>
                        </c15:formulaRef>
                      </c:ext>
                    </c:extLst>
                    <c:strCache>
                      <c:ptCount val="1"/>
                      <c:pt idx="0">
                        <c:v>Femme seule (n=22)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'Lieu sommeil des non interviewé'!$B$32:$I$32</c15:sqref>
                        </c15:formulaRef>
                      </c:ext>
                    </c:extLst>
                    <c:strCache>
                      <c:ptCount val="8"/>
                      <c:pt idx="0">
                        <c:v>Campement</c:v>
                      </c:pt>
                      <c:pt idx="1">
                        <c:v>Gare</c:v>
                      </c:pt>
                      <c:pt idx="2">
                        <c:v>Hôpital</c:v>
                      </c:pt>
                      <c:pt idx="3">
                        <c:v>Parc</c:v>
                      </c:pt>
                      <c:pt idx="4">
                        <c:v>Parking</c:v>
                      </c:pt>
                      <c:pt idx="5">
                        <c:v>Rue</c:v>
                      </c:pt>
                      <c:pt idx="6">
                        <c:v>Station de metro</c:v>
                      </c:pt>
                      <c:pt idx="7">
                        <c:v>Voiture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'Lieu sommeil des non interviewé'!$B$35:$I$35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</c:v>
                      </c:pt>
                      <c:pt idx="1">
                        <c:v>22.727272727272727</c:v>
                      </c:pt>
                      <c:pt idx="2">
                        <c:v>22.727272727272727</c:v>
                      </c:pt>
                      <c:pt idx="3">
                        <c:v>4.5454545454545459</c:v>
                      </c:pt>
                      <c:pt idx="4">
                        <c:v>9.0909090909090917</c:v>
                      </c:pt>
                      <c:pt idx="5">
                        <c:v>18.181818181818183</c:v>
                      </c:pt>
                      <c:pt idx="6">
                        <c:v>22.727272727272727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4B5-4AE2-AA3D-ABD4BD1DE8C0}"/>
                  </c:ext>
                </c:extLst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interviewé'!$A$36</c15:sqref>
                        </c15:formulaRef>
                      </c:ext>
                    </c:extLst>
                    <c:strCache>
                      <c:ptCount val="1"/>
                      <c:pt idx="0">
                        <c:v>Homme seul (n=24)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interviewé'!$B$32:$I$32</c15:sqref>
                        </c15:formulaRef>
                      </c:ext>
                    </c:extLst>
                    <c:strCache>
                      <c:ptCount val="8"/>
                      <c:pt idx="0">
                        <c:v>Campement</c:v>
                      </c:pt>
                      <c:pt idx="1">
                        <c:v>Gare</c:v>
                      </c:pt>
                      <c:pt idx="2">
                        <c:v>Hôpital</c:v>
                      </c:pt>
                      <c:pt idx="3">
                        <c:v>Parc</c:v>
                      </c:pt>
                      <c:pt idx="4">
                        <c:v>Parking</c:v>
                      </c:pt>
                      <c:pt idx="5">
                        <c:v>Rue</c:v>
                      </c:pt>
                      <c:pt idx="6">
                        <c:v>Station de metro</c:v>
                      </c:pt>
                      <c:pt idx="7">
                        <c:v>Voiture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interviewé'!$B$36:$I$36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</c:v>
                      </c:pt>
                      <c:pt idx="1">
                        <c:v>8.3333333333333321</c:v>
                      </c:pt>
                      <c:pt idx="2">
                        <c:v>4.1666666666666661</c:v>
                      </c:pt>
                      <c:pt idx="3">
                        <c:v>4.1666666666666661</c:v>
                      </c:pt>
                      <c:pt idx="4">
                        <c:v>4.1666666666666661</c:v>
                      </c:pt>
                      <c:pt idx="5">
                        <c:v>50</c:v>
                      </c:pt>
                      <c:pt idx="6">
                        <c:v>20.833333333333336</c:v>
                      </c:pt>
                      <c:pt idx="7">
                        <c:v>8.3333333333333321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4B5-4AE2-AA3D-ABD4BD1DE8C0}"/>
                  </c:ext>
                </c:extLst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interviewé'!$A$37</c15:sqref>
                        </c15:formulaRef>
                      </c:ext>
                    </c:extLst>
                    <c:strCache>
                      <c:ptCount val="1"/>
                      <c:pt idx="0">
                        <c:v>Couple sans enfants (n=42)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interviewé'!$B$32:$I$32</c15:sqref>
                        </c15:formulaRef>
                      </c:ext>
                    </c:extLst>
                    <c:strCache>
                      <c:ptCount val="8"/>
                      <c:pt idx="0">
                        <c:v>Campement</c:v>
                      </c:pt>
                      <c:pt idx="1">
                        <c:v>Gare</c:v>
                      </c:pt>
                      <c:pt idx="2">
                        <c:v>Hôpital</c:v>
                      </c:pt>
                      <c:pt idx="3">
                        <c:v>Parc</c:v>
                      </c:pt>
                      <c:pt idx="4">
                        <c:v>Parking</c:v>
                      </c:pt>
                      <c:pt idx="5">
                        <c:v>Rue</c:v>
                      </c:pt>
                      <c:pt idx="6">
                        <c:v>Station de metro</c:v>
                      </c:pt>
                      <c:pt idx="7">
                        <c:v>Voiture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interviewé'!$B$37:$I$37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4.7619047619047619</c:v>
                      </c:pt>
                      <c:pt idx="1">
                        <c:v>33.333333333333329</c:v>
                      </c:pt>
                      <c:pt idx="2">
                        <c:v>9.5238095238095237</c:v>
                      </c:pt>
                      <c:pt idx="3">
                        <c:v>4.7619047619047619</c:v>
                      </c:pt>
                      <c:pt idx="4">
                        <c:v>4.7619047619047619</c:v>
                      </c:pt>
                      <c:pt idx="5">
                        <c:v>28.571428571428569</c:v>
                      </c:pt>
                      <c:pt idx="6">
                        <c:v>14.285714285714285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4B5-4AE2-AA3D-ABD4BD1DE8C0}"/>
                  </c:ext>
                </c:extLst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interviewé'!$A$38</c15:sqref>
                        </c15:formulaRef>
                      </c:ext>
                    </c:extLst>
                    <c:strCache>
                      <c:ptCount val="1"/>
                      <c:pt idx="0">
                        <c:v>Groupe avec ou sans enfants (n=53)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interviewé'!$B$32:$I$32</c15:sqref>
                        </c15:formulaRef>
                      </c:ext>
                    </c:extLst>
                    <c:strCache>
                      <c:ptCount val="8"/>
                      <c:pt idx="0">
                        <c:v>Campement</c:v>
                      </c:pt>
                      <c:pt idx="1">
                        <c:v>Gare</c:v>
                      </c:pt>
                      <c:pt idx="2">
                        <c:v>Hôpital</c:v>
                      </c:pt>
                      <c:pt idx="3">
                        <c:v>Parc</c:v>
                      </c:pt>
                      <c:pt idx="4">
                        <c:v>Parking</c:v>
                      </c:pt>
                      <c:pt idx="5">
                        <c:v>Rue</c:v>
                      </c:pt>
                      <c:pt idx="6">
                        <c:v>Station de metro</c:v>
                      </c:pt>
                      <c:pt idx="7">
                        <c:v>Voiture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'Lieu sommeil des non interviewé'!$B$38:$I$38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0</c:v>
                      </c:pt>
                      <c:pt idx="1">
                        <c:v>30.188679245283019</c:v>
                      </c:pt>
                      <c:pt idx="2">
                        <c:v>11.320754716981133</c:v>
                      </c:pt>
                      <c:pt idx="3">
                        <c:v>0</c:v>
                      </c:pt>
                      <c:pt idx="4">
                        <c:v>7.5471698113207548</c:v>
                      </c:pt>
                      <c:pt idx="5">
                        <c:v>33.962264150943398</c:v>
                      </c:pt>
                      <c:pt idx="6">
                        <c:v>16.981132075471699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4B5-4AE2-AA3D-ABD4BD1DE8C0}"/>
                  </c:ext>
                </c:extLst>
              </c15:ser>
            </c15:filteredRadarSeries>
          </c:ext>
        </c:extLst>
      </c:radarChart>
      <c:catAx>
        <c:axId val="9274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7313776"/>
        <c:crosses val="autoZero"/>
        <c:auto val="1"/>
        <c:lblAlgn val="ctr"/>
        <c:lblOffset val="100"/>
        <c:noMultiLvlLbl val="0"/>
      </c:catAx>
      <c:valAx>
        <c:axId val="9273137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74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817583275187588"/>
          <c:y val="3.6753646657300285E-2"/>
          <c:w val="0.61952369450751166"/>
          <c:h val="0.12137262770903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0.32874</cdr:x>
      <cdr:y>0.21022</cdr:y>
    </cdr:from>
    <cdr:to>
      <cdr:x>0.66258</cdr:x>
      <cdr:y>0.42276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B3DB17A-6B28-4F8A-BBC5-99E2D2ACC583}"/>
            </a:ext>
          </a:extLst>
        </cdr:cNvPr>
        <cdr:cNvSpPr txBox="1"/>
      </cdr:nvSpPr>
      <cdr:spPr>
        <a:xfrm xmlns:a="http://schemas.openxmlformats.org/drawingml/2006/main">
          <a:off x="1022350" y="574675"/>
          <a:ext cx="103822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Hommes </a:t>
          </a:r>
        </a:p>
        <a:p xmlns:a="http://schemas.openxmlformats.org/drawingml/2006/main">
          <a:r>
            <a:rPr lang="fr-FR" sz="1100"/>
            <a:t>(n=567, 44%)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0.4441</cdr:x>
      <cdr:y>0.19064</cdr:y>
    </cdr:from>
    <cdr:to>
      <cdr:x>0.77795</cdr:x>
      <cdr:y>0.40208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71387A6-5288-42C7-869F-3CD0EFE54AD2}"/>
            </a:ext>
          </a:extLst>
        </cdr:cNvPr>
        <cdr:cNvSpPr txBox="1"/>
      </cdr:nvSpPr>
      <cdr:spPr>
        <a:xfrm xmlns:a="http://schemas.openxmlformats.org/drawingml/2006/main">
          <a:off x="1381125" y="523874"/>
          <a:ext cx="103822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Femmes </a:t>
          </a:r>
        </a:p>
        <a:p xmlns:a="http://schemas.openxmlformats.org/drawingml/2006/main">
          <a:r>
            <a:rPr lang="fr-FR" sz="1100"/>
            <a:t>(n=694, 54%)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C0A4A9-C415-4EC3-890D-46B30F68F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62A70D-BBF9-42AF-B17F-54EAB837D9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0303-8205-4DD5-8373-FA3BA07E2219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FD2D8-F635-4013-9B49-9424292811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303A7-2250-43A3-8476-46F146C186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8C-9603-4EF0-8A6F-62302EA72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80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E7857-2DF9-495C-B873-1FE1284C9EFA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62DA-84E6-4713-9CE5-C0F684A97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3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JP?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74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6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48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64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3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7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4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85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Double voix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5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Double voix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9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4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28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18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8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Double voix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5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2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Double voix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C62DA-84E6-4713-9CE5-C0F684A97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9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33400" y="2603740"/>
            <a:ext cx="80772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6500"/>
              </a:lnSpc>
              <a:defRPr sz="5600">
                <a:solidFill>
                  <a:schemeClr val="bg2"/>
                </a:solidFill>
                <a:latin typeface="OktaNeue-Black" panose="00000A00000000000000" pitchFamily="50" charset="0"/>
                <a:cs typeface="OktaNeue-Black" panose="00000A00000000000000" pitchFamily="50" charset="0"/>
              </a:defRPr>
            </a:lvl1pPr>
          </a:lstStyle>
          <a:p>
            <a:r>
              <a:rPr lang="fr-FR"/>
              <a:t>Titre de présentation</a:t>
            </a:r>
            <a:br>
              <a:rPr lang="fr-FR"/>
            </a:br>
            <a:r>
              <a:rPr lang="fr-FR"/>
              <a:t>sur deux lignes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6F7662-60AF-4848-8754-1068ABF3B3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886325"/>
            <a:ext cx="6934200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PRÉSENTÉE PAR NOM PRÉNOM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A7D72-7968-4578-AA24-9BD6DFE5E6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5181" y="507206"/>
            <a:ext cx="1447800" cy="429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E45D91E-CFEC-49D3-8113-68255C964179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3485281-7773-4880-B781-A819CD639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6DD7CEE-18BA-4678-9EBE-0907920EC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FFAECE-EA54-4187-BBDF-62D0F379C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BAE0BC-DB5E-42B8-AEB8-C184EA7C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41844A-4DD0-42DD-95C0-A8964DB6B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C14AD8-3DC9-4F6C-8AC6-2DAFABEBE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221959-33EC-4BB7-A1EC-5777C4202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890DD4-4E4C-49CE-BC4E-C5E7A521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2D941E-21A4-429F-9CD2-D30A5CF48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DBC4004-04C0-4910-86C2-9BCF863A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390305C-B6DC-4965-8D1E-BF0522EC2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345C41B-286E-480F-8148-0B9A5219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6064EAF-4B8E-4A23-8CF4-A8516F317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D4DA74-C264-4E4C-86B0-FE8CF45A8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E917F94C-B136-4736-A96A-BA02D2C1D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763171A-A121-41AD-B50B-FAFD44B1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D9851F1-55BE-4131-AA61-9459AB4B23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E4D953B-9AD2-4675-9333-CB9BB49177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20712"/>
            <a:ext cx="7458075" cy="5168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E52A60C-E147-49C8-B857-4CB04924B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3569" y="3441762"/>
            <a:ext cx="4562905" cy="2347850"/>
          </a:xfrm>
          <a:prstGeom prst="rect">
            <a:avLst/>
          </a:prstGeom>
          <a:solidFill>
            <a:schemeClr val="bg2"/>
          </a:solidFill>
        </p:spPr>
        <p:txBody>
          <a:bodyPr lIns="324000" tIns="180000" rIns="252000" bIns="180000" anchor="ctr" anchorCtr="0"/>
          <a:lstStyle>
            <a:lvl1pPr algn="l"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1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107222-440E-4FC5-BA0B-2E5011DE79F0}"/>
              </a:ext>
            </a:extLst>
          </p:cNvPr>
          <p:cNvSpPr/>
          <p:nvPr userDrawn="1"/>
        </p:nvSpPr>
        <p:spPr>
          <a:xfrm>
            <a:off x="6150634" y="1672029"/>
            <a:ext cx="2472190" cy="40896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11316104-9033-4D58-A5B0-0CB0F929C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04553" y="2378091"/>
            <a:ext cx="1989041" cy="10509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bg2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8" name="Espace réservé du texte 61">
            <a:extLst>
              <a:ext uri="{FF2B5EF4-FFF2-40B4-BE49-F238E27FC236}">
                <a16:creationId xmlns:a16="http://schemas.microsoft.com/office/drawing/2014/main" id="{B2C7C1AD-E671-4E88-ADD3-10893F35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2950" y="1769267"/>
            <a:ext cx="1989047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C3A259B-91E2-4447-828B-2547E9A65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/>
              <a:t>Titre de la page ferré à gauche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07E08B7-E1FF-4AC7-B6EC-7E0E43856E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secondaire ici</a:t>
            </a:r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2C2E1469-9DCA-4D21-824B-2907CCCAA6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23C79218-3E4E-4058-8D36-925C21D0D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6" name="Espace réservé du texte 87">
            <a:extLst>
              <a:ext uri="{FF2B5EF4-FFF2-40B4-BE49-F238E27FC236}">
                <a16:creationId xmlns:a16="http://schemas.microsoft.com/office/drawing/2014/main" id="{B42E636F-2C2E-451F-B353-60DEB769A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F0601A3F-22C9-48FB-BAAA-95803B77F115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D89476BE-118F-4A2F-9F03-E6644A3646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364F6C2-4624-44E3-BAF6-67D7102E9D85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4C288C-28D4-40E3-A94C-D27DC1D00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CA80458-9A72-443D-8C21-EDD2EBF23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572DB559-5A37-459A-B8F9-05452C2074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420F26F-855B-4081-9365-4AA4A50A45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D9AB07E-89FB-47A2-878A-E022A4FFE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525AFD26-0345-42BD-9F9E-AEE6EA7EE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A4A5589F-BC1A-4021-B8F3-B12E2EEFDF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1D10DF5E-770F-4AF8-B482-6B5E130F9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59E9CD4-44F2-42C4-8D38-913F234B8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76CC7D4-BC57-4073-9149-38D6A6D64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4C9D0DDD-94D1-4972-9AFF-0A6737885B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3C52CFF7-C6AF-41F2-B9F9-785CCAD4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1D8721DC-2284-4893-ABB2-6D8B5FD4F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1C8A63AF-B7BC-4834-AD1A-5BBC22B526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B593BAB5-86A7-4806-84EC-2B65C90E7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34157BA9-2D60-48B7-B9DB-9B0ABCB99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6FA336A2-50C6-450C-B46B-B8CC235BFB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5978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1640CC6-6522-4A4E-9969-98E0C8BA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/>
              <a:t>Titre de la page ferré à gauche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72595D0D-3D40-4C43-A411-C8AC92A8CA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secondaire ici</a:t>
            </a:r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11316104-9033-4D58-A5B0-0CB0F929C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31403" y="2076231"/>
            <a:ext cx="2369645" cy="8732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8" name="Espace réservé du texte 61">
            <a:extLst>
              <a:ext uri="{FF2B5EF4-FFF2-40B4-BE49-F238E27FC236}">
                <a16:creationId xmlns:a16="http://schemas.microsoft.com/office/drawing/2014/main" id="{B2C7C1AD-E671-4E88-ADD3-10893F35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1477900"/>
            <a:ext cx="2369652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8904A350-E63E-4AE1-9B87-8143FAE4C9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99D07D2B-90A6-4E2D-977F-785DB7D1F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3" name="Espace réservé du texte 87">
            <a:extLst>
              <a:ext uri="{FF2B5EF4-FFF2-40B4-BE49-F238E27FC236}">
                <a16:creationId xmlns:a16="http://schemas.microsoft.com/office/drawing/2014/main" id="{3637E663-909C-4C98-B98B-3F316268E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9A85502E-EC7D-4FA3-B9DE-F7E79C51AB78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F51B7368-170C-429D-AC3F-5AED318DC1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526BDBE-D6DF-46D5-AFF4-263C6F419FBD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D5183A9-6134-4448-8288-2D030EA04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011C43A-21F2-42E2-8303-6B063232F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538E9CA-B9A0-41E1-AC74-7862321FBC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037FAD-F756-44A7-BDEE-AC57F99C4E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8CD536B-CF80-4B63-A1F7-15B33BCDE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124DB0E-E7AA-40F6-B2FD-3FE401529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21B44E-DA7B-467A-A3BB-B5E7A46689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236663F-740A-4E92-9562-6351C41BC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6B627AE-1608-49F2-92C2-E412AA4EF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45B88707-9CCB-44BB-B44B-7C3699063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B7F7AA-E286-4E6E-856D-DBDC5548F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1526BB-D8EC-4A62-8418-9184E45AE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0EF2757-AF34-4E97-8A36-17C54F8A8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95DC10E-21FA-4A7D-AEDD-D31844EFA3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F5D87C1-863E-4513-AA2C-FFA983F8B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21B01B5-9A96-4D9A-9CB1-98BD82172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1B507F96-D2DF-4012-A9C7-2448054567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1" name="Espace réservé du texte 3">
            <a:extLst>
              <a:ext uri="{FF2B5EF4-FFF2-40B4-BE49-F238E27FC236}">
                <a16:creationId xmlns:a16="http://schemas.microsoft.com/office/drawing/2014/main" id="{AEB62ACA-37E0-48DF-879F-A2A42135FB4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31403" y="3649927"/>
            <a:ext cx="2369645" cy="8732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2" name="Espace réservé du texte 61">
            <a:extLst>
              <a:ext uri="{FF2B5EF4-FFF2-40B4-BE49-F238E27FC236}">
                <a16:creationId xmlns:a16="http://schemas.microsoft.com/office/drawing/2014/main" id="{AF35BB93-B19E-4427-BA73-5FA1537564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9800" y="3051596"/>
            <a:ext cx="2369652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73" name="Espace réservé du texte 3">
            <a:extLst>
              <a:ext uri="{FF2B5EF4-FFF2-40B4-BE49-F238E27FC236}">
                <a16:creationId xmlns:a16="http://schemas.microsoft.com/office/drawing/2014/main" id="{2452308F-33C9-4A24-9315-A2DB936DD1B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31403" y="5206373"/>
            <a:ext cx="2369645" cy="8732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4" name="Espace réservé du texte 61">
            <a:extLst>
              <a:ext uri="{FF2B5EF4-FFF2-40B4-BE49-F238E27FC236}">
                <a16:creationId xmlns:a16="http://schemas.microsoft.com/office/drawing/2014/main" id="{F94F8EDA-C63F-4424-95A7-F0F435277F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9800" y="4608040"/>
            <a:ext cx="2369652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44353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2561531-CC08-4B00-A79C-CAA66FD5FB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256" y="1671638"/>
            <a:ext cx="2242276" cy="1380692"/>
          </a:xfrm>
          <a:prstGeom prst="rect">
            <a:avLst/>
          </a:prstGeom>
          <a:solidFill>
            <a:srgbClr val="F5F2EF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0022CD38-CD9B-4195-B561-3D134A4DA0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6218" y="1671638"/>
            <a:ext cx="2241550" cy="1381125"/>
          </a:xfrm>
          <a:prstGeom prst="rect">
            <a:avLst/>
          </a:prstGeom>
          <a:solidFill>
            <a:srgbClr val="F5F2EF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2" name="Espace réservé pour une image  10">
            <a:extLst>
              <a:ext uri="{FF2B5EF4-FFF2-40B4-BE49-F238E27FC236}">
                <a16:creationId xmlns:a16="http://schemas.microsoft.com/office/drawing/2014/main" id="{E1F35832-004F-4A5A-9B78-057A23C86D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2218" y="1671638"/>
            <a:ext cx="2242276" cy="1380692"/>
          </a:xfrm>
          <a:prstGeom prst="rect">
            <a:avLst/>
          </a:prstGeom>
          <a:solidFill>
            <a:srgbClr val="F5F2EF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Titre 1">
            <a:extLst>
              <a:ext uri="{FF2B5EF4-FFF2-40B4-BE49-F238E27FC236}">
                <a16:creationId xmlns:a16="http://schemas.microsoft.com/office/drawing/2014/main" id="{DFBA1CDB-F088-4C95-A562-72D66EE2D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/>
              <a:t>Titre de la page ferré à gauche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E0607AD9-3D8D-4293-AC50-BF118E9A98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secondaire ici</a:t>
            </a:r>
          </a:p>
        </p:txBody>
      </p:sp>
      <p:sp>
        <p:nvSpPr>
          <p:cNvPr id="69" name="Holder 5">
            <a:extLst>
              <a:ext uri="{FF2B5EF4-FFF2-40B4-BE49-F238E27FC236}">
                <a16:creationId xmlns:a16="http://schemas.microsoft.com/office/drawing/2014/main" id="{1B43A969-6E5B-443C-8C0C-EBA51ACCAF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70" name="Espace réservé du pied de page 4">
            <a:extLst>
              <a:ext uri="{FF2B5EF4-FFF2-40B4-BE49-F238E27FC236}">
                <a16:creationId xmlns:a16="http://schemas.microsoft.com/office/drawing/2014/main" id="{699165AD-E1FF-4EA8-B533-C4A2856A4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71" name="Espace réservé du texte 87">
            <a:extLst>
              <a:ext uri="{FF2B5EF4-FFF2-40B4-BE49-F238E27FC236}">
                <a16:creationId xmlns:a16="http://schemas.microsoft.com/office/drawing/2014/main" id="{E302DC4A-C90B-41FF-BDB9-B91369EE7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A15F2EB0-6EE0-4FD0-A51C-EF978B0A1A5F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3" name="Espace réservé de la date 3">
            <a:extLst>
              <a:ext uri="{FF2B5EF4-FFF2-40B4-BE49-F238E27FC236}">
                <a16:creationId xmlns:a16="http://schemas.microsoft.com/office/drawing/2014/main" id="{4B3C64B8-807F-46CE-9A2C-B5C0B23518E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2AFA6E-DD40-4170-868C-F90E9783EEFF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94579262-384B-4306-A1BA-16DDB7CDC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8815231-DB39-4C64-9295-5701B8FBA2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A006AC1-4FB4-4256-B46C-87FEE5967B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6D40043-F8D3-4289-BC73-209DFD05F6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CFCE53E3-70A9-4AAC-BF86-CDE72330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B053C9F-0B1E-496D-8FC9-D185799C6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377E964-06A0-45E1-BDBC-D7775EF552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0F11106-0A19-44A7-B1CB-20F8D519A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7D000D3B-20AC-44A8-A9C6-DFE312F87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CD053CAC-13D2-4309-BFFC-197A4C1DF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D130087-3370-4FA4-8092-C431E1D2F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6E8E08AC-604E-47AB-B7BD-6D99B29A0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C3AA458E-B756-4DF5-8C66-E5842B6D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944D0ADE-A67D-4D87-A91B-5F822FEC8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886B1D23-D409-4BFE-9568-1823CE7F0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6D97D1CC-2D65-449D-8217-9AD81256D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9BD0D6B5-E65E-47A2-B80E-1C7D6C6034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6" name="Espace réservé du texte 61">
            <a:extLst>
              <a:ext uri="{FF2B5EF4-FFF2-40B4-BE49-F238E27FC236}">
                <a16:creationId xmlns:a16="http://schemas.microsoft.com/office/drawing/2014/main" id="{798C64FB-4422-450F-972D-56E249B96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56" y="3204744"/>
            <a:ext cx="779752" cy="10092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5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7" name="Espace réservé du texte 61">
            <a:extLst>
              <a:ext uri="{FF2B5EF4-FFF2-40B4-BE49-F238E27FC236}">
                <a16:creationId xmlns:a16="http://schemas.microsoft.com/office/drawing/2014/main" id="{3D71E250-9250-4A5D-85EA-58414593BB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6218" y="3204744"/>
            <a:ext cx="779752" cy="10092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5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8" name="Espace réservé du texte 61">
            <a:extLst>
              <a:ext uri="{FF2B5EF4-FFF2-40B4-BE49-F238E27FC236}">
                <a16:creationId xmlns:a16="http://schemas.microsoft.com/office/drawing/2014/main" id="{A2E41789-BFF3-4D3C-9534-CC23B2D36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218" y="3204744"/>
            <a:ext cx="779752" cy="10092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5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675DE-7370-47C8-BD37-07AE350037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551" y="3438898"/>
            <a:ext cx="1744075" cy="1988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fr-FR" sz="1000" dirty="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0" name="Espace réservé du texte 3">
            <a:extLst>
              <a:ext uri="{FF2B5EF4-FFF2-40B4-BE49-F238E27FC236}">
                <a16:creationId xmlns:a16="http://schemas.microsoft.com/office/drawing/2014/main" id="{C8F61F67-9B3B-4B5F-8C34-71B4795D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4513" y="3438898"/>
            <a:ext cx="1744075" cy="1988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fr-FR" sz="1000" dirty="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7" name="Espace réservé du texte 3">
            <a:extLst>
              <a:ext uri="{FF2B5EF4-FFF2-40B4-BE49-F238E27FC236}">
                <a16:creationId xmlns:a16="http://schemas.microsoft.com/office/drawing/2014/main" id="{3A998A98-2446-472C-861F-03C3E13D5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1532" y="3438898"/>
            <a:ext cx="1744075" cy="1988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fr-FR" sz="1000" dirty="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5030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2561531-CC08-4B00-A79C-CAA66FD5FB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2102" y="1655733"/>
            <a:ext cx="1517724" cy="123221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Picto</a:t>
            </a:r>
          </a:p>
        </p:txBody>
      </p:sp>
      <p:sp>
        <p:nvSpPr>
          <p:cNvPr id="67" name="Titre 1">
            <a:extLst>
              <a:ext uri="{FF2B5EF4-FFF2-40B4-BE49-F238E27FC236}">
                <a16:creationId xmlns:a16="http://schemas.microsoft.com/office/drawing/2014/main" id="{DFBA1CDB-F088-4C95-A562-72D66EE2D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/>
              <a:t>Titre de la page ferré à gauche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E0607AD9-3D8D-4293-AC50-BF118E9A98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secondaire ici</a:t>
            </a:r>
          </a:p>
        </p:txBody>
      </p:sp>
      <p:sp>
        <p:nvSpPr>
          <p:cNvPr id="69" name="Holder 5">
            <a:extLst>
              <a:ext uri="{FF2B5EF4-FFF2-40B4-BE49-F238E27FC236}">
                <a16:creationId xmlns:a16="http://schemas.microsoft.com/office/drawing/2014/main" id="{1B43A969-6E5B-443C-8C0C-EBA51ACCAF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70" name="Espace réservé du pied de page 4">
            <a:extLst>
              <a:ext uri="{FF2B5EF4-FFF2-40B4-BE49-F238E27FC236}">
                <a16:creationId xmlns:a16="http://schemas.microsoft.com/office/drawing/2014/main" id="{699165AD-E1FF-4EA8-B533-C4A2856A4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71" name="Espace réservé du texte 87">
            <a:extLst>
              <a:ext uri="{FF2B5EF4-FFF2-40B4-BE49-F238E27FC236}">
                <a16:creationId xmlns:a16="http://schemas.microsoft.com/office/drawing/2014/main" id="{E302DC4A-C90B-41FF-BDB9-B91369EE7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A15F2EB0-6EE0-4FD0-A51C-EF978B0A1A5F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3" name="Espace réservé de la date 3">
            <a:extLst>
              <a:ext uri="{FF2B5EF4-FFF2-40B4-BE49-F238E27FC236}">
                <a16:creationId xmlns:a16="http://schemas.microsoft.com/office/drawing/2014/main" id="{4B3C64B8-807F-46CE-9A2C-B5C0B23518E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2AFA6E-DD40-4170-868C-F90E9783EEFF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94579262-384B-4306-A1BA-16DDB7CDC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8815231-DB39-4C64-9295-5701B8FBA2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A006AC1-4FB4-4256-B46C-87FEE5967B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6D40043-F8D3-4289-BC73-209DFD05F6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CFCE53E3-70A9-4AAC-BF86-CDE72330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B053C9F-0B1E-496D-8FC9-D185799C6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377E964-06A0-45E1-BDBC-D7775EF552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0F11106-0A19-44A7-B1CB-20F8D519A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7D000D3B-20AC-44A8-A9C6-DFE312F87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CD053CAC-13D2-4309-BFFC-197A4C1DF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D130087-3370-4FA4-8092-C431E1D2F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6E8E08AC-604E-47AB-B7BD-6D99B29A0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C3AA458E-B756-4DF5-8C66-E5842B6D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944D0ADE-A67D-4D87-A91B-5F822FEC8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886B1D23-D409-4BFE-9568-1823CE7F0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6D97D1CC-2D65-449D-8217-9AD81256D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9BD0D6B5-E65E-47A2-B80E-1C7D6C6034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6" name="Espace réservé du texte 7">
            <a:extLst>
              <a:ext uri="{FF2B5EF4-FFF2-40B4-BE49-F238E27FC236}">
                <a16:creationId xmlns:a16="http://schemas.microsoft.com/office/drawing/2014/main" id="{40D67979-8F9A-47C3-A261-204F970E4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3835001"/>
            <a:ext cx="2235128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8" name="Espace réservé pour une image  10">
            <a:extLst>
              <a:ext uri="{FF2B5EF4-FFF2-40B4-BE49-F238E27FC236}">
                <a16:creationId xmlns:a16="http://schemas.microsoft.com/office/drawing/2014/main" id="{298DA605-C5B9-4FC8-8224-F45377F9AF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6277" y="1655733"/>
            <a:ext cx="1517724" cy="123221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Picto</a:t>
            </a:r>
          </a:p>
        </p:txBody>
      </p:sp>
      <p:sp>
        <p:nvSpPr>
          <p:cNvPr id="99" name="Espace réservé du texte 7">
            <a:extLst>
              <a:ext uri="{FF2B5EF4-FFF2-40B4-BE49-F238E27FC236}">
                <a16:creationId xmlns:a16="http://schemas.microsoft.com/office/drawing/2014/main" id="{89EC3984-D00B-49EF-9C6B-30899D131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7576" y="3835001"/>
            <a:ext cx="2235128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0" name="Espace réservé pour une image  10">
            <a:extLst>
              <a:ext uri="{FF2B5EF4-FFF2-40B4-BE49-F238E27FC236}">
                <a16:creationId xmlns:a16="http://schemas.microsoft.com/office/drawing/2014/main" id="{9145F805-4117-4631-A13A-F373351A927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49977" y="1655733"/>
            <a:ext cx="1517724" cy="123221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Picto</a:t>
            </a:r>
          </a:p>
        </p:txBody>
      </p:sp>
      <p:sp>
        <p:nvSpPr>
          <p:cNvPr id="102" name="Espace réservé du texte 7">
            <a:extLst>
              <a:ext uri="{FF2B5EF4-FFF2-40B4-BE49-F238E27FC236}">
                <a16:creationId xmlns:a16="http://schemas.microsoft.com/office/drawing/2014/main" id="{DC93A0C7-2867-4CCF-BC51-71A23FE0DB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1276" y="3835001"/>
            <a:ext cx="2235128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0CFE0C-5C78-451E-A572-DBD4C15249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87" y="3124200"/>
            <a:ext cx="2245567" cy="56515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3" name="Espace réservé du texte 2">
            <a:extLst>
              <a:ext uri="{FF2B5EF4-FFF2-40B4-BE49-F238E27FC236}">
                <a16:creationId xmlns:a16="http://schemas.microsoft.com/office/drawing/2014/main" id="{B3E910C2-F428-4673-A8B8-4ED8ACB9EE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7576" y="3124200"/>
            <a:ext cx="2245567" cy="56515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4" name="Espace réservé du texte 2">
            <a:extLst>
              <a:ext uri="{FF2B5EF4-FFF2-40B4-BE49-F238E27FC236}">
                <a16:creationId xmlns:a16="http://schemas.microsoft.com/office/drawing/2014/main" id="{9FF8F34A-A94D-46A5-80EA-2D26EE7607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1276" y="3124200"/>
            <a:ext cx="2245567" cy="56515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622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59">
            <a:extLst>
              <a:ext uri="{FF2B5EF4-FFF2-40B4-BE49-F238E27FC236}">
                <a16:creationId xmlns:a16="http://schemas.microsoft.com/office/drawing/2014/main" id="{A52FC58C-71F0-40C5-B319-63FFFDF1D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0250" y="4404360"/>
            <a:ext cx="5549105" cy="19082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lnSpc>
                <a:spcPct val="100000"/>
              </a:lnSpc>
              <a:defRPr sz="1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167529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/>
          </a:p>
        </p:txBody>
      </p:sp>
      <p:sp>
        <p:nvSpPr>
          <p:cNvPr id="60" name="Titre 59">
            <a:extLst>
              <a:ext uri="{FF2B5EF4-FFF2-40B4-BE49-F238E27FC236}">
                <a16:creationId xmlns:a16="http://schemas.microsoft.com/office/drawing/2014/main" id="{A52FC58C-71F0-40C5-B319-63FFFDF1D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7775" y="2613140"/>
            <a:ext cx="7674432" cy="1631719"/>
          </a:xfrm>
          <a:prstGeom prst="rect">
            <a:avLst/>
          </a:prstGeom>
        </p:spPr>
        <p:txBody>
          <a:bodyPr lIns="0" tIns="0" rIns="0" bIns="0"/>
          <a:lstStyle>
            <a:lvl1pPr marL="625475" indent="-625475" algn="l">
              <a:lnSpc>
                <a:spcPts val="6400"/>
              </a:lnSpc>
              <a:buFont typeface="+mj-lt"/>
              <a:buAutoNum type="arabicPeriod"/>
              <a:defRPr sz="5600">
                <a:solidFill>
                  <a:schemeClr val="bg2"/>
                </a:solidFill>
              </a:defRPr>
            </a:lvl1pPr>
          </a:lstStyle>
          <a:p>
            <a:r>
              <a:rPr lang="fr-FR"/>
              <a:t>Titre du premier</a:t>
            </a:r>
            <a:br>
              <a:rPr lang="fr-FR"/>
            </a:br>
            <a:r>
              <a:rPr lang="fr-FR"/>
              <a:t>chapitre ici</a:t>
            </a:r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bg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E45D91E-CFEC-49D3-8113-68255C964179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3485281-7773-4880-B781-A819CD639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6DD7CEE-18BA-4678-9EBE-0907920EC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FFAECE-EA54-4187-BBDF-62D0F379C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BAE0BC-DB5E-42B8-AEB8-C184EA7C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41844A-4DD0-42DD-95C0-A8964DB6B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C14AD8-3DC9-4F6C-8AC6-2DAFABEBE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221959-33EC-4BB7-A1EC-5777C4202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890DD4-4E4C-49CE-BC4E-C5E7A521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2D941E-21A4-429F-9CD2-D30A5CF48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DBC4004-04C0-4910-86C2-9BCF863A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390305C-B6DC-4965-8D1E-BF0522EC2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345C41B-286E-480F-8148-0B9A5219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6064EAF-4B8E-4A23-8CF4-A8516F317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D4DA74-C264-4E4C-86B0-FE8CF45A8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E917F94C-B136-4736-A96A-BA02D2C1D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763171A-A121-41AD-B50B-FAFD44B1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D9851F1-55BE-4131-AA61-9459AB4B23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2" name="Titre 59">
            <a:extLst>
              <a:ext uri="{FF2B5EF4-FFF2-40B4-BE49-F238E27FC236}">
                <a16:creationId xmlns:a16="http://schemas.microsoft.com/office/drawing/2014/main" id="{7C753C5A-8134-464D-8CC9-B505E46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86" y="981363"/>
            <a:ext cx="8100412" cy="507653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400"/>
              </a:lnSpc>
              <a:defRPr sz="56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  <p:sp>
        <p:nvSpPr>
          <p:cNvPr id="32" name="Espace réservé du texte 61">
            <a:extLst>
              <a:ext uri="{FF2B5EF4-FFF2-40B4-BE49-F238E27FC236}">
                <a16:creationId xmlns:a16="http://schemas.microsoft.com/office/drawing/2014/main" id="{EDC9600B-DEB7-4080-96FD-7C914C01D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128" y="1478479"/>
            <a:ext cx="4791307" cy="194906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9A40F6E-0E24-4FFB-BF05-5E1CFF2EF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67401" y="1953590"/>
            <a:ext cx="2514599" cy="140983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bg2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pied de page 4">
            <a:extLst>
              <a:ext uri="{FF2B5EF4-FFF2-40B4-BE49-F238E27FC236}">
                <a16:creationId xmlns:a16="http://schemas.microsoft.com/office/drawing/2014/main" id="{C04BAD40-224B-4A50-99AB-8B24AC06C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id="{3B251732-DAE1-4947-AE02-33A4F0B9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</p:spTree>
    <p:extLst>
      <p:ext uri="{BB962C8B-B14F-4D97-AF65-F5344CB8AC3E}">
        <p14:creationId xmlns:p14="http://schemas.microsoft.com/office/powerpoint/2010/main" val="29315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bg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  <p:sp>
        <p:nvSpPr>
          <p:cNvPr id="32" name="Espace réservé du texte 61">
            <a:extLst>
              <a:ext uri="{FF2B5EF4-FFF2-40B4-BE49-F238E27FC236}">
                <a16:creationId xmlns:a16="http://schemas.microsoft.com/office/drawing/2014/main" id="{EDC9600B-DEB7-4080-96FD-7C914C01D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7413" y="1547014"/>
            <a:ext cx="7474282" cy="19490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9A40F6E-0E24-4FFB-BF05-5E1CFF2EF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15988" y="3985044"/>
            <a:ext cx="4013383" cy="184066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500"/>
              </a:lnSpc>
              <a:buNone/>
              <a:defRPr sz="22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6019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1640CC6-6522-4A4E-9969-98E0C8BA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/>
              <a:t>Titre de la page ferré à gauche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72595D0D-3D40-4C43-A411-C8AC92A8CA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secondaire ici</a:t>
            </a:r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11316104-9033-4D58-A5B0-0CB0F929C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67401" y="2378091"/>
            <a:ext cx="2533648" cy="140983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8" name="Espace réservé du texte 61">
            <a:extLst>
              <a:ext uri="{FF2B5EF4-FFF2-40B4-BE49-F238E27FC236}">
                <a16:creationId xmlns:a16="http://schemas.microsoft.com/office/drawing/2014/main" id="{B2C7C1AD-E671-4E88-ADD3-10893F35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797" y="1769267"/>
            <a:ext cx="2533655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8904A350-E63E-4AE1-9B87-8143FAE4C9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99D07D2B-90A6-4E2D-977F-785DB7D1F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23" name="Espace réservé du texte 87">
            <a:extLst>
              <a:ext uri="{FF2B5EF4-FFF2-40B4-BE49-F238E27FC236}">
                <a16:creationId xmlns:a16="http://schemas.microsoft.com/office/drawing/2014/main" id="{3637E663-909C-4C98-B98B-3F316268E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9A85502E-EC7D-4FA3-B9DE-F7E79C51AB78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F51B7368-170C-429D-AC3F-5AED318DC1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526BDBE-D6DF-46D5-AFF4-263C6F419FBD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D5183A9-6134-4448-8288-2D030EA04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011C43A-21F2-42E2-8303-6B063232F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538E9CA-B9A0-41E1-AC74-7862321FBC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037FAD-F756-44A7-BDEE-AC57F99C4E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8CD536B-CF80-4B63-A1F7-15B33BCDE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124DB0E-E7AA-40F6-B2FD-3FE401529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21B44E-DA7B-467A-A3BB-B5E7A46689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236663F-740A-4E92-9562-6351C41BC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6B627AE-1608-49F2-92C2-E412AA4EF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45B88707-9CCB-44BB-B44B-7C3699063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B7F7AA-E286-4E6E-856D-DBDC5548F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1526BB-D8EC-4A62-8418-9184E45AE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0EF2757-AF34-4E97-8A36-17C54F8A8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95DC10E-21FA-4A7D-AEDD-D31844EFA3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F5D87C1-863E-4513-AA2C-FFA983F8B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21B01B5-9A96-4D9A-9CB1-98BD82172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1B507F96-D2DF-4012-A9C7-2448054567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39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bg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9A40F6E-0E24-4FFB-BF05-5E1CFF2EF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5094" y="2505355"/>
            <a:ext cx="8113812" cy="20620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12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70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E45D91E-CFEC-49D3-8113-68255C964179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3485281-7773-4880-B781-A819CD639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6DD7CEE-18BA-4678-9EBE-0907920EC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FFAECE-EA54-4187-BBDF-62D0F379C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BAE0BC-DB5E-42B8-AEB8-C184EA7C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41844A-4DD0-42DD-95C0-A8964DB6B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C14AD8-3DC9-4F6C-8AC6-2DAFABEBE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221959-33EC-4BB7-A1EC-5777C4202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890DD4-4E4C-49CE-BC4E-C5E7A521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2D941E-21A4-429F-9CD2-D30A5CF48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DBC4004-04C0-4910-86C2-9BCF863A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390305C-B6DC-4965-8D1E-BF0522EC2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345C41B-286E-480F-8148-0B9A5219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6064EAF-4B8E-4A23-8CF4-A8516F317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D4DA74-C264-4E4C-86B0-FE8CF45A8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E917F94C-B136-4736-A96A-BA02D2C1D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763171A-A121-41AD-B50B-FAFD44B1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D9851F1-55BE-4131-AA61-9459AB4B23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26C67C2C-CA46-4A63-B996-4820D4AC8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2297" y="1643447"/>
            <a:ext cx="1836568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0E0D3773-AEB7-4487-8877-FF5F049D8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967" y="1643447"/>
            <a:ext cx="1844490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DC332E98-2C6B-4FA1-B311-60BDCF88E4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2297" y="3983421"/>
            <a:ext cx="1836568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4A3C725E-F8F0-4B90-9307-3DD29CAAE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67" y="3983421"/>
            <a:ext cx="1844490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FF8E55-1397-4FEC-BF55-499A22167C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44248" y="1671638"/>
            <a:ext cx="3655504" cy="348773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3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644E57F-7E7F-41DA-B4A4-D2D755A093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33400" y="2593638"/>
            <a:ext cx="3581400" cy="118686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9100"/>
              </a:lnSpc>
              <a:defRPr sz="8100">
                <a:solidFill>
                  <a:schemeClr val="bg2"/>
                </a:solidFill>
                <a:latin typeface="OktaNeue-Black" panose="00000A00000000000000" pitchFamily="50" charset="0"/>
                <a:cs typeface="OktaNeue-Black" panose="00000A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6F7662-60AF-4848-8754-1068ABF3B3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015974"/>
            <a:ext cx="4702977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858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older 5">
            <a:extLst>
              <a:ext uri="{FF2B5EF4-FFF2-40B4-BE49-F238E27FC236}">
                <a16:creationId xmlns:a16="http://schemas.microsoft.com/office/drawing/2014/main" id="{9C2655BF-33D2-433A-8FD3-ECB88A0BDC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/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BAD4E4DE-2F6B-40FC-B45C-31594BFA9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37" name="Espace réservé de la date 3">
            <a:extLst>
              <a:ext uri="{FF2B5EF4-FFF2-40B4-BE49-F238E27FC236}">
                <a16:creationId xmlns:a16="http://schemas.microsoft.com/office/drawing/2014/main" id="{52813ABE-4D70-4361-A155-EC01AAE2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28 septembre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76" r:id="rId4"/>
    <p:sldLayoutId id="2147483677" r:id="rId5"/>
    <p:sldLayoutId id="2147483669" r:id="rId6"/>
    <p:sldLayoutId id="2147483678" r:id="rId7"/>
    <p:sldLayoutId id="2147483679" r:id="rId8"/>
    <p:sldLayoutId id="2147483680" r:id="rId9"/>
    <p:sldLayoutId id="2147483681" r:id="rId10"/>
    <p:sldLayoutId id="2147483671" r:id="rId11"/>
    <p:sldLayoutId id="2147483682" r:id="rId12"/>
    <p:sldLayoutId id="2147483672" r:id="rId13"/>
    <p:sldLayoutId id="2147483683" r:id="rId14"/>
    <p:sldLayoutId id="2147483673" r:id="rId15"/>
    <p:sldLayoutId id="2147483665" r:id="rId16"/>
  </p:sldLayoutIdLst>
  <p:hf sldNum="0" hdr="0" ftr="0" dt="0"/>
  <p:txStyles>
    <p:titleStyle>
      <a:lvl1pPr>
        <a:defRPr sz="10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>
        <a:defRPr sz="1050">
          <a:solidFill>
            <a:schemeClr val="tx1"/>
          </a:solidFill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9FA1958-44F5-49F0-8FB1-FA1D528A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16" y="1276385"/>
            <a:ext cx="8077200" cy="2507738"/>
          </a:xfrm>
        </p:spPr>
        <p:txBody>
          <a:bodyPr/>
          <a:lstStyle/>
          <a:p>
            <a:r>
              <a:rPr lang="fr-FR"/>
              <a:t>Le 115 de Paris le jour suivant la Nuit de la Solidarité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6683043-5F0D-491B-A677-927BE128D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Amandine Lebugle et Alice Mercier</a:t>
            </a:r>
          </a:p>
          <a:p>
            <a:r>
              <a:rPr lang="fr-FR" dirty="0"/>
              <a:t>Observatoire du </a:t>
            </a:r>
            <a:r>
              <a:rPr lang="fr-FR" dirty="0" err="1"/>
              <a:t>Samusocial</a:t>
            </a:r>
            <a:r>
              <a:rPr lang="fr-FR" dirty="0"/>
              <a:t> de Paris</a:t>
            </a:r>
          </a:p>
        </p:txBody>
      </p:sp>
    </p:spTree>
    <p:extLst>
      <p:ext uri="{BB962C8B-B14F-4D97-AF65-F5344CB8AC3E}">
        <p14:creationId xmlns:p14="http://schemas.microsoft.com/office/powerpoint/2010/main" val="24736108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4C2F1D-2879-45DD-BF89-6E074458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Résultats</a:t>
            </a:r>
          </a:p>
        </p:txBody>
      </p:sp>
    </p:spTree>
    <p:extLst>
      <p:ext uri="{BB962C8B-B14F-4D97-AF65-F5344CB8AC3E}">
        <p14:creationId xmlns:p14="http://schemas.microsoft.com/office/powerpoint/2010/main" val="42876836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58" y="283949"/>
            <a:ext cx="8101330" cy="353943"/>
          </a:xfrm>
        </p:spPr>
        <p:txBody>
          <a:bodyPr/>
          <a:lstStyle/>
          <a:p>
            <a:r>
              <a:rPr lang="fr-FR" dirty="0"/>
              <a:t>Caractéristiques des personnes enquêtées au 115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6D3B5F-3B27-4064-8896-0E2B984344AB}"/>
              </a:ext>
            </a:extLst>
          </p:cNvPr>
          <p:cNvSpPr txBox="1"/>
          <p:nvPr/>
        </p:nvSpPr>
        <p:spPr>
          <a:xfrm>
            <a:off x="2183642" y="5825748"/>
            <a:ext cx="656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Toutes les personnes répondant à l’enquête dont on connait le statut familial (N=1 260)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C22EA8-1FE1-455B-A41C-E5D058A0DB5D}"/>
              </a:ext>
            </a:extLst>
          </p:cNvPr>
          <p:cNvSpPr txBox="1"/>
          <p:nvPr/>
        </p:nvSpPr>
        <p:spPr>
          <a:xfrm>
            <a:off x="612559" y="1122975"/>
            <a:ext cx="657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Statut familial des personnes enquêtées au 115 de Paris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2C99785-6AEA-48DE-BB9F-9D9873469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534584"/>
              </p:ext>
            </p:extLst>
          </p:nvPr>
        </p:nvGraphicFramePr>
        <p:xfrm>
          <a:off x="843378" y="1680978"/>
          <a:ext cx="7351321" cy="397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2296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B685F940-20C5-45F7-A8B0-9739649E3EF9}"/>
              </a:ext>
            </a:extLst>
          </p:cNvPr>
          <p:cNvSpPr txBox="1"/>
          <p:nvPr/>
        </p:nvSpPr>
        <p:spPr>
          <a:xfrm>
            <a:off x="1487148" y="5313471"/>
            <a:ext cx="640828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dirty="0"/>
              <a:t>Toutes les personnes ayant répondu à l’enquête dont on connait l’âge et le sexe (N=1 261)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32FF7-7E5B-471D-8EB2-A09D78DAACB8}"/>
              </a:ext>
            </a:extLst>
          </p:cNvPr>
          <p:cNvSpPr/>
          <p:nvPr/>
        </p:nvSpPr>
        <p:spPr>
          <a:xfrm>
            <a:off x="2551659" y="1259720"/>
            <a:ext cx="640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Répartition par âge et par sexe</a:t>
            </a:r>
          </a:p>
        </p:txBody>
      </p:sp>
      <p:sp>
        <p:nvSpPr>
          <p:cNvPr id="11" name="Titre 9">
            <a:extLst>
              <a:ext uri="{FF2B5EF4-FFF2-40B4-BE49-F238E27FC236}">
                <a16:creationId xmlns:a16="http://schemas.microsoft.com/office/drawing/2014/main" id="{AEEBCB1A-8D2A-451C-82F9-736E160CDD48}"/>
              </a:ext>
            </a:extLst>
          </p:cNvPr>
          <p:cNvSpPr txBox="1">
            <a:spLocks/>
          </p:cNvSpPr>
          <p:nvPr/>
        </p:nvSpPr>
        <p:spPr>
          <a:xfrm>
            <a:off x="640625" y="320511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kern="0" dirty="0"/>
              <a:t>Caractéristiques des personnes enquêtées au 115</a:t>
            </a:r>
            <a:endParaRPr lang="en-US" kern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8BE7585-89F8-4072-93EE-5F43FB877D74}"/>
              </a:ext>
            </a:extLst>
          </p:cNvPr>
          <p:cNvGrpSpPr/>
          <p:nvPr/>
        </p:nvGrpSpPr>
        <p:grpSpPr>
          <a:xfrm>
            <a:off x="506027" y="1533601"/>
            <a:ext cx="7527517" cy="3695347"/>
            <a:chOff x="0" y="0"/>
            <a:chExt cx="6200777" cy="2747962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24925ADA-9A9F-48F0-83CC-D30C7A97FD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4056042"/>
                </p:ext>
              </p:extLst>
            </p:nvPr>
          </p:nvGraphicFramePr>
          <p:xfrm>
            <a:off x="0" y="9526"/>
            <a:ext cx="3109913" cy="2733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D4F1CB85-5121-452E-9E88-F85379E98DC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1955345"/>
                </p:ext>
              </p:extLst>
            </p:nvPr>
          </p:nvGraphicFramePr>
          <p:xfrm>
            <a:off x="2897298" y="0"/>
            <a:ext cx="3303479" cy="2747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11572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18" y="525034"/>
            <a:ext cx="7083561" cy="70788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/>
              <a:t>Lieux où se trouvaient les enquêté.es au 115 le soir du décompte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514105-F593-4791-A828-3DEFC07F0936}"/>
              </a:ext>
            </a:extLst>
          </p:cNvPr>
          <p:cNvSpPr txBox="1"/>
          <p:nvPr/>
        </p:nvSpPr>
        <p:spPr>
          <a:xfrm>
            <a:off x="0" y="5509663"/>
            <a:ext cx="587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Tous les répondants de l’enquête (N=1 284)</a:t>
            </a:r>
          </a:p>
          <a:p>
            <a:pPr algn="r"/>
            <a:r>
              <a:rPr lang="fr-FR" sz="1200" dirty="0"/>
              <a:t>2 % de données manquantes</a:t>
            </a:r>
          </a:p>
          <a:p>
            <a:pPr algn="r"/>
            <a:endParaRPr lang="fr-FR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046570-E53D-4DE0-B80A-4A103602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-919" b="-1"/>
          <a:stretch/>
        </p:blipFill>
        <p:spPr bwMode="auto">
          <a:xfrm>
            <a:off x="112746" y="1616642"/>
            <a:ext cx="6179280" cy="36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47663C6-C493-4DFB-9CD1-9389E1E88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3640"/>
              </p:ext>
            </p:extLst>
          </p:nvPr>
        </p:nvGraphicFramePr>
        <p:xfrm>
          <a:off x="6446771" y="2065132"/>
          <a:ext cx="2386818" cy="317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949">
                  <a:extLst>
                    <a:ext uri="{9D8B030D-6E8A-4147-A177-3AD203B41FA5}">
                      <a16:colId xmlns:a16="http://schemas.microsoft.com/office/drawing/2014/main" val="2680226271"/>
                    </a:ext>
                  </a:extLst>
                </a:gridCol>
                <a:gridCol w="786869">
                  <a:extLst>
                    <a:ext uri="{9D8B030D-6E8A-4147-A177-3AD203B41FA5}">
                      <a16:colId xmlns:a16="http://schemas.microsoft.com/office/drawing/2014/main" val="2157038627"/>
                    </a:ext>
                  </a:extLst>
                </a:gridCol>
              </a:tblGrid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Départements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37420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8920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Seine-Saint-Denis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43869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Val-de-Marne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04851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Hauts-de-Seine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1452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Essonne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99629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Seine-et-Marne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03790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Val-d’Oise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44838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r>
                        <a:rPr lang="fr-FR" sz="1200" dirty="0"/>
                        <a:t>Yvelines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7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677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21" y="438445"/>
            <a:ext cx="8101619" cy="707886"/>
          </a:xfrm>
        </p:spPr>
        <p:txBody>
          <a:bodyPr/>
          <a:lstStyle/>
          <a:p>
            <a:r>
              <a:rPr lang="fr-FR" b="1" dirty="0"/>
              <a:t>Parmi les personnes qui étaient à Paris, dans quels types de lieux ont-ils trouvé refuge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8315F9-0BB3-4AEE-A402-23B15EC1EC39}"/>
              </a:ext>
            </a:extLst>
          </p:cNvPr>
          <p:cNvSpPr txBox="1"/>
          <p:nvPr/>
        </p:nvSpPr>
        <p:spPr>
          <a:xfrm>
            <a:off x="4327400" y="5921348"/>
            <a:ext cx="396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Tous les répondants ayant dormi à Paris (N=834)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18C371F-6141-475C-B21E-F0623AC01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511332"/>
              </p:ext>
            </p:extLst>
          </p:nvPr>
        </p:nvGraphicFramePr>
        <p:xfrm>
          <a:off x="624396" y="1337574"/>
          <a:ext cx="7667538" cy="457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D69F398-552A-4AB5-A5B6-FC5C6A621A7F}"/>
              </a:ext>
            </a:extLst>
          </p:cNvPr>
          <p:cNvSpPr txBox="1"/>
          <p:nvPr/>
        </p:nvSpPr>
        <p:spPr>
          <a:xfrm>
            <a:off x="3355759" y="1487722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20)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F40E08-6266-4D69-B910-71EA744CB6EC}"/>
              </a:ext>
            </a:extLst>
          </p:cNvPr>
          <p:cNvSpPr txBox="1"/>
          <p:nvPr/>
        </p:nvSpPr>
        <p:spPr>
          <a:xfrm>
            <a:off x="3355759" y="1818554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8)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491DCA-C14D-4BEC-AB6B-DD1384B4B7AA}"/>
              </a:ext>
            </a:extLst>
          </p:cNvPr>
          <p:cNvSpPr txBox="1"/>
          <p:nvPr/>
        </p:nvSpPr>
        <p:spPr>
          <a:xfrm>
            <a:off x="3355759" y="2163685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D49A98-1C00-4C87-8649-9E23EE75A600}"/>
              </a:ext>
            </a:extLst>
          </p:cNvPr>
          <p:cNvSpPr txBox="1"/>
          <p:nvPr/>
        </p:nvSpPr>
        <p:spPr>
          <a:xfrm>
            <a:off x="3355759" y="2500306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3)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85601F-0DB4-448E-9605-6F10ED951AE5}"/>
              </a:ext>
            </a:extLst>
          </p:cNvPr>
          <p:cNvSpPr txBox="1"/>
          <p:nvPr/>
        </p:nvSpPr>
        <p:spPr>
          <a:xfrm>
            <a:off x="3327646" y="2875905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4)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D2DA32-E537-4007-8CE4-694B830DEA64}"/>
              </a:ext>
            </a:extLst>
          </p:cNvPr>
          <p:cNvSpPr txBox="1"/>
          <p:nvPr/>
        </p:nvSpPr>
        <p:spPr>
          <a:xfrm>
            <a:off x="3355759" y="3216780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8)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7844CB-8D08-477D-83AB-8573012AF0FD}"/>
              </a:ext>
            </a:extLst>
          </p:cNvPr>
          <p:cNvSpPr txBox="1"/>
          <p:nvPr/>
        </p:nvSpPr>
        <p:spPr>
          <a:xfrm>
            <a:off x="3475144" y="3594613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22)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8E54B2-E5FA-48F0-B657-D1F607F089AA}"/>
              </a:ext>
            </a:extLst>
          </p:cNvPr>
          <p:cNvSpPr txBox="1"/>
          <p:nvPr/>
        </p:nvSpPr>
        <p:spPr>
          <a:xfrm>
            <a:off x="3709385" y="3939744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37)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BF719D-B295-43C6-AB09-01E39A6737EE}"/>
              </a:ext>
            </a:extLst>
          </p:cNvPr>
          <p:cNvSpPr txBox="1"/>
          <p:nvPr/>
        </p:nvSpPr>
        <p:spPr>
          <a:xfrm>
            <a:off x="3733763" y="4284875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41)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CFF38C-91E7-4804-BBE6-FADE567549EF}"/>
              </a:ext>
            </a:extLst>
          </p:cNvPr>
          <p:cNvSpPr txBox="1"/>
          <p:nvPr/>
        </p:nvSpPr>
        <p:spPr>
          <a:xfrm>
            <a:off x="3839668" y="4636028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59)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1D743A8-1785-44B1-A2AC-AC373A423A37}"/>
              </a:ext>
            </a:extLst>
          </p:cNvPr>
          <p:cNvSpPr txBox="1"/>
          <p:nvPr/>
        </p:nvSpPr>
        <p:spPr>
          <a:xfrm>
            <a:off x="4561641" y="5003320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125)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1A1EEA-0187-44C2-A7E1-196E7B22E732}"/>
              </a:ext>
            </a:extLst>
          </p:cNvPr>
          <p:cNvSpPr txBox="1"/>
          <p:nvPr/>
        </p:nvSpPr>
        <p:spPr>
          <a:xfrm>
            <a:off x="8093476" y="5366537"/>
            <a:ext cx="8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 = 497)</a:t>
            </a:r>
          </a:p>
        </p:txBody>
      </p:sp>
    </p:spTree>
    <p:extLst>
      <p:ext uri="{BB962C8B-B14F-4D97-AF65-F5344CB8AC3E}">
        <p14:creationId xmlns:p14="http://schemas.microsoft.com/office/powerpoint/2010/main" val="277424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34312C6-E8AF-61FE-2AFC-C4151722945C}"/>
              </a:ext>
            </a:extLst>
          </p:cNvPr>
          <p:cNvSpPr txBox="1"/>
          <p:nvPr/>
        </p:nvSpPr>
        <p:spPr>
          <a:xfrm>
            <a:off x="309561" y="1876996"/>
            <a:ext cx="893751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sz="1600">
              <a:ea typeface="+mn-lt"/>
              <a:cs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60A49-0843-48D3-9F6D-ADCF569BBA72}"/>
              </a:ext>
            </a:extLst>
          </p:cNvPr>
          <p:cNvSpPr txBox="1"/>
          <p:nvPr/>
        </p:nvSpPr>
        <p:spPr>
          <a:xfrm>
            <a:off x="1035463" y="640712"/>
            <a:ext cx="7474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>
                <a:solidFill>
                  <a:schemeClr val="accent5"/>
                </a:solidFill>
                <a:latin typeface="+mj-lt"/>
              </a:rPr>
              <a:t>Personnes présentes dans un lieu couvert par la </a:t>
            </a:r>
            <a:r>
              <a:rPr lang="fr-FR" sz="2300" dirty="0" err="1">
                <a:solidFill>
                  <a:schemeClr val="accent5"/>
                </a:solidFill>
                <a:latin typeface="+mj-lt"/>
              </a:rPr>
              <a:t>NdlS</a:t>
            </a:r>
            <a:r>
              <a:rPr lang="fr-FR" sz="2300" dirty="0">
                <a:solidFill>
                  <a:schemeClr val="accent5"/>
                </a:solidFill>
                <a:latin typeface="+mj-lt"/>
              </a:rPr>
              <a:t> selon leur profil familial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DCFBFB-1FB3-460C-A776-802F307C64E0}"/>
              </a:ext>
            </a:extLst>
          </p:cNvPr>
          <p:cNvSpPr txBox="1"/>
          <p:nvPr/>
        </p:nvSpPr>
        <p:spPr>
          <a:xfrm>
            <a:off x="2386769" y="5658616"/>
            <a:ext cx="624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Toutes les personnes enquêtées au 115 dont on connait le profil familial (N=1,260)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B03616B3-81C1-4259-ACBF-7E1E89962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682786"/>
              </p:ext>
            </p:extLst>
          </p:nvPr>
        </p:nvGraphicFramePr>
        <p:xfrm>
          <a:off x="835246" y="1743519"/>
          <a:ext cx="7675216" cy="36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6771569-E87B-4326-AA77-E5DA85BE3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64778"/>
              </p:ext>
            </p:extLst>
          </p:nvPr>
        </p:nvGraphicFramePr>
        <p:xfrm>
          <a:off x="464024" y="1501973"/>
          <a:ext cx="8046437" cy="391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25686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B3CC7-CC42-EC4E-B9E9-2D934928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19" y="443092"/>
            <a:ext cx="8101330" cy="353943"/>
          </a:xfrm>
        </p:spPr>
        <p:txBody>
          <a:bodyPr/>
          <a:lstStyle/>
          <a:p>
            <a:r>
              <a:rPr lang="fr-FR" dirty="0"/>
              <a:t>Lieux couverts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DDD666-DFE0-A04A-B1B2-4D115567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19" y="1291575"/>
            <a:ext cx="6650792" cy="830997"/>
          </a:xfrm>
        </p:spPr>
        <p:txBody>
          <a:bodyPr/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Lieu où se trouvaient les personnes non interrogées malgré avoir passé la nuit dans un lieu couvert par la </a:t>
            </a:r>
            <a:r>
              <a:rPr lang="fr-F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NdlS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C68AD5-6A39-4246-8B70-4F6DC9044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2F27F18-6FC0-41EA-8C17-54D090774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20605"/>
              </p:ext>
            </p:extLst>
          </p:nvPr>
        </p:nvGraphicFramePr>
        <p:xfrm>
          <a:off x="861237" y="2134089"/>
          <a:ext cx="6534175" cy="378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5755">
                  <a:extLst>
                    <a:ext uri="{9D8B030D-6E8A-4147-A177-3AD203B41FA5}">
                      <a16:colId xmlns:a16="http://schemas.microsoft.com/office/drawing/2014/main" val="2657674369"/>
                    </a:ext>
                  </a:extLst>
                </a:gridCol>
                <a:gridCol w="1811877">
                  <a:extLst>
                    <a:ext uri="{9D8B030D-6E8A-4147-A177-3AD203B41FA5}">
                      <a16:colId xmlns:a16="http://schemas.microsoft.com/office/drawing/2014/main" val="923041751"/>
                    </a:ext>
                  </a:extLst>
                </a:gridCol>
                <a:gridCol w="1526543">
                  <a:extLst>
                    <a:ext uri="{9D8B030D-6E8A-4147-A177-3AD203B41FA5}">
                      <a16:colId xmlns:a16="http://schemas.microsoft.com/office/drawing/2014/main" val="2294376320"/>
                    </a:ext>
                  </a:extLst>
                </a:gridCol>
              </a:tblGrid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Lieu de refuge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Effectif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Pourcentage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0711042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Voiture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1%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9732646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Parking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4%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911738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Parc / Jardin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4%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5890752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Tente ou campement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26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7%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4690562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Station de métro / de RER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61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16%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4867139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Rue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73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19%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8512814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Hôpital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88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23%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2649263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Gare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98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26%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0713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Ensemble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382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100%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818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28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92" y="293493"/>
            <a:ext cx="8485013" cy="707886"/>
          </a:xfrm>
        </p:spPr>
        <p:txBody>
          <a:bodyPr/>
          <a:lstStyle/>
          <a:p>
            <a:r>
              <a:rPr lang="fr-FR" dirty="0"/>
              <a:t>Lieu de refuge des personnes non rencontrées se trouvant dans un lieu couvert par la </a:t>
            </a:r>
            <a:r>
              <a:rPr lang="fr-FR" dirty="0" err="1"/>
              <a:t>NdlS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9DC9E1-1CAD-4B52-AF17-F0D5C7882BE0}"/>
              </a:ext>
            </a:extLst>
          </p:cNvPr>
          <p:cNvSpPr txBox="1"/>
          <p:nvPr/>
        </p:nvSpPr>
        <p:spPr>
          <a:xfrm>
            <a:off x="659958" y="1305746"/>
            <a:ext cx="330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Personnes avec enfants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4C8117-4541-4F03-AAA0-2E8B9B6167C5}"/>
              </a:ext>
            </a:extLst>
          </p:cNvPr>
          <p:cNvSpPr txBox="1"/>
          <p:nvPr/>
        </p:nvSpPr>
        <p:spPr>
          <a:xfrm>
            <a:off x="5356175" y="1305746"/>
            <a:ext cx="330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Personnes sans enfants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389243-1A22-4EBE-B9E3-8A1D6EA5F974}"/>
              </a:ext>
            </a:extLst>
          </p:cNvPr>
          <p:cNvSpPr txBox="1"/>
          <p:nvPr/>
        </p:nvSpPr>
        <p:spPr>
          <a:xfrm>
            <a:off x="469770" y="5933565"/>
            <a:ext cx="833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Enquêtés qui ont dormi à Paris, dans un lieu couvert, mais qui ont déclaré ne pas avoir été interrogé (N=381)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E7999A5-5D5E-43C8-AFE8-BE47C3179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597450"/>
              </p:ext>
            </p:extLst>
          </p:nvPr>
        </p:nvGraphicFramePr>
        <p:xfrm>
          <a:off x="4609869" y="1675077"/>
          <a:ext cx="4514281" cy="425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9F2A48F-35D6-482B-A468-44205EA95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90382"/>
              </p:ext>
            </p:extLst>
          </p:nvPr>
        </p:nvGraphicFramePr>
        <p:xfrm>
          <a:off x="170312" y="1675076"/>
          <a:ext cx="4838416" cy="425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302193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7" y="271206"/>
            <a:ext cx="8101330" cy="353943"/>
          </a:xfrm>
        </p:spPr>
        <p:txBody>
          <a:bodyPr/>
          <a:lstStyle/>
          <a:p>
            <a:r>
              <a:rPr lang="fr-FR"/>
              <a:t>Au 115, peu d’appelants ont été enquêtés lors de la NdlS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4312C6-E8AF-61FE-2AFC-C4151722945C}"/>
              </a:ext>
            </a:extLst>
          </p:cNvPr>
          <p:cNvSpPr txBox="1"/>
          <p:nvPr/>
        </p:nvSpPr>
        <p:spPr>
          <a:xfrm>
            <a:off x="309561" y="1876996"/>
            <a:ext cx="893751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sz="1600">
              <a:ea typeface="+mn-lt"/>
              <a:cs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4E886C-B79E-4AC8-9A2C-8AF5477ED430}"/>
              </a:ext>
            </a:extLst>
          </p:cNvPr>
          <p:cNvSpPr txBox="1"/>
          <p:nvPr/>
        </p:nvSpPr>
        <p:spPr>
          <a:xfrm>
            <a:off x="411288" y="926178"/>
            <a:ext cx="852306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/>
              <a:t>84 personnes ont déclaré avoir été enquêtées par les équipes de la </a:t>
            </a:r>
            <a:r>
              <a:rPr lang="fr-FR" sz="1600" dirty="0" err="1"/>
              <a:t>NdlS</a:t>
            </a:r>
            <a:r>
              <a:rPr lang="fr-FR" sz="1600" dirty="0"/>
              <a:t>,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soit 7 % des enquêtées au 115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/>
              <a:t>18 % des enquêtés ont dit avoir passé la nuit dans un lieu couvert par le champ de la </a:t>
            </a:r>
            <a:r>
              <a:rPr lang="fr-FR" sz="1600" dirty="0" err="1"/>
              <a:t>Ndls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60A49-0843-48D3-9F6D-ADCF569BBA72}"/>
              </a:ext>
            </a:extLst>
          </p:cNvPr>
          <p:cNvSpPr txBox="1"/>
          <p:nvPr/>
        </p:nvSpPr>
        <p:spPr>
          <a:xfrm>
            <a:off x="811306" y="2381453"/>
            <a:ext cx="752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66758"/>
                </a:solidFill>
                <a:latin typeface="+mj-lt"/>
              </a:rPr>
              <a:t>Personnes non interrogées lors de la </a:t>
            </a:r>
            <a:r>
              <a:rPr lang="fr-FR" sz="1600" dirty="0" err="1">
                <a:solidFill>
                  <a:srgbClr val="766758"/>
                </a:solidFill>
                <a:latin typeface="+mj-lt"/>
              </a:rPr>
              <a:t>NdlS</a:t>
            </a:r>
            <a:r>
              <a:rPr lang="fr-FR" sz="1600" dirty="0">
                <a:solidFill>
                  <a:srgbClr val="766758"/>
                </a:solidFill>
                <a:latin typeface="+mj-lt"/>
              </a:rPr>
              <a:t> parmi celles dans un lieu couvert par le décompte, selon leur profil familial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DCFBFB-1FB3-460C-A776-802F307C64E0}"/>
              </a:ext>
            </a:extLst>
          </p:cNvPr>
          <p:cNvSpPr txBox="1"/>
          <p:nvPr/>
        </p:nvSpPr>
        <p:spPr>
          <a:xfrm>
            <a:off x="834223" y="5790226"/>
            <a:ext cx="841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Enquêtés 115  qui ont dormi dans un lieu couvert par la </a:t>
            </a:r>
            <a:r>
              <a:rPr lang="fr-FR" sz="1200" dirty="0" err="1"/>
              <a:t>NdlS</a:t>
            </a:r>
            <a:r>
              <a:rPr lang="fr-FR" sz="1200" dirty="0"/>
              <a:t> et qui savaient si ils avaient été interrogés (N=483)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CAB1289E-FF46-4B5E-8187-403C3D1FC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562238"/>
              </p:ext>
            </p:extLst>
          </p:nvPr>
        </p:nvGraphicFramePr>
        <p:xfrm>
          <a:off x="521497" y="2966228"/>
          <a:ext cx="8323962" cy="289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39617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4C2F1D-2879-45DD-BF89-6E074458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Discussion</a:t>
            </a:r>
          </a:p>
        </p:txBody>
      </p:sp>
    </p:spTree>
    <p:extLst>
      <p:ext uri="{BB962C8B-B14F-4D97-AF65-F5344CB8AC3E}">
        <p14:creationId xmlns:p14="http://schemas.microsoft.com/office/powerpoint/2010/main" val="31173045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CCA958E-618D-6A40-58A3-D7694B07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15" y="684663"/>
            <a:ext cx="8100412" cy="1041396"/>
          </a:xfrm>
        </p:spPr>
        <p:txBody>
          <a:bodyPr lIns="0" tIns="0" rIns="0" bIns="0" anchor="t"/>
          <a:lstStyle/>
          <a:p>
            <a:pPr>
              <a:lnSpc>
                <a:spcPts val="2000"/>
              </a:lnSpc>
              <a:spcBef>
                <a:spcPts val="1800"/>
              </a:spcBef>
            </a:pPr>
            <a:br>
              <a:rPr lang="fr-FR" sz="2800" dirty="0"/>
            </a:br>
            <a:r>
              <a:rPr lang="fr-FR" sz="2800" dirty="0">
                <a:solidFill>
                  <a:schemeClr val="accent5"/>
                </a:solidFill>
              </a:rPr>
              <a:t>Plan de la présentation</a:t>
            </a:r>
            <a:br>
              <a:rPr lang="fr-FR" sz="2800" dirty="0">
                <a:solidFill>
                  <a:schemeClr val="accent5"/>
                </a:solidFill>
              </a:rPr>
            </a:br>
            <a:r>
              <a:rPr lang="fr-FR" sz="2800" dirty="0">
                <a:solidFill>
                  <a:schemeClr val="accent5"/>
                </a:solidFill>
              </a:rPr>
              <a:t> </a:t>
            </a:r>
            <a:br>
              <a:rPr lang="fr-FR" sz="2800" dirty="0"/>
            </a:br>
            <a:br>
              <a:rPr lang="fr-FR" sz="2800" b="1" dirty="0"/>
            </a:br>
            <a:endParaRPr lang="fr-FR" sz="2800" b="1" dirty="0">
              <a:solidFill>
                <a:schemeClr val="accent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6732F-E6A0-41C6-B111-7E047FBDE58E}"/>
              </a:ext>
            </a:extLst>
          </p:cNvPr>
          <p:cNvSpPr/>
          <p:nvPr/>
        </p:nvSpPr>
        <p:spPr>
          <a:xfrm>
            <a:off x="622615" y="1720840"/>
            <a:ext cx="6235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solidFill>
                  <a:schemeClr val="accent5"/>
                </a:solidFill>
              </a:rPr>
              <a:t>Contexte</a:t>
            </a:r>
          </a:p>
          <a:p>
            <a:pPr marL="342900" indent="-342900">
              <a:buFont typeface="+mj-lt"/>
              <a:buAutoNum type="arabicPeriod"/>
            </a:pPr>
            <a:endParaRPr lang="fr-FR" sz="2000" b="1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solidFill>
                  <a:schemeClr val="accent5"/>
                </a:solidFill>
              </a:rPr>
              <a:t>Méthode</a:t>
            </a:r>
          </a:p>
          <a:p>
            <a:pPr marL="342900" indent="-342900">
              <a:buFont typeface="+mj-lt"/>
              <a:buAutoNum type="arabicPeriod"/>
            </a:pPr>
            <a:endParaRPr lang="fr-FR" sz="2000" b="1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solidFill>
                  <a:schemeClr val="accent5"/>
                </a:solidFill>
              </a:rPr>
              <a:t>Résultats</a:t>
            </a:r>
          </a:p>
          <a:p>
            <a:pPr marL="342900" indent="-342900">
              <a:buFont typeface="+mj-lt"/>
              <a:buAutoNum type="arabicPeriod"/>
            </a:pPr>
            <a:endParaRPr lang="fr-FR" sz="2000" b="1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solidFill>
                  <a:schemeClr val="accent5"/>
                </a:solidFill>
              </a:rPr>
              <a:t>Discussion</a:t>
            </a:r>
            <a:br>
              <a:rPr lang="fr-FR" sz="2000" b="1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0719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2141A-913C-452F-A097-70EDA827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282B29-E617-41C6-A7E1-8860775B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497" y="1118626"/>
            <a:ext cx="7788490" cy="3925054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La </a:t>
            </a:r>
            <a:r>
              <a:rPr lang="fr-FR" sz="1600" dirty="0" err="1"/>
              <a:t>NdlS</a:t>
            </a:r>
            <a:r>
              <a:rPr lang="fr-FR" sz="1600" dirty="0"/>
              <a:t> permets décompter une partie des personnes sans abris (« en itinérance visible » dans l’espace public)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Le public enquêté à la </a:t>
            </a:r>
            <a:r>
              <a:rPr lang="fr-FR" sz="1600" dirty="0" err="1"/>
              <a:t>NdlS</a:t>
            </a:r>
            <a:r>
              <a:rPr lang="fr-FR" sz="1600" dirty="0"/>
              <a:t> diffère de celui recourant au 115 de Paris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Problématique de dimensionner les politiques publiques uniquement sur ce résultat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Nécessité de combiner différentes sources de données pour prendre en compte les différentes formes de sans-abrisme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600" dirty="0">
                <a:sym typeface="Wingdings" panose="05000000000000000000" pitchFamily="2" charset="2"/>
              </a:rPr>
              <a:t> Institutionnalisation de l’enquête passée au 115 au lendemain de la </a:t>
            </a:r>
            <a:r>
              <a:rPr lang="fr-FR" sz="1600" dirty="0" err="1">
                <a:sym typeface="Wingdings" panose="05000000000000000000" pitchFamily="2" charset="2"/>
              </a:rPr>
              <a:t>NdlS</a:t>
            </a:r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fr-FR" sz="1600" dirty="0">
                <a:sym typeface="Wingdings" panose="05000000000000000000" pitchFamily="2" charset="2"/>
              </a:rPr>
              <a:t>Un déploiement dans d’autres dispositifs pourraient s’avérer intéressant</a:t>
            </a:r>
            <a:endParaRPr lang="fr-FR" sz="1600" dirty="0"/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2F16158-8EC7-4A97-BA47-053F615BC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80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89DC276-B9AE-4A12-AC04-5F6F2EC2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858" y="5282184"/>
            <a:ext cx="5549105" cy="1107996"/>
          </a:xfrm>
        </p:spPr>
        <p:txBody>
          <a:bodyPr/>
          <a:lstStyle/>
          <a:p>
            <a:r>
              <a:rPr lang="fr-FR" sz="7200" dirty="0"/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35383636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4C2F1D-2879-45DD-BF89-6E074458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1. Contexte</a:t>
            </a:r>
          </a:p>
        </p:txBody>
      </p:sp>
    </p:spTree>
    <p:extLst>
      <p:ext uri="{BB962C8B-B14F-4D97-AF65-F5344CB8AC3E}">
        <p14:creationId xmlns:p14="http://schemas.microsoft.com/office/powerpoint/2010/main" val="14472513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34312C6-E8AF-61FE-2AFC-C4151722945C}"/>
              </a:ext>
            </a:extLst>
          </p:cNvPr>
          <p:cNvSpPr txBox="1"/>
          <p:nvPr/>
        </p:nvSpPr>
        <p:spPr>
          <a:xfrm>
            <a:off x="649705" y="1593430"/>
            <a:ext cx="7997437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rgbClr val="766758"/>
                </a:solidFill>
                <a:latin typeface="+mj-lt"/>
              </a:rPr>
              <a:t>Recours au 115 des personnes rencontrées à la </a:t>
            </a:r>
            <a:r>
              <a:rPr lang="fr-FR" dirty="0" err="1">
                <a:solidFill>
                  <a:srgbClr val="766758"/>
                </a:solidFill>
                <a:latin typeface="+mj-lt"/>
              </a:rPr>
              <a:t>NdlS</a:t>
            </a:r>
            <a:r>
              <a:rPr lang="fr-FR" dirty="0">
                <a:solidFill>
                  <a:srgbClr val="766758"/>
                </a:solidFill>
                <a:latin typeface="+mj-lt"/>
              </a:rPr>
              <a:t>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BCA8E-3A70-4FE4-871E-0F35B96EDA38}"/>
              </a:ext>
            </a:extLst>
          </p:cNvPr>
          <p:cNvSpPr/>
          <p:nvPr/>
        </p:nvSpPr>
        <p:spPr>
          <a:xfrm>
            <a:off x="5387149" y="5326864"/>
            <a:ext cx="1771640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400"/>
              <a:t>Source : APUR, 2023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288A41D-1FED-4D09-A645-63750D67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7" y="453886"/>
            <a:ext cx="8101330" cy="707886"/>
          </a:xfrm>
        </p:spPr>
        <p:txBody>
          <a:bodyPr/>
          <a:lstStyle/>
          <a:p>
            <a:r>
              <a:rPr lang="fr-FR" dirty="0"/>
              <a:t>Les personnes rencontrées à la </a:t>
            </a:r>
            <a:r>
              <a:rPr lang="fr-FR" dirty="0" err="1"/>
              <a:t>NdlS</a:t>
            </a:r>
            <a:r>
              <a:rPr lang="fr-FR" dirty="0"/>
              <a:t> contactent rarement le 115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7C001D2-6875-4A3C-87B6-90E65B01F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160123"/>
              </p:ext>
            </p:extLst>
          </p:nvPr>
        </p:nvGraphicFramePr>
        <p:xfrm>
          <a:off x="649705" y="2239761"/>
          <a:ext cx="6509084" cy="308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77159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58" y="413380"/>
            <a:ext cx="8101330" cy="353943"/>
          </a:xfrm>
        </p:spPr>
        <p:txBody>
          <a:bodyPr/>
          <a:lstStyle/>
          <a:p>
            <a:r>
              <a:rPr lang="fr-FR" dirty="0"/>
              <a:t>Activité du 115 de Paris le 26 janvier 2023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D3E879-74C1-449A-B43D-CA73B13EF3EF}"/>
              </a:ext>
            </a:extLst>
          </p:cNvPr>
          <p:cNvSpPr txBox="1"/>
          <p:nvPr/>
        </p:nvSpPr>
        <p:spPr>
          <a:xfrm>
            <a:off x="667538" y="1063512"/>
            <a:ext cx="7808924" cy="24776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 26 janvier 2023, le 115 de Paris a reçu plus de 14 000 appels.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800 appels répondus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1 237 demandes d’hébergement ont été enregistrées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1 046 demandes non pourvues</a:t>
            </a:r>
            <a:endParaRPr lang="fr-FR" sz="2000" dirty="0"/>
          </a:p>
        </p:txBody>
      </p:sp>
      <p:sp>
        <p:nvSpPr>
          <p:cNvPr id="4" name="Titre 9">
            <a:extLst>
              <a:ext uri="{FF2B5EF4-FFF2-40B4-BE49-F238E27FC236}">
                <a16:creationId xmlns:a16="http://schemas.microsoft.com/office/drawing/2014/main" id="{43E11FD5-995B-4E50-A308-548483FD9179}"/>
              </a:ext>
            </a:extLst>
          </p:cNvPr>
          <p:cNvSpPr txBox="1">
            <a:spLocks/>
          </p:cNvSpPr>
          <p:nvPr/>
        </p:nvSpPr>
        <p:spPr>
          <a:xfrm>
            <a:off x="521335" y="4142484"/>
            <a:ext cx="8101330" cy="13696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kern="0" dirty="0"/>
              <a:t>Le soir de la </a:t>
            </a:r>
            <a:r>
              <a:rPr lang="fr-FR" kern="0" dirty="0" err="1"/>
              <a:t>NdlS</a:t>
            </a:r>
            <a:r>
              <a:rPr lang="fr-FR" kern="0" dirty="0"/>
              <a:t>, 3 015 personnes sans abris ont été décomptées</a:t>
            </a:r>
          </a:p>
          <a:p>
            <a:endParaRPr lang="fr-FR" kern="0" dirty="0"/>
          </a:p>
          <a:p>
            <a:r>
              <a:rPr lang="fr-FR" sz="2000" kern="0" dirty="0">
                <a:solidFill>
                  <a:schemeClr val="tx1"/>
                </a:solidFill>
                <a:latin typeface="+mn-lt"/>
              </a:rPr>
              <a:t>… Mais moins de 90 personnes ont déclaré avoir pu joindre le 115</a:t>
            </a:r>
            <a:endParaRPr lang="en-US" sz="20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7938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7" y="453886"/>
            <a:ext cx="3542598" cy="342527"/>
          </a:xfrm>
        </p:spPr>
        <p:txBody>
          <a:bodyPr/>
          <a:lstStyle/>
          <a:p>
            <a:r>
              <a:rPr lang="fr-FR" dirty="0"/>
              <a:t>3 questions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4312C6-E8AF-61FE-2AFC-C4151722945C}"/>
              </a:ext>
            </a:extLst>
          </p:cNvPr>
          <p:cNvSpPr txBox="1"/>
          <p:nvPr/>
        </p:nvSpPr>
        <p:spPr>
          <a:xfrm>
            <a:off x="521497" y="1777817"/>
            <a:ext cx="7855587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Pourquoi un tel écart entre le nombre de personnes rencontrées à la </a:t>
            </a:r>
            <a:r>
              <a:rPr lang="fr-FR" sz="2000" dirty="0" err="1"/>
              <a:t>NdlS</a:t>
            </a:r>
            <a:r>
              <a:rPr lang="fr-FR" sz="2000" dirty="0"/>
              <a:t> et celles contactant le 115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Les personnes usagères du 115 sont-elles décomptées et enquêtées lors de la </a:t>
            </a:r>
            <a:r>
              <a:rPr lang="fr-FR" sz="2000" dirty="0" err="1"/>
              <a:t>NdlS</a:t>
            </a:r>
            <a:r>
              <a:rPr lang="fr-FR" sz="2000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Où se réfugient celles qui ne sont pas interrogées ?</a:t>
            </a:r>
          </a:p>
        </p:txBody>
      </p:sp>
    </p:spTree>
    <p:extLst>
      <p:ext uri="{BB962C8B-B14F-4D97-AF65-F5344CB8AC3E}">
        <p14:creationId xmlns:p14="http://schemas.microsoft.com/office/powerpoint/2010/main" val="17486080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58" y="413380"/>
            <a:ext cx="8101330" cy="353943"/>
          </a:xfrm>
        </p:spPr>
        <p:txBody>
          <a:bodyPr/>
          <a:lstStyle/>
          <a:p>
            <a:r>
              <a:rPr lang="fr-FR" dirty="0"/>
              <a:t>Rappel de l’étude menée en 2022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D3E879-74C1-449A-B43D-CA73B13EF3EF}"/>
              </a:ext>
            </a:extLst>
          </p:cNvPr>
          <p:cNvSpPr txBox="1"/>
          <p:nvPr/>
        </p:nvSpPr>
        <p:spPr>
          <a:xfrm>
            <a:off x="252663" y="1218757"/>
            <a:ext cx="8494295" cy="42319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dirty="0">
                <a:solidFill>
                  <a:schemeClr val="accent5"/>
                </a:solidFill>
                <a:latin typeface="+mj-lt"/>
              </a:rPr>
              <a:t>Comparaison du public rencontré à la </a:t>
            </a:r>
            <a:r>
              <a:rPr lang="fr-FR" dirty="0" err="1">
                <a:solidFill>
                  <a:schemeClr val="accent5"/>
                </a:solidFill>
                <a:latin typeface="+mj-lt"/>
              </a:rPr>
              <a:t>NdlS</a:t>
            </a:r>
            <a:r>
              <a:rPr lang="fr-FR" dirty="0">
                <a:solidFill>
                  <a:schemeClr val="accent5"/>
                </a:solidFill>
                <a:latin typeface="+mj-lt"/>
              </a:rPr>
              <a:t> 2022 avec celui ayant contacté le 115 le même jour (source : SI-SIAO et </a:t>
            </a:r>
            <a:r>
              <a:rPr lang="fr-FR" dirty="0" err="1">
                <a:solidFill>
                  <a:schemeClr val="accent5"/>
                </a:solidFill>
                <a:latin typeface="+mj-lt"/>
              </a:rPr>
              <a:t>NdlS</a:t>
            </a:r>
            <a:r>
              <a:rPr lang="fr-FR" dirty="0">
                <a:solidFill>
                  <a:schemeClr val="accent5"/>
                </a:solidFill>
                <a:latin typeface="+mj-lt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>
                <a:sym typeface="Wingdings" panose="05000000000000000000" pitchFamily="2" charset="2"/>
              </a:rPr>
              <a:t>Une population plus jeune et plus de familles au 115.</a:t>
            </a:r>
            <a:endParaRPr lang="fr-FR" dirty="0"/>
          </a:p>
          <a:p>
            <a:pPr>
              <a:spcBef>
                <a:spcPts val="60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accent5"/>
                </a:solidFill>
                <a:latin typeface="+mj-lt"/>
              </a:rPr>
              <a:t>2.    Analyse du non-recours au 115  (Source : </a:t>
            </a:r>
            <a:r>
              <a:rPr lang="fr-FR" dirty="0" err="1">
                <a:solidFill>
                  <a:schemeClr val="accent5"/>
                </a:solidFill>
                <a:latin typeface="+mj-lt"/>
              </a:rPr>
              <a:t>NdlS</a:t>
            </a:r>
            <a:r>
              <a:rPr lang="fr-FR" dirty="0">
                <a:solidFill>
                  <a:schemeClr val="accent5"/>
                </a:solidFill>
                <a:latin typeface="+mj-lt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>
                <a:sym typeface="Wingdings" panose="05000000000000000000" pitchFamily="2" charset="2"/>
              </a:rPr>
              <a:t>Les personnes recourant au 115 sont généralement plus jeunes, plus vulnérables, avec un temps d’errance moins long. Elles ont tendance à recourir à d’autres dispositifs d’aide et ont plus fréquemment un suivi social et médical.</a:t>
            </a:r>
          </a:p>
          <a:p>
            <a:pPr>
              <a:spcBef>
                <a:spcPts val="600"/>
              </a:spcBef>
            </a:pPr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AutoNum type="arabicPeriod" startAt="3"/>
            </a:pPr>
            <a:r>
              <a:rPr lang="fr-FR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Enquête au 115 le lendemain de la </a:t>
            </a:r>
            <a:r>
              <a:rPr lang="fr-FR" dirty="0" err="1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NdlS</a:t>
            </a:r>
            <a:r>
              <a:rPr lang="fr-FR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 passée par les écoutant.es sociales aux appelant.es (N=314) </a:t>
            </a:r>
          </a:p>
          <a:p>
            <a:pPr>
              <a:spcBef>
                <a:spcPts val="600"/>
              </a:spcBef>
            </a:pPr>
            <a:r>
              <a:rPr lang="fr-FR" dirty="0">
                <a:sym typeface="Wingdings" panose="05000000000000000000" pitchFamily="2" charset="2"/>
              </a:rPr>
              <a:t>82 % dormaient dans un lieu dans le champ du décompte, 18 % hors-champ, parmi les personnes à Paris déclarant ne pas avoir été interrogées.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9295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4C2F1D-2879-45DD-BF89-6E074458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07" y="2613140"/>
            <a:ext cx="7674432" cy="163171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 Méthode</a:t>
            </a:r>
          </a:p>
        </p:txBody>
      </p:sp>
    </p:spTree>
    <p:extLst>
      <p:ext uri="{BB962C8B-B14F-4D97-AF65-F5344CB8AC3E}">
        <p14:creationId xmlns:p14="http://schemas.microsoft.com/office/powerpoint/2010/main" val="29403711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921589-DBE7-4DDA-91C3-9104ABEA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584738"/>
            <a:ext cx="8101330" cy="353943"/>
          </a:xfrm>
        </p:spPr>
        <p:txBody>
          <a:bodyPr/>
          <a:lstStyle/>
          <a:p>
            <a:r>
              <a:rPr lang="fr-FR" dirty="0"/>
              <a:t>L’enquête passée au 115 le 27 janvier 2023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4312C6-E8AF-61FE-2AFC-C4151722945C}"/>
              </a:ext>
            </a:extLst>
          </p:cNvPr>
          <p:cNvSpPr txBox="1"/>
          <p:nvPr/>
        </p:nvSpPr>
        <p:spPr>
          <a:xfrm>
            <a:off x="521497" y="1613020"/>
            <a:ext cx="7627892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kern="0" dirty="0"/>
              <a:t>Une enquête couplée à opération “100 % décroche”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200" kern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kern="0" dirty="0"/>
              <a:t>Un questionnaire court (max. 7 questions)</a:t>
            </a:r>
          </a:p>
          <a:p>
            <a:pPr>
              <a:spcAft>
                <a:spcPts val="600"/>
              </a:spcAft>
            </a:pPr>
            <a:endParaRPr lang="fr-FR" sz="2200" kern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kern="0" dirty="0"/>
              <a:t>Récupération des informations socio-démographiques grâce aux données du SI-SIAO</a:t>
            </a:r>
          </a:p>
          <a:p>
            <a:pPr>
              <a:spcAft>
                <a:spcPts val="600"/>
              </a:spcAft>
            </a:pPr>
            <a:endParaRPr lang="fr-FR" sz="2200" kern="0" dirty="0"/>
          </a:p>
          <a:p>
            <a:pPr>
              <a:spcAft>
                <a:spcPts val="600"/>
              </a:spcAft>
            </a:pPr>
            <a:endParaRPr lang="fr-FR" sz="2200" kern="0" dirty="0"/>
          </a:p>
          <a:p>
            <a:pPr>
              <a:spcAft>
                <a:spcPts val="600"/>
              </a:spcAft>
            </a:pPr>
            <a:r>
              <a:rPr lang="fr-FR" sz="2200" kern="0" dirty="0">
                <a:sym typeface="Wingdings" panose="05000000000000000000" pitchFamily="2" charset="2"/>
              </a:rPr>
              <a:t> Un échantillon de</a:t>
            </a:r>
            <a:r>
              <a:rPr lang="fr-FR" sz="2200" kern="0" dirty="0"/>
              <a:t> 1 284 personnes (528 ménages)</a:t>
            </a:r>
          </a:p>
          <a:p>
            <a:pPr>
              <a:spcAft>
                <a:spcPts val="600"/>
              </a:spcAft>
            </a:pPr>
            <a:endParaRPr lang="fr-FR" sz="2200" kern="0" dirty="0"/>
          </a:p>
        </p:txBody>
      </p:sp>
    </p:spTree>
    <p:extLst>
      <p:ext uri="{BB962C8B-B14F-4D97-AF65-F5344CB8AC3E}">
        <p14:creationId xmlns:p14="http://schemas.microsoft.com/office/powerpoint/2010/main" val="37290103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SAMU SOCIAL">
      <a:dk1>
        <a:srgbClr val="181512"/>
      </a:dk1>
      <a:lt1>
        <a:srgbClr val="EDE8E1"/>
      </a:lt1>
      <a:dk2>
        <a:srgbClr val="B1A598"/>
      </a:dk2>
      <a:lt2>
        <a:srgbClr val="FFFFFF"/>
      </a:lt2>
      <a:accent1>
        <a:srgbClr val="7E3062"/>
      </a:accent1>
      <a:accent2>
        <a:srgbClr val="69C1B7"/>
      </a:accent2>
      <a:accent3>
        <a:srgbClr val="FFC800"/>
      </a:accent3>
      <a:accent4>
        <a:srgbClr val="EE8F96"/>
      </a:accent4>
      <a:accent5>
        <a:srgbClr val="0C469C"/>
      </a:accent5>
      <a:accent6>
        <a:srgbClr val="000000"/>
      </a:accent6>
      <a:hlink>
        <a:srgbClr val="B93635"/>
      </a:hlink>
      <a:folHlink>
        <a:srgbClr val="127370"/>
      </a:folHlink>
    </a:clrScheme>
    <a:fontScheme name="okta neue">
      <a:majorFont>
        <a:latin typeface="Okta Neue Black"/>
        <a:ea typeface=""/>
        <a:cs typeface=""/>
      </a:majorFont>
      <a:minorFont>
        <a:latin typeface="Okta Ne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5C7513B8F484484CCD7AB00E7DE4A" ma:contentTypeVersion="17" ma:contentTypeDescription="Crée un document." ma:contentTypeScope="" ma:versionID="ccd5d3aa21b59988f465538308ac0d99">
  <xsd:schema xmlns:xsd="http://www.w3.org/2001/XMLSchema" xmlns:xs="http://www.w3.org/2001/XMLSchema" xmlns:p="http://schemas.microsoft.com/office/2006/metadata/properties" xmlns:ns2="7f294575-9b94-4394-a361-7c74c594d8bf" xmlns:ns3="ad566cf1-fbc1-44bd-befb-39c2be701447" targetNamespace="http://schemas.microsoft.com/office/2006/metadata/properties" ma:root="true" ma:fieldsID="4cc470125ac5088e285248cd62272803" ns2:_="" ns3:_="">
    <xsd:import namespace="7f294575-9b94-4394-a361-7c74c594d8bf"/>
    <xsd:import namespace="ad566cf1-fbc1-44bd-befb-39c2be701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94575-9b94-4394-a361-7c74c594d8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79d611fa-36ab-4e92-bb06-ecf8846f3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66cf1-fbc1-44bd-befb-39c2be70144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ac4a713-9405-4c62-b618-be35d2a07bfa}" ma:internalName="TaxCatchAll" ma:showField="CatchAllData" ma:web="ad566cf1-fbc1-44bd-befb-39c2be701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294575-9b94-4394-a361-7c74c594d8bf">
      <Terms xmlns="http://schemas.microsoft.com/office/infopath/2007/PartnerControls"/>
    </lcf76f155ced4ddcb4097134ff3c332f>
    <TaxCatchAll xmlns="ad566cf1-fbc1-44bd-befb-39c2be701447" xsi:nil="true"/>
  </documentManagement>
</p:properties>
</file>

<file path=customXml/itemProps1.xml><?xml version="1.0" encoding="utf-8"?>
<ds:datastoreItem xmlns:ds="http://schemas.openxmlformats.org/officeDocument/2006/customXml" ds:itemID="{58A9ADCE-3981-49E8-9980-A4F90E417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294575-9b94-4394-a361-7c74c594d8bf"/>
    <ds:schemaRef ds:uri="ad566cf1-fbc1-44bd-befb-39c2be701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C04C8-F7B6-4D11-B9FD-9737F2FE4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C02C42-D605-4678-9AB1-FF3B8F5F94C6}">
  <ds:schemaRefs>
    <ds:schemaRef ds:uri="http://schemas.openxmlformats.org/package/2006/metadata/core-properties"/>
    <ds:schemaRef ds:uri="http://schemas.microsoft.com/office/2006/metadata/properties"/>
    <ds:schemaRef ds:uri="7f294575-9b94-4394-a361-7c74c594d8bf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ad566cf1-fbc1-44bd-befb-39c2be70144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5605</TotalTime>
  <Words>963</Words>
  <Application>Microsoft Office PowerPoint</Application>
  <PresentationFormat>Affichage à l'écran (4:3)</PresentationFormat>
  <Paragraphs>177</Paragraphs>
  <Slides>21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OktaNeue-Black</vt:lpstr>
      <vt:lpstr>Work Sans</vt:lpstr>
      <vt:lpstr>Wingdings</vt:lpstr>
      <vt:lpstr>Okta Neue Light</vt:lpstr>
      <vt:lpstr>Okta Neue Black</vt:lpstr>
      <vt:lpstr>Arial</vt:lpstr>
      <vt:lpstr>Calibri</vt:lpstr>
      <vt:lpstr>Work Sans SemiBold</vt:lpstr>
      <vt:lpstr>Office Theme</vt:lpstr>
      <vt:lpstr>Le 115 de Paris le jour suivant la Nuit de la Solidarité</vt:lpstr>
      <vt:lpstr> Plan de la présentation    </vt:lpstr>
      <vt:lpstr>1. Contexte</vt:lpstr>
      <vt:lpstr>Les personnes rencontrées à la NdlS contactent rarement le 115</vt:lpstr>
      <vt:lpstr>Activité du 115 de Paris le 26 janvier 2023</vt:lpstr>
      <vt:lpstr>3 questions</vt:lpstr>
      <vt:lpstr>Rappel de l’étude menée en 2022</vt:lpstr>
      <vt:lpstr>2. Méthode</vt:lpstr>
      <vt:lpstr>L’enquête passée au 115 le 27 janvier 2023</vt:lpstr>
      <vt:lpstr>3. Résultats</vt:lpstr>
      <vt:lpstr>Caractéristiques des personnes enquêtées au 115</vt:lpstr>
      <vt:lpstr>Présentation PowerPoint</vt:lpstr>
      <vt:lpstr>Lieux où se trouvaient les enquêté.es au 115 le soir du décompte</vt:lpstr>
      <vt:lpstr>Parmi les personnes qui étaient à Paris, dans quels types de lieux ont-ils trouvé refuge ?</vt:lpstr>
      <vt:lpstr>Présentation PowerPoint</vt:lpstr>
      <vt:lpstr>Lieux couverts</vt:lpstr>
      <vt:lpstr>Lieu de refuge des personnes non rencontrées se trouvant dans un lieu couvert par la NdlS</vt:lpstr>
      <vt:lpstr>Au 115, peu d’appelants ont été enquêtés lors de la NdlS</vt:lpstr>
      <vt:lpstr>4. Discussion</vt:lpstr>
      <vt:lpstr>Discussion</vt:lpstr>
      <vt:lpstr>Merci.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2020-08-21 PPT template</dc:title>
  <dc:creator>WIP</dc:creator>
  <cp:lastModifiedBy>Alice MERCIER</cp:lastModifiedBy>
  <cp:revision>60</cp:revision>
  <dcterms:created xsi:type="dcterms:W3CDTF">2020-08-31T08:22:03Z</dcterms:created>
  <dcterms:modified xsi:type="dcterms:W3CDTF">2023-10-12T16:17:31Z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2020-08-28T00:00:00Z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2020-08-31T00:00:00Z</vt:filetime>
  </property>
  <property fmtid="{D5CDD505-2E9C-101B-9397-08002B2CF9AE}" pid="5" name="ContentTypeId">
    <vt:lpwstr>0x0101004415C7513B8F484484CCD7AB00E7DE4A</vt:lpwstr>
  </property>
  <property fmtid="{D5CDD505-2E9C-101B-9397-08002B2CF9AE}" pid="6" name="MediaServiceImageTags">
    <vt:lpwstr/>
  </property>
</Properties>
</file>