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5"/>
  </p:sldMasterIdLst>
  <p:notesMasterIdLst>
    <p:notesMasterId r:id="rId31"/>
  </p:notesMasterIdLst>
  <p:sldIdLst>
    <p:sldId id="262" r:id="rId6"/>
    <p:sldId id="258" r:id="rId7"/>
    <p:sldId id="259" r:id="rId8"/>
    <p:sldId id="284" r:id="rId9"/>
    <p:sldId id="257" r:id="rId10"/>
    <p:sldId id="299" r:id="rId11"/>
    <p:sldId id="264" r:id="rId12"/>
    <p:sldId id="281" r:id="rId13"/>
    <p:sldId id="285" r:id="rId14"/>
    <p:sldId id="263" r:id="rId15"/>
    <p:sldId id="266" r:id="rId16"/>
    <p:sldId id="282" r:id="rId17"/>
    <p:sldId id="288" r:id="rId18"/>
    <p:sldId id="289" r:id="rId19"/>
    <p:sldId id="290" r:id="rId20"/>
    <p:sldId id="286" r:id="rId21"/>
    <p:sldId id="291" r:id="rId22"/>
    <p:sldId id="292" r:id="rId23"/>
    <p:sldId id="297" r:id="rId24"/>
    <p:sldId id="301" r:id="rId25"/>
    <p:sldId id="298" r:id="rId26"/>
    <p:sldId id="293" r:id="rId27"/>
    <p:sldId id="294" r:id="rId28"/>
    <p:sldId id="296" r:id="rId29"/>
    <p:sldId id="256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89BF10-8E31-E576-7C6A-7A1EBCC1F284}" name="MEYER, Virginie (DREETS-PACA)" initials="VM" userId="S::virginie.meyer@dreets.gouv.fr::f8a010f9-3208-42d3-a194-9526eafc2f71" providerId="AD"/>
  <p188:author id="{32B4B73B-E57C-499D-9F68-9A6E86FE7D85}" name="DANGELO, Virginie (DREETS-PACA)" initials="VD" userId="S::virginie.dangelo@dreets.gouv.fr::45ff3084-a407-4bd0-a051-29e121a3b247" providerId="AD"/>
  <p188:author id="{403F3067-319B-D432-49FC-B3C2DBC7C292}" name="BLANCHE, Jerome (DREETS-PACA)" initials="JB" userId="S::jerome.blanche@dreets.gouv.fr::85e895b2-032c-4ae9-801e-86a8fae846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6" autoAdjust="0"/>
    <p:restoredTop sz="89447" autoAdjust="0"/>
  </p:normalViewPr>
  <p:slideViewPr>
    <p:cSldViewPr showGuides="1">
      <p:cViewPr varScale="1">
        <p:scale>
          <a:sx n="85" d="100"/>
          <a:sy n="85" d="100"/>
        </p:scale>
        <p:origin x="894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80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07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94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40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fr-FR" sz="1200" dirty="0"/>
          </a:p>
          <a:p>
            <a:pPr marL="0" indent="0">
              <a:buFontTx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96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02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73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76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125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207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74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376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422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095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378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764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08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indent="0">
              <a:buFontTx/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20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indent="0">
              <a:buFontTx/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32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indent="0">
              <a:buFontTx/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71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93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7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98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55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9" y="339502"/>
            <a:ext cx="3154462" cy="1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22/11/2024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6" y="1026990"/>
            <a:ext cx="4943877" cy="20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l'économie, de l'emploi, du travail et des solidarités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5901" y="184287"/>
            <a:ext cx="481683" cy="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7C8168-693C-20C9-81B3-04BAE6E7E85F}"/>
              </a:ext>
            </a:extLst>
          </p:cNvPr>
          <p:cNvSpPr txBox="1"/>
          <p:nvPr/>
        </p:nvSpPr>
        <p:spPr>
          <a:xfrm>
            <a:off x="3658217" y="699542"/>
            <a:ext cx="5360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L’hébergement d’urgence Provence-Alpes-Côte d’Azur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474270-0EA1-2211-34CD-D5D2C50E36F2}"/>
              </a:ext>
            </a:extLst>
          </p:cNvPr>
          <p:cNvSpPr txBox="1"/>
          <p:nvPr/>
        </p:nvSpPr>
        <p:spPr>
          <a:xfrm>
            <a:off x="3563888" y="2648402"/>
            <a:ext cx="512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38 000 personnes ont contacté le 115 pour être hébergées en urgence en Provence-Alpes-Côte d’Azur, en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877E2E-497B-646D-4FD9-6CBD1E375E24}"/>
              </a:ext>
            </a:extLst>
          </p:cNvPr>
          <p:cNvSpPr txBox="1"/>
          <p:nvPr/>
        </p:nvSpPr>
        <p:spPr>
          <a:xfrm>
            <a:off x="3555214" y="4104257"/>
            <a:ext cx="53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</a:rPr>
              <a:t>Jérôme BLANCHE Service études, statistiques et évaluation </a:t>
            </a:r>
          </a:p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</a:rPr>
              <a:t>22 novembre 2024 </a:t>
            </a:r>
          </a:p>
          <a:p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872222-FDE0-F90D-CC06-4792D142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7" y="1723548"/>
            <a:ext cx="1867955" cy="26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Activité des SIAO / Bilan de la demande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10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38DC53-7427-8162-D6EA-3F409888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767"/>
            <a:ext cx="9144000" cy="28237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992488-28D1-DA4D-F994-CFD9FFD413A5}"/>
              </a:ext>
            </a:extLst>
          </p:cNvPr>
          <p:cNvSpPr txBox="1"/>
          <p:nvPr/>
        </p:nvSpPr>
        <p:spPr>
          <a:xfrm>
            <a:off x="179512" y="5514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Plus de 2,3 millions de nuitées sollicitées 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F0B293-DE2E-D27B-4D90-E76A56E6FB15}"/>
              </a:ext>
            </a:extLst>
          </p:cNvPr>
          <p:cNvSpPr/>
          <p:nvPr/>
        </p:nvSpPr>
        <p:spPr>
          <a:xfrm>
            <a:off x="5292080" y="3291830"/>
            <a:ext cx="3625057" cy="1440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8FE6A6-CF17-0EDF-80ED-9A28FE027126}"/>
              </a:ext>
            </a:extLst>
          </p:cNvPr>
          <p:cNvSpPr/>
          <p:nvPr/>
        </p:nvSpPr>
        <p:spPr>
          <a:xfrm>
            <a:off x="2868783" y="2794511"/>
            <a:ext cx="695106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4F2CD-5B16-A979-E40D-58E6C14E08EF}"/>
              </a:ext>
            </a:extLst>
          </p:cNvPr>
          <p:cNvSpPr/>
          <p:nvPr/>
        </p:nvSpPr>
        <p:spPr>
          <a:xfrm>
            <a:off x="2868782" y="3298855"/>
            <a:ext cx="2063257" cy="136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37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8E4F92-B72C-766A-74AB-90F1904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795F1C2-AE1F-7678-A973-DBD7C2056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88C662-9990-6043-F448-722B2BB8C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régionale de l'économie, de l'emploi, du travail et des solidarités</a:t>
            </a:r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0C0A59FD-D5DA-2F21-A668-B235A89B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1167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personne sur deux est primo-demandeur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EFBEDDC-37D6-B821-3B2F-2C8B1739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1435"/>
              </p:ext>
            </p:extLst>
          </p:nvPr>
        </p:nvGraphicFramePr>
        <p:xfrm>
          <a:off x="1302713" y="1907249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36473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3037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14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2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39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934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8A348AE-5980-3910-50A4-A3943D4A544A}"/>
              </a:ext>
            </a:extLst>
          </p:cNvPr>
          <p:cNvSpPr txBox="1"/>
          <p:nvPr/>
        </p:nvSpPr>
        <p:spPr>
          <a:xfrm>
            <a:off x="1302713" y="3769539"/>
            <a:ext cx="74168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</a:t>
            </a:r>
            <a:r>
              <a:rPr lang="fr-FR" sz="105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fr-FR" sz="105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Dihal</a:t>
            </a:r>
            <a:r>
              <a:rPr lang="fr-FR" sz="105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Système d'information des SIAO - </a:t>
            </a:r>
            <a:r>
              <a:rPr lang="fr-FR" sz="105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Traitements : </a:t>
            </a:r>
            <a:r>
              <a:rPr lang="fr-FR" sz="105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Dreets</a:t>
            </a:r>
            <a:r>
              <a:rPr lang="fr-FR" sz="105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Paca, </a:t>
            </a:r>
            <a:r>
              <a:rPr lang="fr-FR" sz="105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Sese</a:t>
            </a:r>
            <a:r>
              <a:rPr lang="fr-FR" sz="10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D85F0B-2B27-DE1B-1E59-6756CB0264FF}"/>
              </a:ext>
            </a:extLst>
          </p:cNvPr>
          <p:cNvSpPr/>
          <p:nvPr/>
        </p:nvSpPr>
        <p:spPr>
          <a:xfrm>
            <a:off x="2067997" y="3371928"/>
            <a:ext cx="4565431" cy="39761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B6CB73-CE7D-447C-F42D-8C85C9EBA584}"/>
              </a:ext>
            </a:extLst>
          </p:cNvPr>
          <p:cNvSpPr txBox="1"/>
          <p:nvPr/>
        </p:nvSpPr>
        <p:spPr>
          <a:xfrm>
            <a:off x="1187624" y="1233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Répartition des personnes enregistrées en 2023, selon l’année de leur première demande, en Provence-Alpes-Côte d’Azur </a:t>
            </a:r>
          </a:p>
        </p:txBody>
      </p:sp>
    </p:spTree>
    <p:extLst>
      <p:ext uri="{BB962C8B-B14F-4D97-AF65-F5344CB8AC3E}">
        <p14:creationId xmlns:p14="http://schemas.microsoft.com/office/powerpoint/2010/main" val="403989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B36401-F543-908D-BCEF-35E22264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3" y="1097779"/>
            <a:ext cx="8756993" cy="3188106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184E12AC-A792-A89B-A20D-4CC6151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8" y="527241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Près des deux tiers des demandes n’ont pu aboutir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0588A-8166-1498-7958-30439BBCA560}"/>
              </a:ext>
            </a:extLst>
          </p:cNvPr>
          <p:cNvSpPr/>
          <p:nvPr/>
        </p:nvSpPr>
        <p:spPr>
          <a:xfrm>
            <a:off x="6703607" y="3219822"/>
            <a:ext cx="695106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C414A-A0D2-1140-B256-78BAC4527632}"/>
              </a:ext>
            </a:extLst>
          </p:cNvPr>
          <p:cNvSpPr/>
          <p:nvPr/>
        </p:nvSpPr>
        <p:spPr>
          <a:xfrm>
            <a:off x="7947125" y="3219822"/>
            <a:ext cx="695106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BA8A2-A7D2-33A2-5D09-6C5FB9AA2728}"/>
              </a:ext>
            </a:extLst>
          </p:cNvPr>
          <p:cNvSpPr/>
          <p:nvPr/>
        </p:nvSpPr>
        <p:spPr>
          <a:xfrm>
            <a:off x="6702863" y="2444409"/>
            <a:ext cx="695106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E0B69-4EFF-286C-8547-63177477BAA7}"/>
              </a:ext>
            </a:extLst>
          </p:cNvPr>
          <p:cNvSpPr/>
          <p:nvPr/>
        </p:nvSpPr>
        <p:spPr>
          <a:xfrm>
            <a:off x="6721622" y="2912313"/>
            <a:ext cx="695106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2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10B333-5A63-A393-7D28-F720C1D5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43005"/>
            <a:ext cx="4204335" cy="3443551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8B8C5E17-952D-FA1B-D36D-B21E6719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8" y="527241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personne sur deux n’a jamais pu être hébergée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02381-56D1-64DA-CA23-E9D32B296F2D}"/>
              </a:ext>
            </a:extLst>
          </p:cNvPr>
          <p:cNvSpPr/>
          <p:nvPr/>
        </p:nvSpPr>
        <p:spPr>
          <a:xfrm>
            <a:off x="3431785" y="2852809"/>
            <a:ext cx="695106" cy="36701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D5A23-5D33-620C-AD56-F66AE8CA1C09}"/>
              </a:ext>
            </a:extLst>
          </p:cNvPr>
          <p:cNvSpPr/>
          <p:nvPr/>
        </p:nvSpPr>
        <p:spPr>
          <a:xfrm>
            <a:off x="4332062" y="3067888"/>
            <a:ext cx="479875" cy="1519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46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69F799-939C-795E-6ABA-592F69ED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23826"/>
            <a:ext cx="5048250" cy="3400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D898CE-1BE2-BE83-295D-342BF7E3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81" y="2899914"/>
            <a:ext cx="4215419" cy="1562472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id="{F8FD1540-E360-11A1-7594-06811304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8" y="527241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L’absence de places disponibles, premier motif de refus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6DA86B-8D47-B9D4-3741-462D651AE228}"/>
              </a:ext>
            </a:extLst>
          </p:cNvPr>
          <p:cNvSpPr/>
          <p:nvPr/>
        </p:nvSpPr>
        <p:spPr>
          <a:xfrm>
            <a:off x="323850" y="2479397"/>
            <a:ext cx="4626850" cy="19880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6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Caractéristiques des personnes  ayant     sollicité le 115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2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992488-28D1-DA4D-F994-CFD9FFD413A5}"/>
              </a:ext>
            </a:extLst>
          </p:cNvPr>
          <p:cNvSpPr txBox="1"/>
          <p:nvPr/>
        </p:nvSpPr>
        <p:spPr>
          <a:xfrm>
            <a:off x="387007" y="68111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Près de la moitié des demandeurs sont des personnes seules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51EB23-024F-FEE9-EF59-D8C594F9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036867"/>
            <a:ext cx="3633390" cy="36682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6725A6-9920-CF5D-DD41-78A4B1A55676}"/>
              </a:ext>
            </a:extLst>
          </p:cNvPr>
          <p:cNvSpPr/>
          <p:nvPr/>
        </p:nvSpPr>
        <p:spPr>
          <a:xfrm>
            <a:off x="2731143" y="2300313"/>
            <a:ext cx="3193326" cy="2611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882EB-4242-5FA1-50B9-3BA961806271}"/>
              </a:ext>
            </a:extLst>
          </p:cNvPr>
          <p:cNvSpPr/>
          <p:nvPr/>
        </p:nvSpPr>
        <p:spPr>
          <a:xfrm>
            <a:off x="2746826" y="3198405"/>
            <a:ext cx="3193326" cy="2880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3644A-656F-139E-414D-F9317BC81322}"/>
              </a:ext>
            </a:extLst>
          </p:cNvPr>
          <p:cNvSpPr/>
          <p:nvPr/>
        </p:nvSpPr>
        <p:spPr>
          <a:xfrm>
            <a:off x="2746826" y="2695261"/>
            <a:ext cx="3193326" cy="1081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2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276D97-B9F0-F666-BF67-B792D193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8" y="1120282"/>
            <a:ext cx="4933950" cy="3457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099223-774F-E4C2-921F-D6F543DBC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344" y="3411399"/>
            <a:ext cx="4042656" cy="11664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6FB47AE-53D4-4B9C-5976-2D201C7E796A}"/>
              </a:ext>
            </a:extLst>
          </p:cNvPr>
          <p:cNvSpPr txBox="1"/>
          <p:nvPr/>
        </p:nvSpPr>
        <p:spPr>
          <a:xfrm>
            <a:off x="387007" y="68111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Deux tiers des demandeurs viennent de la rue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FA4FE-EF07-FC67-3892-13A6BBA331CD}"/>
              </a:ext>
            </a:extLst>
          </p:cNvPr>
          <p:cNvSpPr/>
          <p:nvPr/>
        </p:nvSpPr>
        <p:spPr>
          <a:xfrm>
            <a:off x="561296" y="2162283"/>
            <a:ext cx="4442751" cy="1934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2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FB47AE-53D4-4B9C-5976-2D201C7E796A}"/>
              </a:ext>
            </a:extLst>
          </p:cNvPr>
          <p:cNvSpPr txBox="1"/>
          <p:nvPr/>
        </p:nvSpPr>
        <p:spPr>
          <a:xfrm>
            <a:off x="387007" y="68111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Une personne sur dix a un historique de victime de violence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8BC855-F63D-A6AC-AAF7-3772C750F962}"/>
              </a:ext>
            </a:extLst>
          </p:cNvPr>
          <p:cNvSpPr txBox="1"/>
          <p:nvPr/>
        </p:nvSpPr>
        <p:spPr>
          <a:xfrm>
            <a:off x="1115616" y="1491630"/>
            <a:ext cx="7079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3 000 personnes ont déclaré avoir été victimes de violences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Personnes vivant au sein d’une famille monoparentale (45 %)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Femmes seules  (34 %)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Motif de la demande  = Violences familiales / conjugales (46 %)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Solution d’hébergement (73 %)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0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821" y="1370417"/>
            <a:ext cx="8280920" cy="2880320"/>
          </a:xfrm>
        </p:spPr>
        <p:txBody>
          <a:bodyPr/>
          <a:lstStyle/>
          <a:p>
            <a:endParaRPr lang="fr-FR" sz="1800" dirty="0"/>
          </a:p>
          <a:p>
            <a:r>
              <a:rPr lang="fr-FR" sz="1800" dirty="0"/>
              <a:t> Les SIAO et le SI-SIAO</a:t>
            </a:r>
          </a:p>
          <a:p>
            <a:r>
              <a:rPr lang="fr-FR" sz="1800" dirty="0"/>
              <a:t> Méthode et définitions</a:t>
            </a:r>
          </a:p>
          <a:p>
            <a:r>
              <a:rPr lang="fr-FR" sz="1800" dirty="0"/>
              <a:t> Activité des SIAO / Bilan de la demande</a:t>
            </a:r>
            <a:endParaRPr lang="fr-FR" sz="2000" dirty="0"/>
          </a:p>
          <a:p>
            <a:r>
              <a:rPr lang="fr-FR" sz="1800" dirty="0"/>
              <a:t> Caractéristiques des personnes ayant sollicité le 115</a:t>
            </a:r>
          </a:p>
          <a:p>
            <a:r>
              <a:rPr lang="fr-FR" sz="1800" dirty="0"/>
              <a:t> Zoom sur les personnes hébergées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régionale de l'économie, de l'emploi, du travail et des solidarités</a:t>
            </a:r>
          </a:p>
        </p:txBody>
      </p:sp>
    </p:spTree>
    <p:extLst>
      <p:ext uri="{BB962C8B-B14F-4D97-AF65-F5344CB8AC3E}">
        <p14:creationId xmlns:p14="http://schemas.microsoft.com/office/powerpoint/2010/main" val="310119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5. Zoom sur les personnes hébergées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10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FB47AE-53D4-4B9C-5976-2D201C7E796A}"/>
              </a:ext>
            </a:extLst>
          </p:cNvPr>
          <p:cNvSpPr txBox="1"/>
          <p:nvPr/>
        </p:nvSpPr>
        <p:spPr>
          <a:xfrm>
            <a:off x="387006" y="681114"/>
            <a:ext cx="7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Sur les 20 000 personnes hébergées, une sur deux est à l’hôtel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1AD413-F3DD-7901-B2BC-CD154C3EE99F}"/>
              </a:ext>
            </a:extLst>
          </p:cNvPr>
          <p:cNvSpPr txBox="1"/>
          <p:nvPr/>
        </p:nvSpPr>
        <p:spPr>
          <a:xfrm>
            <a:off x="908850" y="1821549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latin typeface="ClanOT-News"/>
              </a:rPr>
              <a:t>45 %</a:t>
            </a:r>
            <a:r>
              <a:rPr lang="fr-FR" sz="2000" b="0" i="0" u="none" strike="noStrike" baseline="0" dirty="0">
                <a:latin typeface="ClanOT-News"/>
              </a:rPr>
              <a:t> à l’hôtel</a:t>
            </a:r>
          </a:p>
          <a:p>
            <a:pPr marL="285750" indent="-285750" algn="l">
              <a:buFontTx/>
              <a:buChar char="-"/>
            </a:pPr>
            <a:endParaRPr lang="fr-FR" sz="2000" b="0" i="0" u="none" strike="noStrike" baseline="0" dirty="0">
              <a:latin typeface="ClanOT-News"/>
            </a:endParaRPr>
          </a:p>
          <a:p>
            <a:pPr marL="285750" indent="-285750" algn="l">
              <a:buFontTx/>
              <a:buChar char="-"/>
            </a:pPr>
            <a:r>
              <a:rPr lang="fr-FR" sz="2000" b="0" i="0" u="none" strike="noStrike" baseline="0" dirty="0">
                <a:latin typeface="ClanOT-News"/>
              </a:rPr>
              <a:t>46 % en structure d’hébergement d’urgence (HU)</a:t>
            </a:r>
          </a:p>
          <a:p>
            <a:pPr algn="l"/>
            <a:endParaRPr lang="fr-FR" sz="2000" b="0" i="0" u="none" strike="noStrike" baseline="0" dirty="0">
              <a:latin typeface="ClanOT-News"/>
            </a:endParaRPr>
          </a:p>
          <a:p>
            <a:pPr marL="285750" indent="-285750" algn="l">
              <a:buFontTx/>
              <a:buChar char="-"/>
            </a:pPr>
            <a:r>
              <a:rPr lang="fr-FR" sz="2000" b="0" i="0" u="none" strike="noStrike" baseline="0" dirty="0">
                <a:latin typeface="ClanOT-News"/>
              </a:rPr>
              <a:t>9 % alternativement en structure HU et à l’hôtel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9678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CFD1D1-7998-9818-F9F9-BB5EEEB8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9" y="1176074"/>
            <a:ext cx="8460432" cy="32571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C1848E-EEAA-88A8-7D28-0AE59BD3E75A}"/>
              </a:ext>
            </a:extLst>
          </p:cNvPr>
          <p:cNvSpPr txBox="1"/>
          <p:nvPr/>
        </p:nvSpPr>
        <p:spPr>
          <a:xfrm>
            <a:off x="387006" y="681114"/>
            <a:ext cx="78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Des durées de séjour plus longues pour les ménages avec enfant(s)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E1CC9-B93D-F56B-9E37-6D681476823B}"/>
              </a:ext>
            </a:extLst>
          </p:cNvPr>
          <p:cNvSpPr/>
          <p:nvPr/>
        </p:nvSpPr>
        <p:spPr>
          <a:xfrm>
            <a:off x="2699792" y="2139702"/>
            <a:ext cx="648072" cy="1440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22B31-D3A6-09A5-0C1C-7BAC70B22994}"/>
              </a:ext>
            </a:extLst>
          </p:cNvPr>
          <p:cNvSpPr/>
          <p:nvPr/>
        </p:nvSpPr>
        <p:spPr>
          <a:xfrm>
            <a:off x="2699792" y="2791143"/>
            <a:ext cx="648072" cy="1440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249C9-860D-A760-C805-A9A63D11C121}"/>
              </a:ext>
            </a:extLst>
          </p:cNvPr>
          <p:cNvSpPr/>
          <p:nvPr/>
        </p:nvSpPr>
        <p:spPr>
          <a:xfrm>
            <a:off x="2699792" y="3615549"/>
            <a:ext cx="641450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C9AA1-0964-0926-33F2-ACE6DC9EE997}"/>
              </a:ext>
            </a:extLst>
          </p:cNvPr>
          <p:cNvSpPr/>
          <p:nvPr/>
        </p:nvSpPr>
        <p:spPr>
          <a:xfrm>
            <a:off x="2699792" y="3790689"/>
            <a:ext cx="648072" cy="1372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6D662B-C565-050A-8C4C-D75B93BD3541}"/>
              </a:ext>
            </a:extLst>
          </p:cNvPr>
          <p:cNvSpPr/>
          <p:nvPr/>
        </p:nvSpPr>
        <p:spPr>
          <a:xfrm>
            <a:off x="5183331" y="3613519"/>
            <a:ext cx="1584176" cy="17717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9D5028-9BC1-8AC1-7D54-C418C46CFC14}"/>
              </a:ext>
            </a:extLst>
          </p:cNvPr>
          <p:cNvSpPr/>
          <p:nvPr/>
        </p:nvSpPr>
        <p:spPr>
          <a:xfrm>
            <a:off x="3707904" y="3613519"/>
            <a:ext cx="1296144" cy="17717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7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312A9-91F2-43A5-4B40-935674E5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2" y="1049834"/>
            <a:ext cx="4670989" cy="37221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C95FCB-97E2-DB72-9433-18AE38EB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10" y="2713686"/>
            <a:ext cx="3669855" cy="20583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B7FBE8-4219-5ED4-82DE-F8649598AD98}"/>
              </a:ext>
            </a:extLst>
          </p:cNvPr>
          <p:cNvSpPr txBox="1"/>
          <p:nvPr/>
        </p:nvSpPr>
        <p:spPr>
          <a:xfrm>
            <a:off x="422772" y="479801"/>
            <a:ext cx="857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Plus d’une personne sur dix quitte volontairement la structure d’hébergement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BFDD3-2020-4B2A-0D44-985D9FC346B1}"/>
              </a:ext>
            </a:extLst>
          </p:cNvPr>
          <p:cNvSpPr/>
          <p:nvPr/>
        </p:nvSpPr>
        <p:spPr>
          <a:xfrm>
            <a:off x="432089" y="1764835"/>
            <a:ext cx="4353420" cy="1550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8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B7FBE8-4219-5ED4-82DE-F8649598AD98}"/>
              </a:ext>
            </a:extLst>
          </p:cNvPr>
          <p:cNvSpPr txBox="1"/>
          <p:nvPr/>
        </p:nvSpPr>
        <p:spPr>
          <a:xfrm>
            <a:off x="39269" y="2067694"/>
            <a:ext cx="10171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https://paca.dreets.gouv.fr/38-000-personnes-ont-contacte-le-115-pour-etre-hebergees-en-urgence-en-Provence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6F39D7-5F0F-5301-E52C-0CD57C8F113F}"/>
              </a:ext>
            </a:extLst>
          </p:cNvPr>
          <p:cNvSpPr txBox="1"/>
          <p:nvPr/>
        </p:nvSpPr>
        <p:spPr>
          <a:xfrm>
            <a:off x="1115616" y="1390168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Lien vers l’étude et les données complémentaires :</a:t>
            </a:r>
          </a:p>
        </p:txBody>
      </p:sp>
    </p:spTree>
    <p:extLst>
      <p:ext uri="{BB962C8B-B14F-4D97-AF65-F5344CB8AC3E}">
        <p14:creationId xmlns:p14="http://schemas.microsoft.com/office/powerpoint/2010/main" val="227398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884-7A29-DC4E-9311-A62E54788E52}" type="datetime1">
              <a:rPr lang="fr-FR" smtClean="0"/>
              <a:t>22/11/2024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FE816F-11B1-3A07-2EF5-81BF879F1183}"/>
              </a:ext>
            </a:extLst>
          </p:cNvPr>
          <p:cNvSpPr txBox="1"/>
          <p:nvPr/>
        </p:nvSpPr>
        <p:spPr>
          <a:xfrm>
            <a:off x="2051720" y="314781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50123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SIAO et le SI-SIAO</a:t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84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9832" y="1203598"/>
            <a:ext cx="8532647" cy="3528392"/>
          </a:xfrm>
        </p:spPr>
        <p:txBody>
          <a:bodyPr/>
          <a:lstStyle/>
          <a:p>
            <a:pPr marL="377825" indent="-285750">
              <a:buFontTx/>
              <a:buChar char="-"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Tx/>
              <a:buChar char="-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Paca, 6 SIAO (Services intégrés d’accueil et d’orientation) : un par département</a:t>
            </a:r>
          </a:p>
          <a:p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Tx/>
              <a:buChar char="-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missions des SIAO inscrites dans la loi 2009 :</a:t>
            </a:r>
          </a:p>
          <a:p>
            <a:pPr lvl="2" indent="0">
              <a:buNone/>
            </a:pPr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Orientation des personnes, recensement des places d’hébergement et de logement, gestion du service téléphonique, veille à la réalisation d’une évaluation sociale, suivi des parcours des personnes en demande, production de données statistiques, observation sociale</a:t>
            </a:r>
          </a:p>
          <a:p>
            <a:pPr marL="637200" lvl="1" indent="-285750">
              <a:buFontTx/>
              <a:buChar char="-"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Tx/>
              <a:buChar char="-"/>
            </a:pPr>
            <a:r>
              <a:rPr lang="fr-FR" sz="1600" dirty="0"/>
              <a:t>Objectif : </a:t>
            </a:r>
          </a:p>
          <a:p>
            <a:pPr lvl="2" indent="0">
              <a:buNone/>
            </a:pPr>
            <a:r>
              <a:rPr lang="fr-FR" sz="1400" i="1" dirty="0"/>
              <a:t>simplifier les démarches d’accès à l’hébergement ou au logement et simplifier l’intervention des travailleurs sociaux, traiter avec équité les demandes, organiser une meilleure adéquation entre les besoins et l’offre au profit des publics en demande</a:t>
            </a:r>
          </a:p>
          <a:p>
            <a:pPr marL="545125" lvl="1" indent="-285750">
              <a:buFontTx/>
              <a:buChar char="-"/>
            </a:pPr>
            <a:endParaRPr lang="fr-FR" alt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altLang="fr-F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 typeface="Wingdings"/>
              <a:buChar char="è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B765A-3DF6-1578-8A31-44CD6205F651}"/>
              </a:ext>
            </a:extLst>
          </p:cNvPr>
          <p:cNvSpPr txBox="1"/>
          <p:nvPr/>
        </p:nvSpPr>
        <p:spPr>
          <a:xfrm>
            <a:off x="577013" y="555486"/>
            <a:ext cx="45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Les SIAO</a:t>
            </a:r>
          </a:p>
        </p:txBody>
      </p:sp>
    </p:spTree>
    <p:extLst>
      <p:ext uri="{BB962C8B-B14F-4D97-AF65-F5344CB8AC3E}">
        <p14:creationId xmlns:p14="http://schemas.microsoft.com/office/powerpoint/2010/main" val="154265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9833" y="1203598"/>
            <a:ext cx="8424334" cy="2952328"/>
          </a:xfrm>
        </p:spPr>
        <p:txBody>
          <a:bodyPr/>
          <a:lstStyle/>
          <a:p>
            <a:pPr marL="377825" indent="-285750">
              <a:buFontTx/>
              <a:buChar char="-"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altLang="fr-F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 typeface="Wingdings"/>
              <a:buChar char="è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régionale de l'économie, de l'emploi, du travail et des solidarités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B765A-3DF6-1578-8A31-44CD6205F651}"/>
              </a:ext>
            </a:extLst>
          </p:cNvPr>
          <p:cNvSpPr txBox="1"/>
          <p:nvPr/>
        </p:nvSpPr>
        <p:spPr>
          <a:xfrm>
            <a:off x="564526" y="572579"/>
            <a:ext cx="45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Le SI-SIAO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10E564-1956-8447-E861-0AF2E41A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22352"/>
            <a:ext cx="6912768" cy="34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9833" y="1203598"/>
            <a:ext cx="8424334" cy="2952328"/>
          </a:xfrm>
        </p:spPr>
        <p:txBody>
          <a:bodyPr/>
          <a:lstStyle/>
          <a:p>
            <a:pPr marL="377825" indent="-285750">
              <a:buFontTx/>
              <a:buChar char="-"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altLang="fr-F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285750">
              <a:buFont typeface="Wingdings"/>
              <a:buChar char="è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régionale de l'économie, de l'emploi, du travail et des solidarités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B765A-3DF6-1578-8A31-44CD6205F651}"/>
              </a:ext>
            </a:extLst>
          </p:cNvPr>
          <p:cNvSpPr txBox="1"/>
          <p:nvPr/>
        </p:nvSpPr>
        <p:spPr>
          <a:xfrm>
            <a:off x="564526" y="572579"/>
            <a:ext cx="45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Le SI-SIAO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4DF3AA4-2DDC-B79B-A111-743F7EDE5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9" y="1095799"/>
            <a:ext cx="8711248" cy="35799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5BF99C-A7D4-777D-670A-978AC4EC2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975" y="1636112"/>
            <a:ext cx="5177106" cy="31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4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Méthode et définitions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1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8E4F92-B72C-766A-74AB-90F1904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795F1C2-AE1F-7678-A973-DBD7C2056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88C662-9990-6043-F448-722B2BB8C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462" y="141440"/>
            <a:ext cx="5879931" cy="360000"/>
          </a:xfrm>
        </p:spPr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0C0A59FD-D5DA-2F21-A668-B235A89B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13710"/>
            <a:ext cx="8424863" cy="539991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Méthode</a:t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7D619C-6DB7-3960-470D-649C8F06D8AC}"/>
              </a:ext>
            </a:extLst>
          </p:cNvPr>
          <p:cNvSpPr/>
          <p:nvPr/>
        </p:nvSpPr>
        <p:spPr>
          <a:xfrm>
            <a:off x="755576" y="156363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La méthode choisie permet d’éviter les confusions dues aux différences de modalités de saisie d’une demande d’hébergement sur le SI-SIAO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Extractions réalisées en mars 2024 des demandes (création de la demande) et des nuitées réalisées entre le 1</a:t>
            </a:r>
            <a:r>
              <a:rPr lang="fr-FR" sz="1600" baseline="30000" dirty="0"/>
              <a:t>er</a:t>
            </a:r>
            <a:r>
              <a:rPr lang="fr-FR" sz="1600" dirty="0"/>
              <a:t> janvier 2023 et le 1</a:t>
            </a:r>
            <a:r>
              <a:rPr lang="fr-FR" sz="1600" baseline="30000" dirty="0"/>
              <a:t>er</a:t>
            </a:r>
            <a:r>
              <a:rPr lang="fr-FR" sz="1600" dirty="0"/>
              <a:t> janvier 2024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Nombreuses variables non exploitables car non renseignées + situation des personnes changent au cours du temps et pas toujours actualisées</a:t>
            </a:r>
          </a:p>
          <a:p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3459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8E4F92-B72C-766A-74AB-90F1904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795F1C2-AE1F-7678-A973-DBD7C2056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22/11/2024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88C662-9990-6043-F448-722B2BB8C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régionale de l'économie, de l'emploi, du travail et des solidarités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7D619C-6DB7-3960-470D-649C8F06D8AC}"/>
              </a:ext>
            </a:extLst>
          </p:cNvPr>
          <p:cNvSpPr/>
          <p:nvPr/>
        </p:nvSpPr>
        <p:spPr>
          <a:xfrm>
            <a:off x="250173" y="1249001"/>
            <a:ext cx="88938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Nuitée sollicitée : </a:t>
            </a:r>
            <a:r>
              <a:rPr lang="fr-FR" sz="1600" dirty="0"/>
              <a:t>nuitée qui peut être pourvue ou non pourvue 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Nuitée pourvue / réalisée : </a:t>
            </a:r>
            <a:r>
              <a:rPr lang="fr-FR" sz="1600" dirty="0"/>
              <a:t>nuitée qui donne suite à une nuit passée dans un hébergement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Nuitée non pourvue : </a:t>
            </a:r>
            <a:r>
              <a:rPr lang="fr-FR" sz="1600" dirty="0"/>
              <a:t>nuitée dont la demande n’aboutit pas à un hébergement 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Demande d’hébergement : 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marL="742950" lvl="1" indent="-285750">
              <a:buFontTx/>
              <a:buChar char="-"/>
            </a:pPr>
            <a:r>
              <a:rPr lang="fr-FR" sz="1400" dirty="0"/>
              <a:t>Aboutit à un hébergement (non issue d’un renouvellement) : 1 appel pour 10 nuits = 1 demande (et 10 nuitées réalisées)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N’aboutit pas à un hébergement : 10 appels et refus = 1 demande (et 1 nuitée non pourvue)</a:t>
            </a:r>
          </a:p>
          <a:p>
            <a:endParaRPr lang="fr-FR" sz="1600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4322D6BC-9FA1-2C86-515A-6722AEAA521B}"/>
              </a:ext>
            </a:extLst>
          </p:cNvPr>
          <p:cNvSpPr txBox="1">
            <a:spLocks/>
          </p:cNvSpPr>
          <p:nvPr/>
        </p:nvSpPr>
        <p:spPr>
          <a:xfrm>
            <a:off x="484654" y="61371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Définitions</a:t>
            </a:r>
          </a:p>
        </p:txBody>
      </p:sp>
    </p:spTree>
    <p:extLst>
      <p:ext uri="{BB962C8B-B14F-4D97-AF65-F5344CB8AC3E}">
        <p14:creationId xmlns:p14="http://schemas.microsoft.com/office/powerpoint/2010/main" val="9563101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pt_DREETS_PACA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_DREETS_PACA.potx" id="{3993316D-3D3F-43FB-BC25-138C3119B64F}" vid="{3071CC37-F521-4782-B54B-16652C455B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2402b89-d0ef-4264-9ea7-c46784f1fb3f">INDI-1758925050-13</_dlc_DocId>
    <_dlc_DocIdUrl xmlns="52402b89-d0ef-4264-9ea7-c46784f1fb3f">
      <Url>https://indi.intranet.social.gouv.fr/paca/fonctions-support/communication/_layouts/15/DocIdRedir.aspx?ID=INDI-1758925050-13</Url>
      <Description>INDI-1758925050-13</Description>
    </_dlc_DocIdUrl>
    <Num_x00e9_ro_x0020_d_x0027_ordre xmlns="282dce73-2f5d-4691-8352-5f2cfd87436b">1</Num_x00e9_ro_x0020_d_x0027_ordre>
    <Mot_x002d_cl_x00e9_ xmlns="282dce73-2f5d-4691-8352-5f2cfd87436b">1 Masques Powerpoint</Mot_x002d_cl_x00e9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D9E3899E75D4D9421BF291D03F9D8" ma:contentTypeVersion="2" ma:contentTypeDescription="Crée un document." ma:contentTypeScope="" ma:versionID="bcda4f53181e91d524815e46da5a892c">
  <xsd:schema xmlns:xsd="http://www.w3.org/2001/XMLSchema" xmlns:xs="http://www.w3.org/2001/XMLSchema" xmlns:p="http://schemas.microsoft.com/office/2006/metadata/properties" xmlns:ns2="52402b89-d0ef-4264-9ea7-c46784f1fb3f" xmlns:ns3="282dce73-2f5d-4691-8352-5f2cfd87436b" targetNamespace="http://schemas.microsoft.com/office/2006/metadata/properties" ma:root="true" ma:fieldsID="c13b9f366007bb9b02b14044f085fce9" ns2:_="" ns3:_="">
    <xsd:import namespace="52402b89-d0ef-4264-9ea7-c46784f1fb3f"/>
    <xsd:import namespace="282dce73-2f5d-4691-8352-5f2cfd8743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um_x00e9_ro_x0020_d_x0027_ordre"/>
                <xsd:element ref="ns3:Mot_x002d_cl_x00e9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02b89-d0ef-4264-9ea7-c46784f1fb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dce73-2f5d-4691-8352-5f2cfd87436b" elementFormDefault="qualified">
    <xsd:import namespace="http://schemas.microsoft.com/office/2006/documentManagement/types"/>
    <xsd:import namespace="http://schemas.microsoft.com/office/infopath/2007/PartnerControls"/>
    <xsd:element name="Num_x00e9_ro_x0020_d_x0027_ordre" ma:index="11" ma:displayName="Numéro d'ordre" ma:internalName="Num_x00e9_ro_x0020_d_x0027_ordre">
      <xsd:simpleType>
        <xsd:restriction base="dms:Number"/>
      </xsd:simpleType>
    </xsd:element>
    <xsd:element name="Mot_x002d_cl_x00e9_" ma:index="12" ma:displayName="Mot-clé" ma:internalName="Mot_x002d_cl_x00e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98951B-2904-4682-B652-916C1419B0F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2dce73-2f5d-4691-8352-5f2cfd87436b"/>
    <ds:schemaRef ds:uri="http://purl.org/dc/elements/1.1/"/>
    <ds:schemaRef ds:uri="http://schemas.microsoft.com/office/2006/metadata/properties"/>
    <ds:schemaRef ds:uri="52402b89-d0ef-4264-9ea7-c46784f1fb3f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3B708F-672B-476B-BDE5-50C24ED0B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A2782-9873-476B-ABB4-E48150F73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02b89-d0ef-4264-9ea7-c46784f1fb3f"/>
    <ds:schemaRef ds:uri="282dce73-2f5d-4691-8352-5f2cfd874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DFE1EA2-A258-402A-9FA1-B22653F9F9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ppt_DREETS_PACA</Template>
  <TotalTime>3149</TotalTime>
  <Words>983</Words>
  <Application>Microsoft Office PowerPoint</Application>
  <PresentationFormat>Affichage à l'écran (16:9)</PresentationFormat>
  <Paragraphs>193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ClanOT-News</vt:lpstr>
      <vt:lpstr>Wingdings</vt:lpstr>
      <vt:lpstr>Modele ppt_DREETS_PACA</vt:lpstr>
      <vt:lpstr>Présentation PowerPoint</vt:lpstr>
      <vt:lpstr>Sommaire</vt:lpstr>
      <vt:lpstr>Les SIAO et le SI-SIAO </vt:lpstr>
      <vt:lpstr>Présentation PowerPoint</vt:lpstr>
      <vt:lpstr>Présentation PowerPoint</vt:lpstr>
      <vt:lpstr>Présentation PowerPoint</vt:lpstr>
      <vt:lpstr>2. Méthode et définitions</vt:lpstr>
      <vt:lpstr>Méthode </vt:lpstr>
      <vt:lpstr>Présentation PowerPoint</vt:lpstr>
      <vt:lpstr>3. Activité des SIAO / Bilan de la demande</vt:lpstr>
      <vt:lpstr>Présentation PowerPoint</vt:lpstr>
      <vt:lpstr>Une personne sur deux est primo-demandeur</vt:lpstr>
      <vt:lpstr>Près des deux tiers des demandes n’ont pu aboutir</vt:lpstr>
      <vt:lpstr>Une personne sur deux n’a jamais pu être hébergée</vt:lpstr>
      <vt:lpstr>L’absence de places disponibles, premier motif de refus</vt:lpstr>
      <vt:lpstr>4. Caractéristiques des personnes  ayant     sollicité le 115</vt:lpstr>
      <vt:lpstr>Présentation PowerPoint</vt:lpstr>
      <vt:lpstr>Présentation PowerPoint</vt:lpstr>
      <vt:lpstr>Présentation PowerPoint</vt:lpstr>
      <vt:lpstr>5. Zoom sur les personnes hébergées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VIDAL-BATILLIOT Veronique (DR-PACA)</dc:creator>
  <cp:lastModifiedBy>LARDOUX, Carole (DREES/OSOL/BLCE/EXTERNES)</cp:lastModifiedBy>
  <cp:revision>155</cp:revision>
  <dcterms:created xsi:type="dcterms:W3CDTF">2021-03-12T14:33:32Z</dcterms:created>
  <dcterms:modified xsi:type="dcterms:W3CDTF">2024-11-22T12:53:00Z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0x0101008D0D9E3899E75D4D9421BF291D03F9D8</vt:lpwstr>
  </property>
  <property fmtid="{D5CDD505-2E9C-101B-9397-08002B2CF9AE}" pid="3" name="_dlc_DocIdItemGuid">
    <vt:lpwstr>c285e8d6-a29b-4428-af08-9816b55a3db1</vt:lpwstr>
  </property>
</Properties>
</file>