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51" r:id="rId4"/>
  </p:sldMasterIdLst>
  <p:notesMasterIdLst>
    <p:notesMasterId r:id="rId18"/>
  </p:notesMasterIdLst>
  <p:handoutMasterIdLst>
    <p:handoutMasterId r:id="rId19"/>
  </p:handoutMasterIdLst>
  <p:sldIdLst>
    <p:sldId id="409" r:id="rId5"/>
    <p:sldId id="260" r:id="rId6"/>
    <p:sldId id="355" r:id="rId7"/>
    <p:sldId id="357" r:id="rId8"/>
    <p:sldId id="356" r:id="rId9"/>
    <p:sldId id="358" r:id="rId10"/>
    <p:sldId id="413" r:id="rId11"/>
    <p:sldId id="412" r:id="rId12"/>
    <p:sldId id="415" r:id="rId13"/>
    <p:sldId id="416" r:id="rId14"/>
    <p:sldId id="414" r:id="rId15"/>
    <p:sldId id="359" r:id="rId16"/>
    <p:sldId id="360" r:id="rId17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 Bodet" initials="PB" lastIdx="2" clrIdx="0">
    <p:extLst>
      <p:ext uri="{19B8F6BF-5375-455C-9EA6-DF929625EA0E}">
        <p15:presenceInfo xmlns:p15="http://schemas.microsoft.com/office/powerpoint/2012/main" userId="Patrick Bode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F00"/>
    <a:srgbClr val="F05A00"/>
    <a:srgbClr val="F06400"/>
    <a:srgbClr val="CB5400"/>
    <a:srgbClr val="CB0400"/>
    <a:srgbClr val="352726"/>
    <a:srgbClr val="EE7100"/>
    <a:srgbClr val="96141E"/>
    <a:srgbClr val="D3D800"/>
    <a:srgbClr val="E30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 autoAdjust="0"/>
  </p:normalViewPr>
  <p:slideViewPr>
    <p:cSldViewPr snapToGrid="0" snapToObjects="1">
      <p:cViewPr varScale="1">
        <p:scale>
          <a:sx n="70" d="100"/>
          <a:sy n="70" d="100"/>
        </p:scale>
        <p:origin x="73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400" noProof="0" dirty="0">
                <a:solidFill>
                  <a:schemeClr val="accent2"/>
                </a:solidFill>
              </a:rPr>
              <a:t>Répartition par sexe</a:t>
            </a:r>
          </a:p>
        </c:rich>
      </c:tx>
      <c:layout>
        <c:manualLayout>
          <c:xMode val="edge"/>
          <c:yMode val="edge"/>
          <c:x val="0.39945676539122082"/>
          <c:y val="2.9092097486778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BDC-4662-9C1E-0898A16C9A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BDC-4662-9C1E-0898A16C9A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'Repart HF'!$Q$28:$Q$29</c:f>
              <c:strCache>
                <c:ptCount val="2"/>
                <c:pt idx="0">
                  <c:v>Femmes</c:v>
                </c:pt>
                <c:pt idx="1">
                  <c:v>Hommes</c:v>
                </c:pt>
              </c:strCache>
            </c:strRef>
          </c:cat>
          <c:val>
            <c:numRef>
              <c:f>'Repart HF'!$S$28:$S$29</c:f>
              <c:numCache>
                <c:formatCode>0%</c:formatCode>
                <c:ptCount val="2"/>
                <c:pt idx="0">
                  <c:v>0.33135909138417585</c:v>
                </c:pt>
                <c:pt idx="1">
                  <c:v>0.66864090861582415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DC-4662-9C1E-0898A16C9AD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12777777777777777"/>
          <c:y val="0.51852179935841358"/>
          <c:w val="0.17609186351706035"/>
          <c:h val="0.179946777486147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1" i="0" u="none" strike="noStrike" kern="1200" cap="all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fr-FR" sz="1400" b="1" i="0" u="none" strike="noStrike" kern="1200" cap="all" spc="50" baseline="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Répartition par composition familiale </a:t>
            </a:r>
          </a:p>
        </c:rich>
      </c:tx>
      <c:layout>
        <c:manualLayout>
          <c:xMode val="edge"/>
          <c:yMode val="edge"/>
          <c:x val="0.14358505604931579"/>
          <c:y val="0.101834438544365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1" i="0" u="none" strike="noStrike" kern="1200" cap="all" spc="5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7514063867016625"/>
          <c:y val="0.21497302420530767"/>
          <c:w val="0.39971872265966757"/>
          <c:h val="0.6661978710994459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38-4F81-902B-08C96A2B03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38-4F81-902B-08C96A2B03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538-4F81-902B-08C96A2B03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538-4F81-902B-08C96A2B033C}"/>
              </c:ext>
            </c:extLst>
          </c:dPt>
          <c:dLbls>
            <c:dLbl>
              <c:idx val="0"/>
              <c:layout>
                <c:manualLayout>
                  <c:x val="-6.2447506561679788E-3"/>
                  <c:y val="-1.90871974336541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38-4F81-902B-08C96A2B033C}"/>
                </c:ext>
              </c:extLst>
            </c:dLbl>
            <c:dLbl>
              <c:idx val="1"/>
              <c:layout>
                <c:manualLayout>
                  <c:x val="-1.9000546806649168E-2"/>
                  <c:y val="8.9282589676290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38-4F81-902B-08C96A2B03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'[Graphiques document indicateurs 2025.xlsx]Profils des ménages'!$B$15:$B$18</c:f>
              <c:strCache>
                <c:ptCount val="4"/>
                <c:pt idx="0">
                  <c:v>Couple</c:v>
                </c:pt>
                <c:pt idx="1">
                  <c:v>Famille monoparentale</c:v>
                </c:pt>
                <c:pt idx="2">
                  <c:v>Personne Seule</c:v>
                </c:pt>
                <c:pt idx="3">
                  <c:v>Couple avec enfant(s)</c:v>
                </c:pt>
              </c:strCache>
            </c:strRef>
          </c:cat>
          <c:val>
            <c:numRef>
              <c:f>'[Graphiques document indicateurs 2025.xlsx]Profils des ménages'!$C$15:$C$18</c:f>
              <c:numCache>
                <c:formatCode>0%</c:formatCode>
                <c:ptCount val="4"/>
                <c:pt idx="0">
                  <c:v>7.0158275392194547E-2</c:v>
                </c:pt>
                <c:pt idx="1">
                  <c:v>4.4128437161524751E-2</c:v>
                </c:pt>
                <c:pt idx="2">
                  <c:v>0.87771216938611507</c:v>
                </c:pt>
                <c:pt idx="3">
                  <c:v>7.7565423989378428E-3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38-4F81-902B-08C96A2B03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666589329299413E-2"/>
          <c:y val="0.44895096153789721"/>
          <c:w val="0.23313407360661265"/>
          <c:h val="0.3807592067789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fr-FR" sz="1400" b="1" i="0" u="none" strike="noStrike" kern="1200" cap="all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fr-FR" sz="1400" b="1" i="0" u="none" strike="noStrike" kern="1200" cap="all" spc="50" baseline="0" noProof="0" dirty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RéparTItion</a:t>
            </a:r>
            <a:r>
              <a:rPr lang="fr-FR" sz="1400" b="1" i="0" u="none" strike="noStrike" kern="1200" cap="all" spc="50" baseline="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des </a:t>
            </a:r>
            <a:r>
              <a:rPr lang="fr-FR" sz="1400" b="1" i="0" u="none" strike="noStrike" kern="1200" cap="all" spc="50" baseline="0" noProof="0" dirty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ENTRants</a:t>
            </a:r>
            <a:r>
              <a:rPr lang="fr-FR" sz="1400" b="1" i="0" u="none" strike="noStrike" kern="1200" cap="all" spc="50" baseline="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par tranche d'âge - 2024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r-FR" sz="1400" b="1" i="0" u="none" strike="noStrike" kern="1200" cap="all" spc="5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B7-4C9F-8271-FD9075E5924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B7-4C9F-8271-FD9075E5924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B7-4C9F-8271-FD9075E5924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B7-4C9F-8271-FD9075E5924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B7-4C9F-8271-FD9075E5924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3B7-4C9F-8271-FD9075E5924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3B7-4C9F-8271-FD9075E5924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3B7-4C9F-8271-FD9075E59240}"/>
              </c:ext>
            </c:extLst>
          </c:dPt>
          <c:dLbls>
            <c:dLbl>
              <c:idx val="0"/>
              <c:layout>
                <c:manualLayout>
                  <c:x val="8.0555555555555561E-2"/>
                  <c:y val="1.38888888888888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B7-4C9F-8271-FD9075E59240}"/>
                </c:ext>
              </c:extLst>
            </c:dLbl>
            <c:dLbl>
              <c:idx val="1"/>
              <c:layout>
                <c:manualLayout>
                  <c:x val="4.7222222222222117E-2"/>
                  <c:y val="0.1759257709745590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B7-4C9F-8271-FD9075E59240}"/>
                </c:ext>
              </c:extLst>
            </c:dLbl>
            <c:dLbl>
              <c:idx val="2"/>
              <c:layout>
                <c:manualLayout>
                  <c:x val="2.5320512820512821E-2"/>
                  <c:y val="-3.4867019402220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B7-4C9F-8271-FD9075E5924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B7-4C9F-8271-FD9075E5924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3B7-4C9F-8271-FD9075E59240}"/>
                </c:ext>
              </c:extLst>
            </c:dLbl>
            <c:dLbl>
              <c:idx val="5"/>
              <c:layout>
                <c:manualLayout>
                  <c:x val="-1.1111111111111112E-2"/>
                  <c:y val="7.40740740740741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3B7-4C9F-8271-FD9075E59240}"/>
                </c:ext>
              </c:extLst>
            </c:dLbl>
            <c:dLbl>
              <c:idx val="6"/>
              <c:layout>
                <c:manualLayout>
                  <c:x val="-6.3888888888888912E-2"/>
                  <c:y val="2.31481481481481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3B7-4C9F-8271-FD9075E59240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3B7-4C9F-8271-FD9075E5924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'Age entrants'!$A$49:$A$56</c:f>
              <c:strCache>
                <c:ptCount val="8"/>
                <c:pt idx="0">
                  <c:v>0-17 ans</c:v>
                </c:pt>
                <c:pt idx="1">
                  <c:v>18-24 ans</c:v>
                </c:pt>
                <c:pt idx="2">
                  <c:v>25-29 ans</c:v>
                </c:pt>
                <c:pt idx="3">
                  <c:v>30-39 ans</c:v>
                </c:pt>
                <c:pt idx="4">
                  <c:v>40-49 ans</c:v>
                </c:pt>
                <c:pt idx="5">
                  <c:v>50-64 ans</c:v>
                </c:pt>
                <c:pt idx="6">
                  <c:v>65-74 ans</c:v>
                </c:pt>
                <c:pt idx="7">
                  <c:v>75 ans et +</c:v>
                </c:pt>
              </c:strCache>
            </c:strRef>
          </c:cat>
          <c:val>
            <c:numRef>
              <c:f>'Age entrants'!$B$49:$B$56</c:f>
              <c:numCache>
                <c:formatCode>0%</c:formatCode>
                <c:ptCount val="8"/>
                <c:pt idx="0">
                  <c:v>1.1772632176163965E-2</c:v>
                </c:pt>
                <c:pt idx="1">
                  <c:v>0.33442076522109143</c:v>
                </c:pt>
                <c:pt idx="2">
                  <c:v>0.21055990922307719</c:v>
                </c:pt>
                <c:pt idx="3">
                  <c:v>0.17215701570866282</c:v>
                </c:pt>
                <c:pt idx="4">
                  <c:v>0.10474805857948299</c:v>
                </c:pt>
                <c:pt idx="5">
                  <c:v>0.11903833197404347</c:v>
                </c:pt>
                <c:pt idx="6">
                  <c:v>2.9998936207935888E-2</c:v>
                </c:pt>
                <c:pt idx="7">
                  <c:v>1.7304350909542215E-2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3B7-4C9F-8271-FD9075E5924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fr-FR" sz="1400" b="1" i="0" u="none" strike="noStrike" kern="1200" cap="all" spc="50" normalizeH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fr-FR" sz="1400" b="1" i="0" u="none" strike="noStrike" kern="1200" cap="all" spc="50" normalizeH="0" baseline="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Répartition par situation d'activité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fr-FR" sz="1400" b="1" i="0" u="none" strike="noStrike" kern="1200" cap="all" spc="50" normalizeH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38202624671916008"/>
          <c:y val="0.20142862350539517"/>
          <c:w val="0.41650328083989507"/>
          <c:h val="0.6941721347331584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0D-4CA8-8320-6C6620DB88A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0D-4CA8-8320-6C6620DB88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20D-4CA8-8320-6C6620DB88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20D-4CA8-8320-6C6620DB88A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20D-4CA8-8320-6C6620DB88A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20D-4CA8-8320-6C6620DB88A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20D-4CA8-8320-6C6620DB88A2}"/>
              </c:ext>
            </c:extLst>
          </c:dPt>
          <c:dLbls>
            <c:dLbl>
              <c:idx val="1"/>
              <c:layout>
                <c:manualLayout>
                  <c:x val="-2.8221784776902886E-3"/>
                  <c:y val="2.7333406240886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0D-4CA8-8320-6C6620DB88A2}"/>
                </c:ext>
              </c:extLst>
            </c:dLbl>
            <c:dLbl>
              <c:idx val="6"/>
              <c:layout>
                <c:manualLayout>
                  <c:x val="1.0086067366579127E-2"/>
                  <c:y val="3.1263852435112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20D-4CA8-8320-6C6620DB88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revenus!$R$20:$R$26</c:f>
              <c:strCache>
                <c:ptCount val="7"/>
                <c:pt idx="0">
                  <c:v>Autres activités</c:v>
                </c:pt>
                <c:pt idx="1">
                  <c:v>Demandeurs d emploi</c:v>
                </c:pt>
                <c:pt idx="2">
                  <c:v>Etudiants apprentis stagiaires</c:v>
                </c:pt>
                <c:pt idx="3">
                  <c:v>Retraité</c:v>
                </c:pt>
                <c:pt idx="4">
                  <c:v>Salarié CDI</c:v>
                </c:pt>
                <c:pt idx="5">
                  <c:v>Salarié précaire (CDD intérim etc)</c:v>
                </c:pt>
                <c:pt idx="6">
                  <c:v>Sans activité</c:v>
                </c:pt>
              </c:strCache>
            </c:strRef>
          </c:cat>
          <c:val>
            <c:numRef>
              <c:f>revenus!$T$20:$T$26</c:f>
              <c:numCache>
                <c:formatCode>0%</c:formatCode>
                <c:ptCount val="7"/>
                <c:pt idx="0">
                  <c:v>1.8872718034333831E-2</c:v>
                </c:pt>
                <c:pt idx="1">
                  <c:v>9.5089463942220454E-2</c:v>
                </c:pt>
                <c:pt idx="2">
                  <c:v>0.25547127354553045</c:v>
                </c:pt>
                <c:pt idx="3">
                  <c:v>3.8398722462163831E-2</c:v>
                </c:pt>
                <c:pt idx="4">
                  <c:v>0.27601350125213225</c:v>
                </c:pt>
                <c:pt idx="5">
                  <c:v>0.14829601132363082</c:v>
                </c:pt>
                <c:pt idx="6">
                  <c:v>0.16785830943998839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20D-4CA8-8320-6C6620DB8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444006999125105E-2"/>
          <c:y val="0.12077938174394863"/>
          <c:w val="0.31544531933508313"/>
          <c:h val="0.879220618256051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fr-FR" sz="1400" b="1" i="0" u="none" strike="noStrike" kern="1200" cap="all" spc="50" normalizeH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fr-FR" sz="1400" b="1" i="0" u="none" strike="noStrike" kern="1200" cap="all" spc="50" normalizeH="0" baseline="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Répartition des revenus à l'entrée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fr-FR" sz="1400" b="1" i="0" u="none" strike="noStrike" kern="1200" cap="all" spc="50" normalizeH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'tranches de revenus'!$A$48:$A$52</c:f>
              <c:strCache>
                <c:ptCount val="5"/>
                <c:pt idx="0">
                  <c:v>De 0 à 635 €</c:v>
                </c:pt>
                <c:pt idx="1">
                  <c:v>De 636 à 1016 €</c:v>
                </c:pt>
                <c:pt idx="2">
                  <c:v>De 1017 à 1216 €</c:v>
                </c:pt>
                <c:pt idx="3">
                  <c:v>De 1217 à 1649 €</c:v>
                </c:pt>
                <c:pt idx="4">
                  <c:v>1650 € et +</c:v>
                </c:pt>
              </c:strCache>
            </c:strRef>
          </c:cat>
          <c:val>
            <c:numRef>
              <c:f>'tranches de revenus'!$C$48:$C$52</c:f>
              <c:numCache>
                <c:formatCode>0%</c:formatCode>
                <c:ptCount val="5"/>
                <c:pt idx="0">
                  <c:v>0.23629745629999599</c:v>
                </c:pt>
                <c:pt idx="1">
                  <c:v>0.20679730816438821</c:v>
                </c:pt>
                <c:pt idx="2">
                  <c:v>8.7950226435857287E-2</c:v>
                </c:pt>
                <c:pt idx="3">
                  <c:v>0.26355440809243663</c:v>
                </c:pt>
                <c:pt idx="4">
                  <c:v>0.20540060100732213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B4-4800-BC27-F3FEFFC14A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2138655"/>
        <c:axId val="172156415"/>
      </c:barChart>
      <c:catAx>
        <c:axId val="1721386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2156415"/>
        <c:crosses val="autoZero"/>
        <c:auto val="1"/>
        <c:lblAlgn val="ctr"/>
        <c:lblOffset val="100"/>
        <c:noMultiLvlLbl val="0"/>
      </c:catAx>
      <c:valAx>
        <c:axId val="1721564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2138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1" i="0" u="none" strike="noStrike" kern="1200" cap="all" spc="50" baseline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fr-FR" sz="1400" b="1" i="0" u="none" strike="noStrike" kern="1200" cap="all" spc="50" baseline="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REPARTITION DES EMMENAGEMENTS PAR TYPE DE LOGEMENT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5945691163604543"/>
          <c:y val="0.21916851271028448"/>
          <c:w val="0.4671975065616798"/>
          <c:h val="0.78083148728971552"/>
        </c:manualLayout>
      </c:layout>
      <c:pieChart>
        <c:varyColors val="1"/>
        <c:ser>
          <c:idx val="1"/>
          <c:order val="0"/>
          <c:dLbls>
            <c:dLbl>
              <c:idx val="4"/>
              <c:layout>
                <c:manualLayout>
                  <c:x val="9.2911198600174986E-3"/>
                  <c:y val="8.847739784616059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14-4C2A-9DDA-F7E096C6CB8C}"/>
                </c:ext>
              </c:extLst>
            </c:dLbl>
            <c:dLbl>
              <c:idx val="5"/>
              <c:layout>
                <c:manualLayout>
                  <c:x val="1.3390638670166127E-2"/>
                  <c:y val="0.1489442823825294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14-4C2A-9DDA-F7E096C6CB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'logements entrants'!$A$2:$A$7</c:f>
              <c:strCache>
                <c:ptCount val="6"/>
                <c:pt idx="0">
                  <c:v>Chambre</c:v>
                </c:pt>
                <c:pt idx="1">
                  <c:v>T1</c:v>
                </c:pt>
                <c:pt idx="2">
                  <c:v>T1'</c:v>
                </c:pt>
                <c:pt idx="3">
                  <c:v>T1bis</c:v>
                </c:pt>
                <c:pt idx="4">
                  <c:v>T2 </c:v>
                </c:pt>
                <c:pt idx="5">
                  <c:v>T3 et plus</c:v>
                </c:pt>
              </c:strCache>
            </c:strRef>
          </c:cat>
          <c:val>
            <c:numRef>
              <c:f>'logements entrants'!$I$2:$I$7</c:f>
              <c:numCache>
                <c:formatCode>0%</c:formatCode>
                <c:ptCount val="6"/>
                <c:pt idx="0">
                  <c:v>0.13049065025530043</c:v>
                </c:pt>
                <c:pt idx="1">
                  <c:v>0.46055523619517802</c:v>
                </c:pt>
                <c:pt idx="2">
                  <c:v>0.29743346971900042</c:v>
                </c:pt>
                <c:pt idx="3">
                  <c:v>8.8628140533594829E-2</c:v>
                </c:pt>
                <c:pt idx="4">
                  <c:v>1.7549792040036521E-2</c:v>
                </c:pt>
                <c:pt idx="5">
                  <c:v>5.34271125688973E-3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14-4C2A-9DDA-F7E096C6CB8C}"/>
            </c:ext>
          </c:extLst>
        </c:ser>
        <c:ser>
          <c:idx val="0"/>
          <c:order val="1"/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F14-4C2A-9DDA-F7E096C6CB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'logements entrants'!$A$2:$A$7</c:f>
              <c:strCache>
                <c:ptCount val="6"/>
                <c:pt idx="0">
                  <c:v>Chambre</c:v>
                </c:pt>
                <c:pt idx="1">
                  <c:v>T1</c:v>
                </c:pt>
                <c:pt idx="2">
                  <c:v>T1'</c:v>
                </c:pt>
                <c:pt idx="3">
                  <c:v>T1bis</c:v>
                </c:pt>
                <c:pt idx="4">
                  <c:v>T2 </c:v>
                </c:pt>
                <c:pt idx="5">
                  <c:v>T3 et plus</c:v>
                </c:pt>
              </c:strCache>
            </c:strRef>
          </c:cat>
          <c:val>
            <c:numRef>
              <c:f>'logements entrants'!$H$2:$H$7</c:f>
              <c:numCache>
                <c:formatCode>0%</c:formatCode>
                <c:ptCount val="6"/>
                <c:pt idx="0">
                  <c:v>0.16595225649067782</c:v>
                </c:pt>
                <c:pt idx="1">
                  <c:v>0.42052622408085033</c:v>
                </c:pt>
                <c:pt idx="2">
                  <c:v>0.29764767381076845</c:v>
                </c:pt>
                <c:pt idx="3">
                  <c:v>8.6635302317476917E-2</c:v>
                </c:pt>
                <c:pt idx="4">
                  <c:v>1.8958006621362607E-2</c:v>
                </c:pt>
                <c:pt idx="5">
                  <c:v>5.34271125688973E-3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F14-4C2A-9DDA-F7E096C6CB8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9.8220472440944881E-2"/>
          <c:y val="0.21699164345403898"/>
          <c:w val="0.18133683289588795"/>
          <c:h val="0.726410852543153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1" i="0" u="none" strike="noStrike" kern="1200" cap="all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fr-FR" sz="1400" b="1" i="0" u="none" strike="noStrike" kern="1200" cap="all" spc="50" baseline="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Durée d'occupation PERSONNES SORTIES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1" i="0" u="none" strike="noStrike" kern="1200" cap="all" spc="5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'durée de séjour'!$B$27</c:f>
              <c:strCache>
                <c:ptCount val="1"/>
                <c:pt idx="0">
                  <c:v>Tous dispositifs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'durée de séjour'!$A$28:$A$34</c:f>
              <c:strCache>
                <c:ptCount val="7"/>
                <c:pt idx="0">
                  <c:v>&lt;= 3 Mois</c:v>
                </c:pt>
                <c:pt idx="1">
                  <c:v>3 -6 Mois</c:v>
                </c:pt>
                <c:pt idx="2">
                  <c:v>6 -12 Mois</c:v>
                </c:pt>
                <c:pt idx="3">
                  <c:v>12 - 24 Mois</c:v>
                </c:pt>
                <c:pt idx="4">
                  <c:v>24 - 36 Mois</c:v>
                </c:pt>
                <c:pt idx="5">
                  <c:v>36 - 60 Mois</c:v>
                </c:pt>
                <c:pt idx="6">
                  <c:v>&gt; 60 mois</c:v>
                </c:pt>
              </c:strCache>
            </c:strRef>
          </c:cat>
          <c:val>
            <c:numRef>
              <c:f>'durée de séjour'!$B$28:$B$34</c:f>
              <c:numCache>
                <c:formatCode>0%</c:formatCode>
                <c:ptCount val="7"/>
                <c:pt idx="0">
                  <c:v>7.7334258937868799E-2</c:v>
                </c:pt>
                <c:pt idx="1">
                  <c:v>6.8899687608469276E-2</c:v>
                </c:pt>
                <c:pt idx="2">
                  <c:v>0.13297466157584173</c:v>
                </c:pt>
                <c:pt idx="3">
                  <c:v>0.20805275945852134</c:v>
                </c:pt>
                <c:pt idx="4">
                  <c:v>0.16195765359250261</c:v>
                </c:pt>
                <c:pt idx="5">
                  <c:v>0.14626865671641792</c:v>
                </c:pt>
                <c:pt idx="6">
                  <c:v>0.20451232211037834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C7-4BF8-93C1-06C3DB0E48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0690288"/>
        <c:axId val="620688976"/>
      </c:barChart>
      <c:catAx>
        <c:axId val="62069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0688976"/>
        <c:crosses val="autoZero"/>
        <c:auto val="1"/>
        <c:lblAlgn val="ctr"/>
        <c:lblOffset val="100"/>
        <c:noMultiLvlLbl val="0"/>
      </c:catAx>
      <c:valAx>
        <c:axId val="620688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0690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noProof="0" dirty="0"/>
              <a:t>Principaux</a:t>
            </a:r>
            <a:r>
              <a:rPr lang="fr-FR" baseline="0" noProof="0" dirty="0"/>
              <a:t> motifs de</a:t>
            </a:r>
            <a:r>
              <a:rPr lang="fr-FR" noProof="0" dirty="0"/>
              <a:t> la demande de logement des personnes entrées en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'[Graphiques document indicateurs 2025.xlsx]motif demande entrée'!$M$4:$M$10</c:f>
              <c:strCache>
                <c:ptCount val="7"/>
                <c:pt idx="0">
                  <c:v>Mobilité professionnelle (+ stage et études)</c:v>
                </c:pt>
                <c:pt idx="1">
                  <c:v>A la rue / Sans abri</c:v>
                </c:pt>
                <c:pt idx="2">
                  <c:v>Fin de bail / Expulsion du logement précédent</c:v>
                </c:pt>
                <c:pt idx="3">
                  <c:v>Fin hébergement chez un tiers</c:v>
                </c:pt>
                <c:pt idx="4">
                  <c:v>Décohabitation familiale</c:v>
                </c:pt>
                <c:pt idx="5">
                  <c:v>Fin hébergement en structure (fin de prise en charge)</c:v>
                </c:pt>
                <c:pt idx="6">
                  <c:v>Raison économique</c:v>
                </c:pt>
              </c:strCache>
            </c:strRef>
          </c:cat>
          <c:val>
            <c:numRef>
              <c:f>'[Graphiques document indicateurs 2025.xlsx]motif demande entrée'!$O$4:$O$10</c:f>
              <c:numCache>
                <c:formatCode>0%</c:formatCode>
                <c:ptCount val="7"/>
                <c:pt idx="0">
                  <c:v>0.32070375237260912</c:v>
                </c:pt>
                <c:pt idx="1">
                  <c:v>0.29464155351146154</c:v>
                </c:pt>
                <c:pt idx="2">
                  <c:v>5.9789750328515114E-2</c:v>
                </c:pt>
                <c:pt idx="3">
                  <c:v>5.6212585778945834E-2</c:v>
                </c:pt>
                <c:pt idx="4">
                  <c:v>5.0883340633669151E-2</c:v>
                </c:pt>
                <c:pt idx="5">
                  <c:v>4.8401226456416993E-2</c:v>
                </c:pt>
                <c:pt idx="6">
                  <c:v>4.5408088772083514E-2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4A-4587-B952-B43B561021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1712120"/>
        <c:axId val="1061711792"/>
      </c:barChart>
      <c:catAx>
        <c:axId val="1061712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61711792"/>
        <c:crosses val="autoZero"/>
        <c:auto val="1"/>
        <c:lblAlgn val="ctr"/>
        <c:lblOffset val="100"/>
        <c:noMultiLvlLbl val="0"/>
      </c:catAx>
      <c:valAx>
        <c:axId val="106171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61712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1" i="0" u="none" strike="noStrike" kern="1200" cap="all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fr-FR" sz="1400" b="1" i="0" u="none" strike="noStrike" kern="1200" cap="all" spc="50" baseline="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Situation de logement avant et après les séjours en logement accompagné en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1" i="0" u="none" strike="noStrike" kern="1200" cap="all" spc="5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'Origine &amp; destination'!$B$105</c:f>
              <c:strCache>
                <c:ptCount val="1"/>
                <c:pt idx="0">
                  <c:v>A l'entrée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'Origine &amp; destination'!$A$106:$A$111</c:f>
              <c:strCache>
                <c:ptCount val="6"/>
                <c:pt idx="0">
                  <c:v>Logement de parc privé et social</c:v>
                </c:pt>
                <c:pt idx="1">
                  <c:v>Logement accompagné et étudiant</c:v>
                </c:pt>
                <c:pt idx="2">
                  <c:v>Hébergé par la famille ou par des tiers</c:v>
                </c:pt>
                <c:pt idx="3">
                  <c:v>Structures d'hébergement ou hôtel</c:v>
                </c:pt>
                <c:pt idx="4">
                  <c:v>A la rue</c:v>
                </c:pt>
                <c:pt idx="5">
                  <c:v>Autres</c:v>
                </c:pt>
              </c:strCache>
            </c:strRef>
          </c:cat>
          <c:val>
            <c:numRef>
              <c:f>'Origine &amp; destination'!$B$106:$B$111</c:f>
              <c:numCache>
                <c:formatCode>0%</c:formatCode>
                <c:ptCount val="6"/>
                <c:pt idx="0">
                  <c:v>-0.11271824380246719</c:v>
                </c:pt>
                <c:pt idx="1">
                  <c:v>-0.13746896307098097</c:v>
                </c:pt>
                <c:pt idx="2">
                  <c:v>-0.34386946754423992</c:v>
                </c:pt>
                <c:pt idx="3">
                  <c:v>-0.21913057186773344</c:v>
                </c:pt>
                <c:pt idx="4">
                  <c:v>-0.16623970362196036</c:v>
                </c:pt>
                <c:pt idx="5">
                  <c:v>-2.0573050092618117E-2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62-4032-8FC6-5DB74D8F4026}"/>
            </c:ext>
          </c:extLst>
        </c:ser>
        <c:ser>
          <c:idx val="1"/>
          <c:order val="1"/>
          <c:tx>
            <c:strRef>
              <c:f>'Origine &amp; destination'!$C$105</c:f>
              <c:strCache>
                <c:ptCount val="1"/>
                <c:pt idx="0">
                  <c:v>A la sortie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'Origine &amp; destination'!$A$106:$A$111</c:f>
              <c:strCache>
                <c:ptCount val="6"/>
                <c:pt idx="0">
                  <c:v>Logement de parc privé et social</c:v>
                </c:pt>
                <c:pt idx="1">
                  <c:v>Logement accompagné et étudiant</c:v>
                </c:pt>
                <c:pt idx="2">
                  <c:v>Hébergé par la famille ou par des tiers</c:v>
                </c:pt>
                <c:pt idx="3">
                  <c:v>Structures d'hébergement ou hôtel</c:v>
                </c:pt>
                <c:pt idx="4">
                  <c:v>A la rue</c:v>
                </c:pt>
                <c:pt idx="5">
                  <c:v>Autres</c:v>
                </c:pt>
              </c:strCache>
            </c:strRef>
          </c:cat>
          <c:val>
            <c:numRef>
              <c:f>'Origine &amp; destination'!$C$106:$C$111</c:f>
              <c:numCache>
                <c:formatCode>0%</c:formatCode>
                <c:ptCount val="6"/>
                <c:pt idx="0">
                  <c:v>0.59771899444676657</c:v>
                </c:pt>
                <c:pt idx="1">
                  <c:v>9.9122230847315931E-2</c:v>
                </c:pt>
                <c:pt idx="2">
                  <c:v>0.15352003343882487</c:v>
                </c:pt>
                <c:pt idx="3">
                  <c:v>4.1380545769391534E-2</c:v>
                </c:pt>
                <c:pt idx="4">
                  <c:v>4.1977667641965727E-2</c:v>
                </c:pt>
                <c:pt idx="5">
                  <c:v>6.6280527855735238E-2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62-4032-8FC6-5DB74D8F40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2465760"/>
        <c:axId val="632470024"/>
      </c:barChart>
      <c:catAx>
        <c:axId val="6324657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2470024"/>
        <c:crosses val="autoZero"/>
        <c:auto val="1"/>
        <c:lblAlgn val="ctr"/>
        <c:lblOffset val="100"/>
        <c:noMultiLvlLbl val="0"/>
      </c:catAx>
      <c:valAx>
        <c:axId val="632470024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2465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4116B-BDA0-C743-BF01-D4080DEA7725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289AE-3D7C-0244-AB99-CEB6C24DB9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5192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6D3F8-AFCD-AF44-A09D-ED48546311DD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85CD3-C21A-B54B-BBC6-95D425A376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45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- PAGE 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A485C69-1366-B141-8E75-DF353829B0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1294992"/>
            <a:ext cx="1512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 Cliquez pour saisir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08583746-1BDA-6046-81FE-4950269662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570636"/>
            <a:ext cx="1368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le rappel du titre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99A70916-4ED2-104B-AFC0-82CD1BB141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" y="1848391"/>
            <a:ext cx="1692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de votre présentation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28071D58-6BCE-A14E-8761-0B4489F0BB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2118176"/>
            <a:ext cx="1224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ligne par ligne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030D3EFE-F22E-3749-B1D8-54BDBAC1B3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000" y="2880000"/>
            <a:ext cx="1007999" cy="226591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000" b="0" i="0">
                <a:solidFill>
                  <a:schemeClr val="accent1"/>
                </a:solidFill>
                <a:latin typeface="Gill Sans MT" panose="020B0502020104020203" pitchFamily="34" charset="77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Ajoutez la date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B173DF4-6B7B-B24D-A6B0-A120C27EE603}"/>
              </a:ext>
            </a:extLst>
          </p:cNvPr>
          <p:cNvSpPr txBox="1"/>
          <p:nvPr userDrawn="1"/>
        </p:nvSpPr>
        <p:spPr>
          <a:xfrm>
            <a:off x="2339999" y="198000"/>
            <a:ext cx="935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0" dirty="0">
                <a:solidFill>
                  <a:schemeClr val="accent2"/>
                </a:solidFill>
                <a:latin typeface="+mj-lt"/>
              </a:rPr>
              <a:t>SOMMAIRE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8E1E46B-E3B9-6846-915F-B54282D2FC40}"/>
              </a:ext>
            </a:extLst>
          </p:cNvPr>
          <p:cNvCxnSpPr/>
          <p:nvPr userDrawn="1"/>
        </p:nvCxnSpPr>
        <p:spPr>
          <a:xfrm>
            <a:off x="2340000" y="6301273"/>
            <a:ext cx="9360000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474F5CF6-BD91-884D-AE2D-49498F8BFF16}"/>
              </a:ext>
            </a:extLst>
          </p:cNvPr>
          <p:cNvSpPr txBox="1"/>
          <p:nvPr userDrawn="1"/>
        </p:nvSpPr>
        <p:spPr>
          <a:xfrm>
            <a:off x="10177241" y="6382139"/>
            <a:ext cx="15227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713E7E4-FAA1-0447-ABA6-45ECD02560B1}" type="slidenum">
              <a:rPr lang="fr-FR" sz="1000" b="0" i="0" smtClean="0">
                <a:solidFill>
                  <a:schemeClr val="tx2"/>
                </a:solidFill>
                <a:latin typeface="+mj-lt"/>
              </a:rPr>
              <a:pPr algn="r"/>
              <a:t>‹N°›</a:t>
            </a:fld>
            <a:endParaRPr lang="fr-FR" sz="1000" b="0" i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5311A2-4C64-0645-8466-297B8532D9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40000" y="1080000"/>
            <a:ext cx="9360000" cy="5040000"/>
          </a:xfrm>
          <a:prstGeom prst="rect">
            <a:avLst/>
          </a:prstGeom>
        </p:spPr>
        <p:txBody>
          <a:bodyPr/>
          <a:lstStyle>
            <a:lvl1pPr marL="258763" indent="-258763">
              <a:buClr>
                <a:schemeClr val="accent1"/>
              </a:buClr>
              <a:buFont typeface="Police système Courant"/>
              <a:buChar char="■"/>
              <a:tabLst/>
              <a:defRPr sz="2200" b="1" i="0">
                <a:latin typeface="Gill Sans MT" panose="020B0502020104020203" pitchFamily="34" charset="77"/>
              </a:defRPr>
            </a:lvl1pPr>
            <a:lvl2pPr marL="538163" indent="-254000">
              <a:buClr>
                <a:schemeClr val="accent1"/>
              </a:buClr>
              <a:buSzPct val="80000"/>
              <a:buFont typeface="Police système Courant"/>
              <a:buChar char="➤"/>
              <a:tabLst/>
              <a:defRPr sz="2000" b="0" i="0">
                <a:latin typeface="Gill Sans MT" panose="020B0502020104020203" pitchFamily="34" charset="77"/>
              </a:defRPr>
            </a:lvl2pPr>
            <a:lvl3pPr marL="804863" indent="-217488">
              <a:buClr>
                <a:schemeClr val="tx2"/>
              </a:buClr>
              <a:buFont typeface="Police système Courant"/>
              <a:buChar char="⁃"/>
              <a:tabLst/>
              <a:defRPr sz="1800" b="0" i="0">
                <a:latin typeface="Gill Sans MT" panose="020B0502020104020203" pitchFamily="34" charset="77"/>
              </a:defRPr>
            </a:lvl3pPr>
            <a:lvl4pPr marL="804863" indent="0">
              <a:buFontTx/>
              <a:buNone/>
              <a:tabLst/>
              <a:defRPr sz="1600" b="0" i="0">
                <a:latin typeface="Gill Sans MT" panose="020B0502020104020203" pitchFamily="34" charset="77"/>
              </a:defRPr>
            </a:lvl4pPr>
            <a:lvl5pPr marL="804863" indent="0">
              <a:buFontTx/>
              <a:buNone/>
              <a:tabLst/>
              <a:defRPr sz="1400" b="0" i="0">
                <a:latin typeface="Gill Sans MT" panose="020B0502020104020203" pitchFamily="34" charset="77"/>
              </a:defRPr>
            </a:lvl5pPr>
          </a:lstStyle>
          <a:p>
            <a:pPr lvl="0"/>
            <a:r>
              <a:rPr lang="fr-FR" dirty="0"/>
              <a:t>Cliquez pour insérer les titres de votre sommaire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32617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- PAGE TEXTE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74BCB179-FB80-EC4B-957E-4F22F1BCC6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40000" y="360000"/>
            <a:ext cx="5760000" cy="404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+mj-lt"/>
              </a:defRPr>
            </a:lvl1pPr>
            <a:lvl2pPr marL="567065" indent="0">
              <a:buNone/>
              <a:defRPr sz="2800" b="1" i="0">
                <a:solidFill>
                  <a:schemeClr val="accent2"/>
                </a:solidFill>
                <a:latin typeface="Oswald Heavy" pitchFamily="2" charset="77"/>
              </a:defRPr>
            </a:lvl2pPr>
            <a:lvl3pPr marL="1134130" indent="0">
              <a:buNone/>
              <a:defRPr sz="2800" b="1" i="0">
                <a:solidFill>
                  <a:schemeClr val="accent2"/>
                </a:solidFill>
                <a:latin typeface="Oswald Heavy" pitchFamily="2" charset="77"/>
              </a:defRPr>
            </a:lvl3pPr>
            <a:lvl4pPr marL="1701195" indent="0">
              <a:buNone/>
              <a:defRPr sz="2800" b="1" i="0">
                <a:solidFill>
                  <a:schemeClr val="accent2"/>
                </a:solidFill>
                <a:latin typeface="Oswald Heavy" pitchFamily="2" charset="77"/>
              </a:defRPr>
            </a:lvl4pPr>
            <a:lvl5pPr marL="2268260" indent="0">
              <a:buNone/>
              <a:defRPr sz="2800" b="1" i="0">
                <a:solidFill>
                  <a:schemeClr val="accent2"/>
                </a:solidFill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Cliquez pour modifier le titre du chapitre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2117F6B7-1DCF-9048-9196-1EC78939A6AE}"/>
              </a:ext>
            </a:extLst>
          </p:cNvPr>
          <p:cNvCxnSpPr/>
          <p:nvPr userDrawn="1"/>
        </p:nvCxnSpPr>
        <p:spPr>
          <a:xfrm>
            <a:off x="2340000" y="6301273"/>
            <a:ext cx="9360000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3B23F5-DB29-0F40-9210-29C5FE646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000" y="1079500"/>
            <a:ext cx="9360000" cy="50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Gill Sans MT" panose="020B0502020104020203" pitchFamily="34" charset="77"/>
              </a:defRPr>
            </a:lvl1pPr>
            <a:lvl2pPr marL="567065" indent="0">
              <a:buNone/>
              <a:defRPr sz="1600">
                <a:latin typeface="Montserrat" pitchFamily="2" charset="77"/>
              </a:defRPr>
            </a:lvl2pPr>
            <a:lvl3pPr marL="1134130" indent="0">
              <a:buNone/>
              <a:defRPr sz="1600">
                <a:latin typeface="Montserrat" pitchFamily="2" charset="77"/>
              </a:defRPr>
            </a:lvl3pPr>
            <a:lvl4pPr marL="1701195" indent="0">
              <a:buNone/>
              <a:defRPr sz="1600">
                <a:latin typeface="Montserrat" pitchFamily="2" charset="77"/>
              </a:defRPr>
            </a:lvl4pPr>
            <a:lvl5pPr marL="2268260" indent="0">
              <a:buNone/>
              <a:defRPr sz="1600"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Cliquez pour insérer votre texte sur 1 colonne…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0F54890-0B82-AD4D-B32A-ABF0EC729A3F}"/>
              </a:ext>
            </a:extLst>
          </p:cNvPr>
          <p:cNvSpPr txBox="1"/>
          <p:nvPr userDrawn="1"/>
        </p:nvSpPr>
        <p:spPr>
          <a:xfrm>
            <a:off x="10177241" y="6382139"/>
            <a:ext cx="15227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713E7E4-FAA1-0447-ABA6-45ECD02560B1}" type="slidenum">
              <a:rPr lang="fr-FR" sz="1000" b="0" i="0" smtClean="0">
                <a:solidFill>
                  <a:schemeClr val="tx2"/>
                </a:solidFill>
                <a:latin typeface="+mj-lt"/>
              </a:rPr>
              <a:pPr algn="r"/>
              <a:t>‹N°›</a:t>
            </a:fld>
            <a:endParaRPr lang="fr-FR" sz="1000" b="0" i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E749F40A-1CFE-534B-AA31-696FFF7A26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1296000"/>
            <a:ext cx="1512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 Cliquez pour saisir</a:t>
            </a: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675B2D70-E58C-1142-98C6-D3D20C34DD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569600"/>
            <a:ext cx="1368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le rappel du titre</a:t>
            </a: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5C0EBF07-014F-7E41-84BC-19A1ECF8C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" y="1846800"/>
            <a:ext cx="1692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de votre présentation</a:t>
            </a:r>
          </a:p>
        </p:txBody>
      </p:sp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id="{EA9C1FD5-3A05-1141-A990-80119CBB5F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2116800"/>
            <a:ext cx="1224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ligne par ligne</a:t>
            </a:r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BB0716C8-1184-774A-A64D-5190C0D009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000" y="2880000"/>
            <a:ext cx="1007999" cy="226591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000" b="0" i="0">
                <a:solidFill>
                  <a:schemeClr val="accent1"/>
                </a:solidFill>
                <a:latin typeface="Gill Sans MT" panose="020B0502020104020203" pitchFamily="34" charset="77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Ajoutez la date</a:t>
            </a:r>
          </a:p>
        </p:txBody>
      </p:sp>
    </p:spTree>
    <p:extLst>
      <p:ext uri="{BB962C8B-B14F-4D97-AF65-F5344CB8AC3E}">
        <p14:creationId xmlns:p14="http://schemas.microsoft.com/office/powerpoint/2010/main" val="134174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- PAGE TEXTE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A0C0CA-B32F-434D-9945-24756F0FBD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40000" y="360000"/>
            <a:ext cx="9360000" cy="404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+mj-lt"/>
              </a:defRPr>
            </a:lvl1pPr>
            <a:lvl2pPr marL="567065" indent="0">
              <a:buNone/>
              <a:defRPr sz="2800" b="1" i="0">
                <a:solidFill>
                  <a:schemeClr val="accent2"/>
                </a:solidFill>
                <a:latin typeface="Oswald Heavy" pitchFamily="2" charset="77"/>
              </a:defRPr>
            </a:lvl2pPr>
            <a:lvl3pPr marL="1134130" indent="0">
              <a:buNone/>
              <a:defRPr sz="2800" b="1" i="0">
                <a:solidFill>
                  <a:schemeClr val="accent2"/>
                </a:solidFill>
                <a:latin typeface="Oswald Heavy" pitchFamily="2" charset="77"/>
              </a:defRPr>
            </a:lvl3pPr>
            <a:lvl4pPr marL="1701195" indent="0">
              <a:buNone/>
              <a:defRPr sz="2800" b="1" i="0">
                <a:solidFill>
                  <a:schemeClr val="accent2"/>
                </a:solidFill>
                <a:latin typeface="Oswald Heavy" pitchFamily="2" charset="77"/>
              </a:defRPr>
            </a:lvl4pPr>
            <a:lvl5pPr marL="2268260" indent="0">
              <a:buNone/>
              <a:defRPr sz="2800" b="1" i="0">
                <a:solidFill>
                  <a:schemeClr val="accent2"/>
                </a:solidFill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Cliquez pour modifier le titre du chapitre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A787C91-096B-974C-8C8C-21AC82F94D53}"/>
              </a:ext>
            </a:extLst>
          </p:cNvPr>
          <p:cNvCxnSpPr/>
          <p:nvPr userDrawn="1"/>
        </p:nvCxnSpPr>
        <p:spPr>
          <a:xfrm>
            <a:off x="2340000" y="6301273"/>
            <a:ext cx="9360000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B36F782E-242A-D44C-AD4F-F143287557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000" y="1079500"/>
            <a:ext cx="9360000" cy="5040000"/>
          </a:xfrm>
          <a:prstGeom prst="rect">
            <a:avLst/>
          </a:prstGeom>
        </p:spPr>
        <p:txBody>
          <a:bodyPr numCol="2"/>
          <a:lstStyle>
            <a:lvl1pPr marL="0" indent="0">
              <a:buNone/>
              <a:defRPr sz="1600" b="0" i="0">
                <a:latin typeface="Gill Sans MT" panose="020B0502020104020203" pitchFamily="34" charset="77"/>
              </a:defRPr>
            </a:lvl1pPr>
            <a:lvl2pPr marL="567065" indent="0">
              <a:buNone/>
              <a:defRPr sz="1600">
                <a:latin typeface="Montserrat" pitchFamily="2" charset="77"/>
              </a:defRPr>
            </a:lvl2pPr>
            <a:lvl3pPr marL="1134130" indent="0">
              <a:buNone/>
              <a:defRPr sz="1600">
                <a:latin typeface="Montserrat" pitchFamily="2" charset="77"/>
              </a:defRPr>
            </a:lvl3pPr>
            <a:lvl4pPr marL="1701195" indent="0">
              <a:buNone/>
              <a:defRPr sz="1600">
                <a:latin typeface="Montserrat" pitchFamily="2" charset="77"/>
              </a:defRPr>
            </a:lvl4pPr>
            <a:lvl5pPr marL="2268260" indent="0">
              <a:buNone/>
              <a:defRPr sz="1600"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Cliquez pour insérer votre texte sur 2 colonnes…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FF7EADD-3ACF-7E48-999A-FDE7A5965B16}"/>
              </a:ext>
            </a:extLst>
          </p:cNvPr>
          <p:cNvSpPr txBox="1"/>
          <p:nvPr userDrawn="1"/>
        </p:nvSpPr>
        <p:spPr>
          <a:xfrm>
            <a:off x="10177241" y="6382139"/>
            <a:ext cx="15227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713E7E4-FAA1-0447-ABA6-45ECD02560B1}" type="slidenum">
              <a:rPr lang="fr-FR" sz="1000" b="0" i="0" smtClean="0">
                <a:solidFill>
                  <a:schemeClr val="tx2"/>
                </a:solidFill>
                <a:latin typeface="+mj-lt"/>
              </a:rPr>
              <a:pPr algn="r"/>
              <a:t>‹N°›</a:t>
            </a:fld>
            <a:endParaRPr lang="fr-FR" sz="1000" b="0" i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0788FB6E-A984-E649-8B23-C70215D0A7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1296000"/>
            <a:ext cx="1512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 Cliquez pour saisir</a:t>
            </a: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3C77388C-37DC-1446-AEAA-35A5658F7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569600"/>
            <a:ext cx="1368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le rappel du titre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265474A2-BEAA-2845-B748-1921901E13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" y="1846800"/>
            <a:ext cx="1692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de votre présentation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900AA121-3887-D044-BAA9-1924DAE7A5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2116800"/>
            <a:ext cx="1224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ligne par ligne</a:t>
            </a: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DE8A104C-80C4-5541-9AA0-4F61232DFD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000" y="2880000"/>
            <a:ext cx="1007999" cy="226591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000" b="0" i="0">
                <a:solidFill>
                  <a:schemeClr val="accent1"/>
                </a:solidFill>
                <a:latin typeface="Gill Sans MT" panose="020B0502020104020203" pitchFamily="34" charset="77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Ajoutez la date</a:t>
            </a:r>
          </a:p>
        </p:txBody>
      </p:sp>
    </p:spTree>
    <p:extLst>
      <p:ext uri="{BB962C8B-B14F-4D97-AF65-F5344CB8AC3E}">
        <p14:creationId xmlns:p14="http://schemas.microsoft.com/office/powerpoint/2010/main" val="73590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-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9A18620C-7AAB-1947-8E02-20CCBD3CEA5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80000" y="1090447"/>
            <a:ext cx="8280000" cy="3960000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Gill Sans MT" panose="020B0502020104020203" pitchFamily="34" charset="77"/>
              </a:defRPr>
            </a:lvl1pPr>
          </a:lstStyle>
          <a:p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6F0758D-4614-C24B-B464-BC05F6AF6D14}"/>
              </a:ext>
            </a:extLst>
          </p:cNvPr>
          <p:cNvCxnSpPr/>
          <p:nvPr userDrawn="1"/>
        </p:nvCxnSpPr>
        <p:spPr>
          <a:xfrm>
            <a:off x="2340000" y="6301273"/>
            <a:ext cx="9360000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8AD82D74-1E96-9949-A41D-E0568B5386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80000" y="5324354"/>
            <a:ext cx="8280000" cy="795145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sz="1400" b="0" i="0">
                <a:latin typeface="Gill Sans MT" panose="020B0502020104020203" pitchFamily="34" charset="77"/>
              </a:defRPr>
            </a:lvl1pPr>
            <a:lvl2pPr marL="567065" indent="0">
              <a:buNone/>
              <a:defRPr sz="1600">
                <a:latin typeface="Montserrat" pitchFamily="2" charset="77"/>
              </a:defRPr>
            </a:lvl2pPr>
            <a:lvl3pPr marL="1134130" indent="0">
              <a:buNone/>
              <a:defRPr sz="1600">
                <a:latin typeface="Montserrat" pitchFamily="2" charset="77"/>
              </a:defRPr>
            </a:lvl3pPr>
            <a:lvl4pPr marL="1701195" indent="0">
              <a:buNone/>
              <a:defRPr sz="1600">
                <a:latin typeface="Montserrat" pitchFamily="2" charset="77"/>
              </a:defRPr>
            </a:lvl4pPr>
            <a:lvl5pPr marL="2268260" indent="0">
              <a:buNone/>
              <a:defRPr sz="1600"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Cliquez pour ajouter une légende à votre image…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21EBE9B-411A-7A44-9E65-14A170205D3F}"/>
              </a:ext>
            </a:extLst>
          </p:cNvPr>
          <p:cNvSpPr txBox="1"/>
          <p:nvPr userDrawn="1"/>
        </p:nvSpPr>
        <p:spPr>
          <a:xfrm>
            <a:off x="10177241" y="6382139"/>
            <a:ext cx="15227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713E7E4-FAA1-0447-ABA6-45ECD02560B1}" type="slidenum">
              <a:rPr lang="fr-FR" sz="1000" b="0" i="0" smtClean="0">
                <a:solidFill>
                  <a:schemeClr val="tx2"/>
                </a:solidFill>
                <a:latin typeface="+mj-lt"/>
              </a:rPr>
              <a:pPr algn="r"/>
              <a:t>‹N°›</a:t>
            </a:fld>
            <a:endParaRPr lang="fr-FR" sz="1000" b="0" i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E48BD78A-066A-AD4C-BCD6-77F0E9A7EF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1296000"/>
            <a:ext cx="1512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 Cliquez pour saisir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07FF5852-1120-1F48-804E-B8BB8B91F0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569600"/>
            <a:ext cx="1368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le rappel du titre</a:t>
            </a: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20678717-6C7F-464F-B493-8FED91BD61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" y="1846800"/>
            <a:ext cx="1692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de votre présentation</a:t>
            </a:r>
          </a:p>
        </p:txBody>
      </p:sp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id="{6E35FAEB-FF0F-E349-A2C9-92EE2420CF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2116800"/>
            <a:ext cx="1224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ligne par ligne</a:t>
            </a:r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9C2C58F0-C913-1E47-8F64-3F24180767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000" y="2880000"/>
            <a:ext cx="1007999" cy="226591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000" b="0" i="0">
                <a:solidFill>
                  <a:schemeClr val="accent1"/>
                </a:solidFill>
                <a:latin typeface="Gill Sans MT" panose="020B0502020104020203" pitchFamily="34" charset="77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Ajoutez la date</a:t>
            </a:r>
          </a:p>
        </p:txBody>
      </p:sp>
    </p:spTree>
    <p:extLst>
      <p:ext uri="{BB962C8B-B14F-4D97-AF65-F5344CB8AC3E}">
        <p14:creationId xmlns:p14="http://schemas.microsoft.com/office/powerpoint/2010/main" val="221529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 - PAGE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952436F0-4FBC-744F-B1A2-73B9444CC80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2880000" y="1800000"/>
            <a:ext cx="8280000" cy="3960000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Gill Sans MT" panose="020B0502020104020203" pitchFamily="34" charset="77"/>
              </a:defRPr>
            </a:lvl1pPr>
          </a:lstStyle>
          <a:p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440C369-4AAD-2748-B995-6D5C00DE77BF}"/>
              </a:ext>
            </a:extLst>
          </p:cNvPr>
          <p:cNvCxnSpPr/>
          <p:nvPr userDrawn="1"/>
        </p:nvCxnSpPr>
        <p:spPr>
          <a:xfrm>
            <a:off x="2340000" y="6300000"/>
            <a:ext cx="9360000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AFDE8C11-1AEC-494F-9A77-C638A3C217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80000" y="1080000"/>
            <a:ext cx="8280000" cy="477295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sz="1600" b="1" i="0">
                <a:solidFill>
                  <a:schemeClr val="accent2"/>
                </a:solidFill>
                <a:latin typeface="+mj-lt"/>
              </a:defRPr>
            </a:lvl1pPr>
            <a:lvl2pPr marL="567065" indent="0">
              <a:buNone/>
              <a:defRPr sz="1600">
                <a:latin typeface="Montserrat" pitchFamily="2" charset="77"/>
              </a:defRPr>
            </a:lvl2pPr>
            <a:lvl3pPr marL="1134130" indent="0">
              <a:buNone/>
              <a:defRPr sz="1600">
                <a:latin typeface="Montserrat" pitchFamily="2" charset="77"/>
              </a:defRPr>
            </a:lvl3pPr>
            <a:lvl4pPr marL="1701195" indent="0">
              <a:buNone/>
              <a:defRPr sz="1600">
                <a:latin typeface="Montserrat" pitchFamily="2" charset="77"/>
              </a:defRPr>
            </a:lvl4pPr>
            <a:lvl5pPr marL="2268260" indent="0">
              <a:buNone/>
              <a:defRPr sz="1600"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Cliquez pour ajouter un titre à votre graphique…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38918FC-7197-3845-B112-14DB0F97D777}"/>
              </a:ext>
            </a:extLst>
          </p:cNvPr>
          <p:cNvSpPr txBox="1"/>
          <p:nvPr userDrawn="1"/>
        </p:nvSpPr>
        <p:spPr>
          <a:xfrm>
            <a:off x="10177241" y="6382139"/>
            <a:ext cx="15227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713E7E4-FAA1-0447-ABA6-45ECD02560B1}" type="slidenum">
              <a:rPr lang="fr-FR" sz="1000" b="0" i="0" smtClean="0">
                <a:solidFill>
                  <a:schemeClr val="tx2"/>
                </a:solidFill>
                <a:latin typeface="+mj-lt"/>
              </a:rPr>
              <a:pPr algn="r"/>
              <a:t>‹N°›</a:t>
            </a:fld>
            <a:endParaRPr lang="fr-FR" sz="1000" b="0" i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800C3823-EAA5-DE42-A4F2-103AA0EC0A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1296000"/>
            <a:ext cx="1512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 Cliquez pour saisir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7FE9BB34-FCFC-3542-ABF1-0A46828B7E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569600"/>
            <a:ext cx="1368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le rappel du titre</a:t>
            </a: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E9AFFCF7-60BF-BC46-A184-EAC49073E6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" y="1846800"/>
            <a:ext cx="1692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de votre présentation</a:t>
            </a:r>
          </a:p>
        </p:txBody>
      </p:sp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id="{62169D01-AC04-2B48-A406-D221D1C81D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2116800"/>
            <a:ext cx="1224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ligne par ligne</a:t>
            </a:r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42741CDF-1313-1B48-81C6-D7A111D1B1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000" y="2880000"/>
            <a:ext cx="1007999" cy="226591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000" b="0" i="0">
                <a:solidFill>
                  <a:schemeClr val="accent1"/>
                </a:solidFill>
                <a:latin typeface="Gill Sans MT" panose="020B0502020104020203" pitchFamily="34" charset="77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Ajoutez la date</a:t>
            </a:r>
          </a:p>
        </p:txBody>
      </p:sp>
    </p:spTree>
    <p:extLst>
      <p:ext uri="{BB962C8B-B14F-4D97-AF65-F5344CB8AC3E}">
        <p14:creationId xmlns:p14="http://schemas.microsoft.com/office/powerpoint/2010/main" val="57500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 - PAGE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ableau 3">
            <a:extLst>
              <a:ext uri="{FF2B5EF4-FFF2-40B4-BE49-F238E27FC236}">
                <a16:creationId xmlns:a16="http://schemas.microsoft.com/office/drawing/2014/main" id="{A25DDA59-8661-034C-818C-E46DC3777460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2880000" y="1800000"/>
            <a:ext cx="8280000" cy="3960000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Gill Sans MT" panose="020B0502020104020203" pitchFamily="34" charset="77"/>
              </a:defRPr>
            </a:lvl1pPr>
          </a:lstStyle>
          <a:p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9DA03D2-1795-8145-9690-DC9B161DB949}"/>
              </a:ext>
            </a:extLst>
          </p:cNvPr>
          <p:cNvCxnSpPr/>
          <p:nvPr userDrawn="1"/>
        </p:nvCxnSpPr>
        <p:spPr>
          <a:xfrm>
            <a:off x="2340000" y="6301273"/>
            <a:ext cx="9360000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41C4815D-3BE9-8B4A-B672-E30E20189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80000" y="1079500"/>
            <a:ext cx="8280000" cy="477295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sz="1600" b="1" i="0">
                <a:solidFill>
                  <a:schemeClr val="accent2"/>
                </a:solidFill>
                <a:latin typeface="+mj-lt"/>
              </a:defRPr>
            </a:lvl1pPr>
            <a:lvl2pPr marL="567065" indent="0">
              <a:buNone/>
              <a:defRPr sz="1600">
                <a:latin typeface="Montserrat" pitchFamily="2" charset="77"/>
              </a:defRPr>
            </a:lvl2pPr>
            <a:lvl3pPr marL="1134130" indent="0">
              <a:buNone/>
              <a:defRPr sz="1600">
                <a:latin typeface="Montserrat" pitchFamily="2" charset="77"/>
              </a:defRPr>
            </a:lvl3pPr>
            <a:lvl4pPr marL="1701195" indent="0">
              <a:buNone/>
              <a:defRPr sz="1600">
                <a:latin typeface="Montserrat" pitchFamily="2" charset="77"/>
              </a:defRPr>
            </a:lvl4pPr>
            <a:lvl5pPr marL="2268260" indent="0">
              <a:buNone/>
              <a:defRPr sz="1600"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Cliquez pour ajouter un titre à votre tableau…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2E63678-718F-6E4B-BCA4-A3D2EC7F0B6A}"/>
              </a:ext>
            </a:extLst>
          </p:cNvPr>
          <p:cNvSpPr txBox="1"/>
          <p:nvPr userDrawn="1"/>
        </p:nvSpPr>
        <p:spPr>
          <a:xfrm>
            <a:off x="10177241" y="6382139"/>
            <a:ext cx="15227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713E7E4-FAA1-0447-ABA6-45ECD02560B1}" type="slidenum">
              <a:rPr lang="fr-FR" sz="1000" b="0" i="0" smtClean="0">
                <a:solidFill>
                  <a:schemeClr val="tx2"/>
                </a:solidFill>
                <a:latin typeface="+mj-lt"/>
              </a:rPr>
              <a:pPr algn="r"/>
              <a:t>‹N°›</a:t>
            </a:fld>
            <a:endParaRPr lang="fr-FR" sz="1000" b="0" i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395514B9-A238-9643-B106-C6F7DEB998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1296000"/>
            <a:ext cx="1512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 Cliquez pour saisir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E6A60F37-8199-7548-B38B-0BDF524A42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569600"/>
            <a:ext cx="1368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le rappel du titre</a:t>
            </a: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B6718B0F-EA37-B142-A252-6BE073A14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" y="1846800"/>
            <a:ext cx="1692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de votre présentation</a:t>
            </a:r>
          </a:p>
        </p:txBody>
      </p:sp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id="{6074DC3D-7A0E-AB42-8A90-73F8C6EDD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2116800"/>
            <a:ext cx="1224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ligne par ligne</a:t>
            </a:r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54458133-4137-7848-91C0-E1846F2D7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000" y="2880000"/>
            <a:ext cx="1007999" cy="226591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000" b="0" i="0">
                <a:solidFill>
                  <a:schemeClr val="accent1"/>
                </a:solidFill>
                <a:latin typeface="Gill Sans MT" panose="020B0502020104020203" pitchFamily="34" charset="77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Ajoutez la date</a:t>
            </a:r>
          </a:p>
        </p:txBody>
      </p:sp>
    </p:spTree>
    <p:extLst>
      <p:ext uri="{BB962C8B-B14F-4D97-AF65-F5344CB8AC3E}">
        <p14:creationId xmlns:p14="http://schemas.microsoft.com/office/powerpoint/2010/main" val="404312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 - 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48F2205-2ED2-D643-B782-0060A010F867}"/>
              </a:ext>
            </a:extLst>
          </p:cNvPr>
          <p:cNvCxnSpPr/>
          <p:nvPr userDrawn="1"/>
        </p:nvCxnSpPr>
        <p:spPr>
          <a:xfrm>
            <a:off x="2340000" y="6300000"/>
            <a:ext cx="9360000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687CF5D9-A901-F245-A7E9-9271DF30CFEF}"/>
              </a:ext>
            </a:extLst>
          </p:cNvPr>
          <p:cNvSpPr txBox="1"/>
          <p:nvPr userDrawn="1"/>
        </p:nvSpPr>
        <p:spPr>
          <a:xfrm>
            <a:off x="10177241" y="6382139"/>
            <a:ext cx="15227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713E7E4-FAA1-0447-ABA6-45ECD02560B1}" type="slidenum">
              <a:rPr lang="fr-FR" sz="1000" b="0" i="0" smtClean="0">
                <a:solidFill>
                  <a:schemeClr val="tx2"/>
                </a:solidFill>
                <a:latin typeface="+mj-lt"/>
              </a:rPr>
              <a:pPr algn="r"/>
              <a:t>‹N°›</a:t>
            </a:fld>
            <a:endParaRPr lang="fr-FR" sz="1000" b="0" i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9315BCE5-4743-254B-8793-DB93141C2B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1296000"/>
            <a:ext cx="1512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 Cliquez pour saisir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4578FD95-0A09-4F47-A765-3228DFDE07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569600"/>
            <a:ext cx="1368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le rappel du titre</a:t>
            </a: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7669494D-9522-D74E-A3DF-EA5648C98D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" y="1846800"/>
            <a:ext cx="1692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de votre présentation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8E59969F-F6A8-AE42-9EA2-E0F84EEB2A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2116800"/>
            <a:ext cx="1224000" cy="272758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300" b="1" i="0">
                <a:solidFill>
                  <a:schemeClr val="tx2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ligne par ligne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8504A69C-E5E3-6840-8C75-100EA711E3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000" y="2880000"/>
            <a:ext cx="1007999" cy="226591"/>
          </a:xfrm>
          <a:prstGeom prst="rect">
            <a:avLst/>
          </a:prstGeom>
          <a:solidFill>
            <a:schemeClr val="bg1"/>
          </a:solidFill>
        </p:spPr>
        <p:txBody>
          <a:bodyPr wrap="square" tIns="36000" rIns="90000" bIns="36000">
            <a:spAutoFit/>
          </a:bodyPr>
          <a:lstStyle>
            <a:lvl1pPr marL="0" indent="0" algn="r">
              <a:buNone/>
              <a:defRPr sz="1000" b="0" i="0">
                <a:solidFill>
                  <a:schemeClr val="accent1"/>
                </a:solidFill>
                <a:latin typeface="Gill Sans MT" panose="020B0502020104020203" pitchFamily="34" charset="77"/>
              </a:defRPr>
            </a:lvl1pPr>
            <a:lvl2pPr marL="567065" indent="0">
              <a:buNone/>
              <a:defRPr sz="2000" b="1" i="0">
                <a:latin typeface="Oswald Heavy" pitchFamily="2" charset="77"/>
              </a:defRPr>
            </a:lvl2pPr>
            <a:lvl3pPr marL="1134130" indent="0">
              <a:buNone/>
              <a:defRPr sz="2000" b="1" i="0">
                <a:latin typeface="Oswald Heavy" pitchFamily="2" charset="77"/>
              </a:defRPr>
            </a:lvl3pPr>
            <a:lvl4pPr marL="1701195" indent="0">
              <a:buNone/>
              <a:defRPr sz="2000" b="1" i="0">
                <a:latin typeface="Oswald Heavy" pitchFamily="2" charset="77"/>
              </a:defRPr>
            </a:lvl4pPr>
            <a:lvl5pPr marL="2268260" indent="0">
              <a:buNone/>
              <a:defRPr sz="2000" b="1" i="0">
                <a:latin typeface="Oswald Heavy" pitchFamily="2" charset="77"/>
              </a:defRPr>
            </a:lvl5pPr>
          </a:lstStyle>
          <a:p>
            <a:pPr lvl="0"/>
            <a:r>
              <a:rPr lang="fr-FR" dirty="0"/>
              <a:t>Ajoutez la date</a:t>
            </a:r>
          </a:p>
        </p:txBody>
      </p:sp>
    </p:spTree>
    <p:extLst>
      <p:ext uri="{BB962C8B-B14F-4D97-AF65-F5344CB8AC3E}">
        <p14:creationId xmlns:p14="http://schemas.microsoft.com/office/powerpoint/2010/main" val="305043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1 - PAGE TITRE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A1B499-094F-0845-B74C-6E074B12E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0000" y="1800000"/>
            <a:ext cx="8278696" cy="19638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 b="1" i="0">
                <a:solidFill>
                  <a:schemeClr val="accent2"/>
                </a:solidFill>
                <a:latin typeface="+mj-lt"/>
              </a:defRPr>
            </a:lvl1pPr>
            <a:lvl2pPr marL="567065" indent="0">
              <a:buFontTx/>
              <a:buNone/>
              <a:defRPr b="1" i="0">
                <a:latin typeface="Oswald" pitchFamily="2" charset="77"/>
              </a:defRPr>
            </a:lvl2pPr>
            <a:lvl3pPr marL="1134130" indent="0">
              <a:buFontTx/>
              <a:buNone/>
              <a:defRPr b="1" i="0">
                <a:latin typeface="Oswald" pitchFamily="2" charset="77"/>
              </a:defRPr>
            </a:lvl3pPr>
            <a:lvl4pPr marL="1701195" indent="0">
              <a:buFontTx/>
              <a:buNone/>
              <a:defRPr b="1" i="0">
                <a:latin typeface="Oswald" pitchFamily="2" charset="77"/>
              </a:defRPr>
            </a:lvl4pPr>
            <a:lvl5pPr marL="2268260" indent="0">
              <a:buFontTx/>
              <a:buNone/>
              <a:defRPr b="1" i="0">
                <a:latin typeface="Oswald" pitchFamily="2" charset="77"/>
              </a:defRPr>
            </a:lvl5pPr>
          </a:lstStyle>
          <a:p>
            <a:pPr lvl="0"/>
            <a:r>
              <a:rPr lang="fr-FR" dirty="0"/>
              <a:t>Cliquez pour modifier le titre</a:t>
            </a:r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698D78EF-7A6B-6A45-B1E7-FC94896D0A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0000" y="3960000"/>
            <a:ext cx="8278812" cy="15160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+mj-lt"/>
              </a:defRPr>
            </a:lvl1pPr>
            <a:lvl2pPr marL="567065" indent="0">
              <a:buNone/>
              <a:defRPr sz="2000" b="1" i="0">
                <a:latin typeface="Oswald SemiBold" pitchFamily="2" charset="77"/>
              </a:defRPr>
            </a:lvl2pPr>
            <a:lvl3pPr marL="1134130" indent="0">
              <a:buNone/>
              <a:defRPr sz="2000" b="1" i="0">
                <a:latin typeface="Oswald SemiBold" pitchFamily="2" charset="77"/>
              </a:defRPr>
            </a:lvl3pPr>
            <a:lvl4pPr marL="1701195" indent="0">
              <a:buNone/>
              <a:defRPr sz="2000" b="1" i="0">
                <a:latin typeface="Oswald SemiBold" pitchFamily="2" charset="77"/>
              </a:defRPr>
            </a:lvl4pPr>
            <a:lvl5pPr marL="2268260" indent="0">
              <a:buNone/>
              <a:defRPr sz="2000" b="1" i="0">
                <a:latin typeface="Oswald SemiBold" pitchFamily="2" charset="77"/>
              </a:defRPr>
            </a:lvl5pPr>
          </a:lstStyle>
          <a:p>
            <a:pPr lvl="0"/>
            <a:r>
              <a:rPr lang="fr-FR" dirty="0"/>
              <a:t>Ajoutez éventuellement un sous-titre ou supprimez ce bloc de texte </a:t>
            </a:r>
            <a:br>
              <a:rPr lang="fr-FR" dirty="0"/>
            </a:br>
            <a:r>
              <a:rPr lang="fr-FR" dirty="0"/>
              <a:t>si vous n’en avez pas besoin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912A0A8-A107-8F45-812D-23BCE24355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0000" y="6228000"/>
            <a:ext cx="8278812" cy="3743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Gill Sans MT" panose="020B0502020104020203" pitchFamily="34" charset="77"/>
              </a:defRPr>
            </a:lvl1pPr>
            <a:lvl2pPr marL="567065" indent="0" algn="ctr">
              <a:buNone/>
              <a:defRPr sz="1400" b="0" i="0">
                <a:latin typeface="Montserrat" pitchFamily="2" charset="77"/>
              </a:defRPr>
            </a:lvl2pPr>
            <a:lvl3pPr marL="1134130" indent="0" algn="ctr">
              <a:buNone/>
              <a:defRPr sz="1400" b="0" i="0">
                <a:latin typeface="Montserrat" pitchFamily="2" charset="77"/>
              </a:defRPr>
            </a:lvl3pPr>
            <a:lvl4pPr marL="1701195" indent="0" algn="ctr">
              <a:buNone/>
              <a:defRPr sz="1400" b="0" i="0">
                <a:latin typeface="Montserrat" pitchFamily="2" charset="77"/>
              </a:defRPr>
            </a:lvl4pPr>
            <a:lvl5pPr marL="2268260" indent="0" algn="ctr">
              <a:buNone/>
              <a:defRPr sz="1400" b="0" i="0"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Cliquez pour ajouter la date du document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45EF113-4136-414C-88F2-7818CA6B293C}"/>
              </a:ext>
            </a:extLst>
          </p:cNvPr>
          <p:cNvCxnSpPr>
            <a:cxnSpLocks/>
          </p:cNvCxnSpPr>
          <p:nvPr userDrawn="1"/>
        </p:nvCxnSpPr>
        <p:spPr>
          <a:xfrm>
            <a:off x="5759406" y="6120000"/>
            <a:ext cx="3600000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75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256C79-EBE4-C841-BF46-1E98DF28B2D1}"/>
              </a:ext>
            </a:extLst>
          </p:cNvPr>
          <p:cNvSpPr/>
          <p:nvPr userDrawn="1"/>
        </p:nvSpPr>
        <p:spPr>
          <a:xfrm>
            <a:off x="1" y="0"/>
            <a:ext cx="1800000" cy="6858000"/>
          </a:xfrm>
          <a:prstGeom prst="rect">
            <a:avLst/>
          </a:prstGeom>
          <a:solidFill>
            <a:srgbClr val="F05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AFO-logo blanc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1" y="5812639"/>
            <a:ext cx="1081566" cy="793876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07AFA159-48A5-634C-B7B9-DEE1389D132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61101" y="392668"/>
            <a:ext cx="1438900" cy="2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4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hf hdr="0" dt="0"/>
  <p:txStyles>
    <p:titleStyle>
      <a:lvl1pPr algn="r" defTabSz="567065" rtl="0" eaLnBrk="1" latinLnBrk="0" hangingPunct="1">
        <a:spcBef>
          <a:spcPct val="0"/>
        </a:spcBef>
        <a:buNone/>
        <a:defRPr lang="fr-FR" sz="4341" b="0" i="0" u="none" strike="noStrike" kern="1200" baseline="0" smtClean="0">
          <a:solidFill>
            <a:schemeClr val="bg1"/>
          </a:solidFill>
          <a:latin typeface="DIN-Black"/>
          <a:ea typeface="+mj-ea"/>
          <a:cs typeface="+mj-cs"/>
        </a:defRPr>
      </a:lvl1pPr>
    </p:titleStyle>
    <p:bodyStyle>
      <a:lvl1pPr marL="425299" indent="-425299" algn="l" defTabSz="567065" rtl="0" eaLnBrk="1" latinLnBrk="0" hangingPunct="1">
        <a:spcBef>
          <a:spcPct val="20000"/>
        </a:spcBef>
        <a:buFont typeface="Arial"/>
        <a:buChar char="•"/>
        <a:defRPr sz="3969" kern="1200">
          <a:solidFill>
            <a:schemeClr val="tx1"/>
          </a:solidFill>
          <a:latin typeface="+mn-lt"/>
          <a:ea typeface="+mn-ea"/>
          <a:cs typeface="+mn-cs"/>
        </a:defRPr>
      </a:lvl1pPr>
      <a:lvl2pPr marL="921481" indent="-354416" algn="l" defTabSz="567065" rtl="0" eaLnBrk="1" latinLnBrk="0" hangingPunct="1">
        <a:spcBef>
          <a:spcPct val="20000"/>
        </a:spcBef>
        <a:buFont typeface="Arial"/>
        <a:buChar char="–"/>
        <a:defRPr sz="3473" kern="1200">
          <a:solidFill>
            <a:schemeClr val="tx1"/>
          </a:solidFill>
          <a:latin typeface="+mn-lt"/>
          <a:ea typeface="+mn-ea"/>
          <a:cs typeface="+mn-cs"/>
        </a:defRPr>
      </a:lvl2pPr>
      <a:lvl3pPr marL="1417663" indent="-283533" algn="l" defTabSz="567065" rtl="0" eaLnBrk="1" latinLnBrk="0" hangingPunct="1">
        <a:spcBef>
          <a:spcPct val="20000"/>
        </a:spcBef>
        <a:buFont typeface="Arial"/>
        <a:buChar char="•"/>
        <a:defRPr sz="2977" kern="1200">
          <a:solidFill>
            <a:schemeClr val="tx1"/>
          </a:solidFill>
          <a:latin typeface="+mn-lt"/>
          <a:ea typeface="+mn-ea"/>
          <a:cs typeface="+mn-cs"/>
        </a:defRPr>
      </a:lvl3pPr>
      <a:lvl4pPr marL="1984728" indent="-283533" algn="l" defTabSz="567065" rtl="0" eaLnBrk="1" latinLnBrk="0" hangingPunct="1">
        <a:spcBef>
          <a:spcPct val="20000"/>
        </a:spcBef>
        <a:buFont typeface="Arial"/>
        <a:buChar char="–"/>
        <a:defRPr sz="2481" kern="1200">
          <a:solidFill>
            <a:schemeClr val="tx1"/>
          </a:solidFill>
          <a:latin typeface="+mn-lt"/>
          <a:ea typeface="+mn-ea"/>
          <a:cs typeface="+mn-cs"/>
        </a:defRPr>
      </a:lvl4pPr>
      <a:lvl5pPr marL="2551793" indent="-283533" algn="l" defTabSz="567065" rtl="0" eaLnBrk="1" latinLnBrk="0" hangingPunct="1">
        <a:spcBef>
          <a:spcPct val="20000"/>
        </a:spcBef>
        <a:buFont typeface="Arial"/>
        <a:buChar char="»"/>
        <a:defRPr sz="2481" kern="1200">
          <a:solidFill>
            <a:schemeClr val="tx1"/>
          </a:solidFill>
          <a:latin typeface="+mn-lt"/>
          <a:ea typeface="+mn-ea"/>
          <a:cs typeface="+mn-cs"/>
        </a:defRPr>
      </a:lvl5pPr>
      <a:lvl6pPr marL="3118858" indent="-283533" algn="l" defTabSz="567065" rtl="0" eaLnBrk="1" latinLnBrk="0" hangingPunct="1">
        <a:spcBef>
          <a:spcPct val="20000"/>
        </a:spcBef>
        <a:buFont typeface="Arial"/>
        <a:buChar char="•"/>
        <a:defRPr sz="2481" kern="1200">
          <a:solidFill>
            <a:schemeClr val="tx1"/>
          </a:solidFill>
          <a:latin typeface="+mn-lt"/>
          <a:ea typeface="+mn-ea"/>
          <a:cs typeface="+mn-cs"/>
        </a:defRPr>
      </a:lvl6pPr>
      <a:lvl7pPr marL="3685924" indent="-283533" algn="l" defTabSz="567065" rtl="0" eaLnBrk="1" latinLnBrk="0" hangingPunct="1">
        <a:spcBef>
          <a:spcPct val="20000"/>
        </a:spcBef>
        <a:buFont typeface="Arial"/>
        <a:buChar char="•"/>
        <a:defRPr sz="2481" kern="1200">
          <a:solidFill>
            <a:schemeClr val="tx1"/>
          </a:solidFill>
          <a:latin typeface="+mn-lt"/>
          <a:ea typeface="+mn-ea"/>
          <a:cs typeface="+mn-cs"/>
        </a:defRPr>
      </a:lvl7pPr>
      <a:lvl8pPr marL="4252989" indent="-283533" algn="l" defTabSz="567065" rtl="0" eaLnBrk="1" latinLnBrk="0" hangingPunct="1">
        <a:spcBef>
          <a:spcPct val="20000"/>
        </a:spcBef>
        <a:buFont typeface="Arial"/>
        <a:buChar char="•"/>
        <a:defRPr sz="2481" kern="1200">
          <a:solidFill>
            <a:schemeClr val="tx1"/>
          </a:solidFill>
          <a:latin typeface="+mn-lt"/>
          <a:ea typeface="+mn-ea"/>
          <a:cs typeface="+mn-cs"/>
        </a:defRPr>
      </a:lvl8pPr>
      <a:lvl9pPr marL="4820054" indent="-283533" algn="l" defTabSz="567065" rtl="0" eaLnBrk="1" latinLnBrk="0" hangingPunct="1">
        <a:spcBef>
          <a:spcPct val="20000"/>
        </a:spcBef>
        <a:buFont typeface="Arial"/>
        <a:buChar char="•"/>
        <a:defRPr sz="24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6706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1pPr>
      <a:lvl2pPr marL="567065" algn="l" defTabSz="56706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2pPr>
      <a:lvl3pPr marL="1134130" algn="l" defTabSz="56706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3pPr>
      <a:lvl4pPr marL="1701195" algn="l" defTabSz="56706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4pPr>
      <a:lvl5pPr marL="2268261" algn="l" defTabSz="56706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5pPr>
      <a:lvl6pPr marL="2835326" algn="l" defTabSz="56706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6pPr>
      <a:lvl7pPr marL="3402391" algn="l" defTabSz="56706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7pPr>
      <a:lvl8pPr marL="3969456" algn="l" defTabSz="56706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8pPr>
      <a:lvl9pPr marL="4536521" algn="l" defTabSz="56706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afo.org/centre-de-ressources/les-chiffres-de-lunafo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6A55BA5-EB97-4641-82C3-9A5214B3CF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Présentation DREES – 13 juin 2025</a:t>
            </a:r>
          </a:p>
        </p:txBody>
      </p:sp>
      <p:sp>
        <p:nvSpPr>
          <p:cNvPr id="11" name="object 19">
            <a:extLst>
              <a:ext uri="{FF2B5EF4-FFF2-40B4-BE49-F238E27FC236}">
                <a16:creationId xmlns:a16="http://schemas.microsoft.com/office/drawing/2014/main" id="{BE6775AC-364F-4282-53EB-D2FE483EA06E}"/>
              </a:ext>
            </a:extLst>
          </p:cNvPr>
          <p:cNvSpPr txBox="1"/>
          <p:nvPr/>
        </p:nvSpPr>
        <p:spPr>
          <a:xfrm>
            <a:off x="4000592" y="2268359"/>
            <a:ext cx="7578698" cy="86690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r>
              <a:rPr lang="fr-FR" sz="2800" b="1" noProof="0" dirty="0">
                <a:solidFill>
                  <a:schemeClr val="accent2"/>
                </a:solidFill>
                <a:latin typeface="Montserrat" panose="00000500000000000000" pitchFamily="2" charset="0"/>
              </a:rPr>
              <a:t>Parcours et Profils des personnes logées en logement accompagné</a:t>
            </a:r>
            <a:endParaRPr lang="fr-FR" sz="3400" b="1" noProof="0" dirty="0">
              <a:solidFill>
                <a:schemeClr val="accent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220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FCAF0CA-296F-03E2-42A8-235AFB006C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39999" y="360000"/>
            <a:ext cx="7211773" cy="404589"/>
          </a:xfrm>
        </p:spPr>
        <p:txBody>
          <a:bodyPr/>
          <a:lstStyle/>
          <a:p>
            <a:r>
              <a:rPr lang="fr-FR" noProof="0" dirty="0"/>
              <a:t>La situation d’habitat des personnes logées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9BF4B7-D630-1CBA-7A05-CD994583E08D}"/>
              </a:ext>
            </a:extLst>
          </p:cNvPr>
          <p:cNvSpPr txBox="1"/>
          <p:nvPr/>
        </p:nvSpPr>
        <p:spPr>
          <a:xfrm>
            <a:off x="8169636" y="2321592"/>
            <a:ext cx="3857523" cy="2130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32 % </a:t>
            </a:r>
            <a:r>
              <a:rPr lang="fr-FR" sz="16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demandes correspondent à une situation de mobilité professionnelle.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29 % </a:t>
            </a:r>
            <a:r>
              <a:rPr lang="fr-FR" sz="16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personnes se déclarent « à la rue/sans abri »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autres motifs se répartissent sur des niveaux plus faibles 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36FE3FED-6E6A-5D5C-1B63-2BC53A75B7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443111"/>
              </p:ext>
            </p:extLst>
          </p:nvPr>
        </p:nvGraphicFramePr>
        <p:xfrm>
          <a:off x="2047577" y="1110200"/>
          <a:ext cx="6122059" cy="3490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6110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FCAF0CA-296F-03E2-42A8-235AFB006C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39999" y="360000"/>
            <a:ext cx="7211773" cy="404589"/>
          </a:xfrm>
        </p:spPr>
        <p:txBody>
          <a:bodyPr/>
          <a:lstStyle/>
          <a:p>
            <a:r>
              <a:rPr lang="fr-FR" noProof="0" dirty="0"/>
              <a:t>L’évolution de la situation d’habitat des personnes logées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A857806-1071-3DBD-969F-8E298F2149D9}"/>
              </a:ext>
            </a:extLst>
          </p:cNvPr>
          <p:cNvSpPr txBox="1"/>
          <p:nvPr/>
        </p:nvSpPr>
        <p:spPr>
          <a:xfrm>
            <a:off x="3228520" y="5005958"/>
            <a:ext cx="77129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Autre » :</a:t>
            </a:r>
            <a:endParaRPr lang="fr-FR" sz="16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 la sortie  : Décès (3%), d</a:t>
            </a:r>
            <a:r>
              <a:rPr lang="fr-FR" sz="16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épart vers un établissement médico-social (1%), départ vers l’étranger (1%)…</a:t>
            </a:r>
            <a:endParaRPr lang="fr-FR" sz="1600" noProof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9BF4B7-D630-1CBA-7A05-CD994583E08D}"/>
              </a:ext>
            </a:extLst>
          </p:cNvPr>
          <p:cNvSpPr txBox="1"/>
          <p:nvPr/>
        </p:nvSpPr>
        <p:spPr>
          <a:xfrm>
            <a:off x="7665335" y="1539622"/>
            <a:ext cx="4378619" cy="2759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39 %</a:t>
            </a:r>
            <a:r>
              <a:rPr lang="fr-FR" sz="16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 entrants viennent de la rue ou d’une structure d’hébergement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25 %</a:t>
            </a:r>
            <a:r>
              <a:rPr lang="fr-FR" sz="16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 entrants disposait antérieurement d’une solution de logement pérenne (logement social, privé ou accompagné)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60 %</a:t>
            </a:r>
            <a:r>
              <a:rPr lang="fr-FR" sz="16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 personnes quittent leur résidence pour une solution de logement social ou privé.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10 %</a:t>
            </a:r>
            <a:r>
              <a:rPr lang="fr-FR" sz="16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restent dans une solution de logement accompagné</a:t>
            </a:r>
            <a:endParaRPr lang="fr-FR" sz="16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D4DFC54B-C4E0-6C53-CAAE-8270357637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8544652"/>
              </p:ext>
            </p:extLst>
          </p:nvPr>
        </p:nvGraphicFramePr>
        <p:xfrm>
          <a:off x="1838492" y="959879"/>
          <a:ext cx="5743741" cy="3458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6601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50B25-A624-9D01-CABC-4F0F5FBF4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DBEB781-97C0-5C01-DBF1-A4CBD6FFB0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40000" y="1302479"/>
            <a:ext cx="9360000" cy="53399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noProof="0" dirty="0">
                <a:solidFill>
                  <a:schemeClr val="accent1"/>
                </a:solidFill>
                <a:latin typeface="Gill Sans MT" panose="020B0502020104020203" pitchFamily="34" charset="0"/>
              </a:rPr>
              <a:t>Comment améliorer la qualité des indicateurs ? </a:t>
            </a:r>
          </a:p>
          <a:p>
            <a:r>
              <a:rPr lang="fr-FR" sz="1500" b="1" i="0" u="none" strike="noStrike" cap="all" noProof="0" dirty="0">
                <a:solidFill>
                  <a:srgbClr val="E86D27"/>
                </a:solidFill>
                <a:effectLst/>
                <a:latin typeface="Gill Sans MT" panose="020B0502020104020203" pitchFamily="34" charset="0"/>
              </a:rPr>
              <a:t>      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marL="1419880" lvl="2" indent="-285750" defTabSz="4572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Une part croissante d’indicateurs renseignés à 100%</a:t>
            </a:r>
          </a:p>
          <a:p>
            <a:pPr marL="1419880" lvl="2" indent="-285750" defTabSz="4572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fr-FR" sz="1500" noProof="0" dirty="0">
              <a:solidFill>
                <a:srgbClr val="000000"/>
              </a:solidFill>
            </a:endParaRPr>
          </a:p>
          <a:p>
            <a:pPr marL="1419880" lvl="2" indent="-285750" defTabSz="4572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Quelques données moins facilement disponibles :</a:t>
            </a:r>
          </a:p>
          <a:p>
            <a:pPr lvl="2" defTabSz="457200">
              <a:spcBef>
                <a:spcPts val="0"/>
              </a:spcBef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1419880" lvl="2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FR" noProof="0" dirty="0">
                <a:solidFill>
                  <a:srgbClr val="000000"/>
                </a:solidFill>
                <a:latin typeface="Gill Sans MT" panose="020B0502020104020203" pitchFamily="34" charset="77"/>
              </a:rPr>
              <a:t>Revenus à la sortie 41 %</a:t>
            </a:r>
          </a:p>
          <a:p>
            <a:pPr marL="1419880" lvl="2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FR" noProof="0" dirty="0">
                <a:solidFill>
                  <a:srgbClr val="000000"/>
                </a:solidFill>
                <a:latin typeface="Gill Sans MT" panose="020B0502020104020203" pitchFamily="34" charset="77"/>
              </a:rPr>
              <a:t>Motif de la demande d’entrée des sortants 51 %</a:t>
            </a:r>
          </a:p>
          <a:p>
            <a:pPr marL="1419880" lvl="2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Réservataire des entrants 37 %</a:t>
            </a:r>
          </a:p>
          <a:p>
            <a:pPr marL="1419880" lvl="2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FR" noProof="0" dirty="0">
                <a:solidFill>
                  <a:srgbClr val="000000"/>
                </a:solidFill>
                <a:latin typeface="Gill Sans MT" panose="020B0502020104020203" pitchFamily="34" charset="77"/>
              </a:rPr>
              <a:t>Réservataire des sortants 39 %</a:t>
            </a:r>
          </a:p>
          <a:p>
            <a:pPr marL="1419880" lvl="2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FR" noProof="0" dirty="0">
                <a:solidFill>
                  <a:srgbClr val="000000"/>
                </a:solidFill>
                <a:latin typeface="Gill Sans MT" panose="020B0502020104020203" pitchFamily="34" charset="77"/>
              </a:rPr>
              <a:t>Origine géographique des entrants 44 %</a:t>
            </a:r>
          </a:p>
          <a:p>
            <a:pPr marL="1419880" lvl="2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Destination géographique des sortants 43 %</a:t>
            </a:r>
          </a:p>
          <a:p>
            <a:pPr marL="1419880" lvl="2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FR" noProof="0" dirty="0">
                <a:solidFill>
                  <a:srgbClr val="000000"/>
                </a:solidFill>
                <a:latin typeface="Gill Sans MT" panose="020B0502020104020203" pitchFamily="34" charset="77"/>
              </a:rPr>
              <a:t>Orientation/origine de la demande entrants 34 %</a:t>
            </a:r>
          </a:p>
          <a:p>
            <a:pPr marL="1419880" lvl="2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Orientation/origine de la demande sortants </a:t>
            </a:r>
            <a:r>
              <a:rPr lang="fr-FR" noProof="0" dirty="0">
                <a:solidFill>
                  <a:srgbClr val="000000"/>
                </a:solidFill>
                <a:latin typeface="Gill Sans MT" panose="020B0502020104020203" pitchFamily="34" charset="77"/>
              </a:rPr>
              <a:t>36 %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lvl="1"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	</a:t>
            </a:r>
          </a:p>
          <a:p>
            <a:pPr marL="1419880" lvl="2" indent="-285750">
              <a:buFont typeface="Wingdings" panose="05000000000000000000" pitchFamily="2" charset="2"/>
              <a:buChar char="Ø"/>
            </a:pPr>
            <a:r>
              <a:rPr lang="fr-FR" sz="1500" noProof="0" dirty="0">
                <a:solidFill>
                  <a:srgbClr val="000000"/>
                </a:solidFill>
                <a:latin typeface="Montserrat" pitchFamily="2" charset="77"/>
              </a:rPr>
              <a:t> Le « Autres » trop présent sur certaines données</a:t>
            </a:r>
          </a:p>
        </p:txBody>
      </p:sp>
      <p:sp>
        <p:nvSpPr>
          <p:cNvPr id="11" name="Espace réservé du texte 20">
            <a:extLst>
              <a:ext uri="{FF2B5EF4-FFF2-40B4-BE49-F238E27FC236}">
                <a16:creationId xmlns:a16="http://schemas.microsoft.com/office/drawing/2014/main" id="{8F3F0C6B-DEBD-1EF1-6136-33F757D6983F}"/>
              </a:ext>
            </a:extLst>
          </p:cNvPr>
          <p:cNvSpPr txBox="1">
            <a:spLocks/>
          </p:cNvSpPr>
          <p:nvPr/>
        </p:nvSpPr>
        <p:spPr>
          <a:xfrm>
            <a:off x="2340000" y="269674"/>
            <a:ext cx="7802376" cy="404589"/>
          </a:xfrm>
          <a:prstGeom prst="rect">
            <a:avLst/>
          </a:prstGeom>
        </p:spPr>
        <p:txBody>
          <a:bodyPr/>
          <a:lstStyle>
            <a:lvl1pPr marL="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000" b="1" i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567065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2pPr>
            <a:lvl3pPr marL="113413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3pPr>
            <a:lvl4pPr marL="1701195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4pPr>
            <a:lvl5pPr marL="226826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5pPr>
            <a:lvl6pPr marL="3118858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5924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2989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20054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Enquête sur les personnes logées au sein du logement accompagné</a:t>
            </a:r>
            <a:br>
              <a:rPr lang="fr-FR" noProof="0" dirty="0"/>
            </a:b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079363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76624-07B4-3038-F180-560004B81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F954483B-5D50-972E-E260-8672431F5B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40000" y="1302479"/>
            <a:ext cx="9360000" cy="53399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noProof="0" dirty="0">
                <a:solidFill>
                  <a:schemeClr val="accent1"/>
                </a:solidFill>
                <a:latin typeface="Gill Sans MT" panose="020B0502020104020203" pitchFamily="34" charset="0"/>
              </a:rPr>
              <a:t>Quels nouveaux axes à donner pour 2025 ? </a:t>
            </a:r>
          </a:p>
          <a:p>
            <a:r>
              <a:rPr lang="fr-FR" sz="1500" b="1" i="0" u="none" strike="noStrike" cap="all" noProof="0" dirty="0">
                <a:solidFill>
                  <a:srgbClr val="E86D27"/>
                </a:solidFill>
                <a:effectLst/>
                <a:latin typeface="Gill Sans MT" panose="020B0502020104020203" pitchFamily="34" charset="0"/>
              </a:rPr>
              <a:t>      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marL="1419880" lvl="2" indent="-285750" defTabSz="4572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1500" noProof="0" dirty="0">
                <a:solidFill>
                  <a:srgbClr val="000000"/>
                </a:solidFill>
              </a:rPr>
              <a:t>Des enquêtes thématiques déjà réalisées : </a:t>
            </a:r>
          </a:p>
          <a:p>
            <a:pPr marL="1419880" lvl="2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Les moins de 30 ans (2022), </a:t>
            </a:r>
          </a:p>
          <a:p>
            <a:pPr marL="1419880" lvl="2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FR" sz="1500" noProof="0" dirty="0">
                <a:solidFill>
                  <a:srgbClr val="000000"/>
                </a:solidFill>
                <a:latin typeface="Gill Sans MT" panose="020B0502020104020203" pitchFamily="34" charset="77"/>
              </a:rPr>
              <a:t>L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es personnes en mobilité (2024)</a:t>
            </a:r>
            <a:endParaRPr lang="fr-FR" sz="1500" noProof="0" dirty="0">
              <a:solidFill>
                <a:srgbClr val="000000"/>
              </a:solidFill>
              <a:latin typeface="Gill Sans MT" panose="020B0502020104020203" pitchFamily="34" charset="77"/>
            </a:endParaRPr>
          </a:p>
          <a:p>
            <a:pPr marL="1419880" lvl="2" indent="-285750" defTabSz="4572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marL="1419880" lvl="2" indent="-285750" defTabSz="4572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1500" noProof="0" dirty="0">
                <a:solidFill>
                  <a:srgbClr val="000000"/>
                </a:solidFill>
              </a:rPr>
              <a:t>Une présentation par dispositifs en 2023 et 2024</a:t>
            </a:r>
          </a:p>
          <a:p>
            <a:pPr marL="1419880" lvl="2" indent="-285750" defTabSz="4572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fr-FR" sz="1500" noProof="0" dirty="0">
              <a:solidFill>
                <a:srgbClr val="000000"/>
              </a:solidFill>
              <a:latin typeface="Gill Sans MT" panose="020B0502020104020203" pitchFamily="34" charset="77"/>
            </a:endParaRPr>
          </a:p>
          <a:p>
            <a:pPr marL="1419880" lvl="2" indent="-285750" defTabSz="4572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1500" noProof="0" dirty="0">
                <a:solidFill>
                  <a:srgbClr val="000000"/>
                </a:solidFill>
              </a:rPr>
              <a:t>Des plaquettes synthétiques déjà réalisées à l’échelle régionale, en fonction du volume de données disponibles : Grand Est, PACA, Ile de France.</a:t>
            </a:r>
          </a:p>
          <a:p>
            <a:pPr marL="1419880" lvl="2" indent="-285750" defTabSz="4572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fr-FR" sz="1500" noProof="0" dirty="0">
              <a:solidFill>
                <a:srgbClr val="000000"/>
              </a:solidFill>
            </a:endParaRPr>
          </a:p>
          <a:p>
            <a:pPr marL="1419880" lvl="2" indent="-285750" defTabSz="4572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1500" dirty="0">
                <a:solidFill>
                  <a:srgbClr val="000000"/>
                </a:solidFill>
              </a:rPr>
              <a:t>Produire des analyses </a:t>
            </a:r>
            <a:r>
              <a:rPr lang="fr-FR" sz="1500">
                <a:solidFill>
                  <a:srgbClr val="000000"/>
                </a:solidFill>
              </a:rPr>
              <a:t>sur les évolutions </a:t>
            </a:r>
            <a:r>
              <a:rPr lang="fr-FR" sz="1500" dirty="0">
                <a:solidFill>
                  <a:srgbClr val="000000"/>
                </a:solidFill>
              </a:rPr>
              <a:t>en s’appuyant sur le stock de données accumulées </a:t>
            </a:r>
            <a:r>
              <a:rPr lang="fr-FR" sz="1500">
                <a:solidFill>
                  <a:srgbClr val="000000"/>
                </a:solidFill>
              </a:rPr>
              <a:t>depuis 7 ans</a:t>
            </a:r>
            <a:endParaRPr lang="fr-FR" sz="1500" dirty="0">
              <a:solidFill>
                <a:srgbClr val="000000"/>
              </a:solidFill>
            </a:endParaRPr>
          </a:p>
          <a:p>
            <a:pPr lvl="2" defTabSz="457200">
              <a:spcBef>
                <a:spcPts val="0"/>
              </a:spcBef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lvl="1"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	</a:t>
            </a:r>
            <a:endParaRPr lang="fr-FR" noProof="0" dirty="0"/>
          </a:p>
        </p:txBody>
      </p:sp>
      <p:sp>
        <p:nvSpPr>
          <p:cNvPr id="11" name="Espace réservé du texte 20">
            <a:extLst>
              <a:ext uri="{FF2B5EF4-FFF2-40B4-BE49-F238E27FC236}">
                <a16:creationId xmlns:a16="http://schemas.microsoft.com/office/drawing/2014/main" id="{F4FB6A2E-F62E-AC69-7AF9-FB95F573D558}"/>
              </a:ext>
            </a:extLst>
          </p:cNvPr>
          <p:cNvSpPr txBox="1">
            <a:spLocks/>
          </p:cNvSpPr>
          <p:nvPr/>
        </p:nvSpPr>
        <p:spPr>
          <a:xfrm>
            <a:off x="2340000" y="269674"/>
            <a:ext cx="7802376" cy="404589"/>
          </a:xfrm>
          <a:prstGeom prst="rect">
            <a:avLst/>
          </a:prstGeom>
        </p:spPr>
        <p:txBody>
          <a:bodyPr/>
          <a:lstStyle>
            <a:lvl1pPr marL="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000" b="1" i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567065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2pPr>
            <a:lvl3pPr marL="113413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3pPr>
            <a:lvl4pPr marL="1701195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4pPr>
            <a:lvl5pPr marL="226826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5pPr>
            <a:lvl6pPr marL="3118858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5924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2989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20054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Enquête sur les personnes logées au sein du logement accompagné</a:t>
            </a:r>
            <a:br>
              <a:rPr lang="fr-FR" noProof="0" dirty="0"/>
            </a:b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22847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90075FFE-4854-A747-8A6E-F0D1BC5809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38171" y="365437"/>
            <a:ext cx="5760000" cy="404589"/>
          </a:xfrm>
        </p:spPr>
        <p:txBody>
          <a:bodyPr/>
          <a:lstStyle/>
          <a:p>
            <a:r>
              <a:rPr lang="fr-FR" noProof="0" dirty="0"/>
              <a:t>L’</a:t>
            </a:r>
            <a:r>
              <a:rPr lang="fr-FR" noProof="0" dirty="0" err="1"/>
              <a:t>Unafo</a:t>
            </a:r>
            <a:r>
              <a:rPr lang="fr-FR" noProof="0" dirty="0"/>
              <a:t> en quelques chiffres et missions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FF09B068-465B-4148-9BC4-355A04BC81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99836" y="992671"/>
            <a:ext cx="9360000" cy="5339961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fr-FR" b="1" noProof="0"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b="1" noProof="0" dirty="0">
                <a:solidFill>
                  <a:schemeClr val="accent1"/>
                </a:solidFill>
              </a:rPr>
              <a:t>Union professionnelle du Logement accompagné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500" noProof="0" dirty="0"/>
              <a:t>	- 1979 : création de l’</a:t>
            </a:r>
            <a:r>
              <a:rPr lang="fr-FR" sz="1500" noProof="0" dirty="0" err="1"/>
              <a:t>Unafo</a:t>
            </a:r>
            <a:r>
              <a:rPr lang="fr-FR" sz="1500" noProof="0" dirty="0"/>
              <a:t> par 48 gestionnaires de FTM</a:t>
            </a:r>
          </a:p>
          <a:p>
            <a:pPr marL="0" indent="0">
              <a:buNone/>
            </a:pPr>
            <a:r>
              <a:rPr lang="fr-FR" sz="1500" noProof="0" dirty="0"/>
              <a:t>	- aujourd’hui : gestionnaires de dispositifs de logements accompagné &gt; résidences sociales, pensions de famille et résidences accueil, foyers de travailleurs jeunes et migrants</a:t>
            </a:r>
          </a:p>
          <a:p>
            <a:pPr marL="0" indent="0">
              <a:buNone/>
            </a:pPr>
            <a:endParaRPr lang="fr-FR" sz="1500" noProof="0" dirty="0"/>
          </a:p>
          <a:p>
            <a:pPr marL="0" indent="0">
              <a:buNone/>
            </a:pPr>
            <a:endParaRPr lang="fr-FR" sz="1500" noProof="0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b="1" noProof="0" dirty="0">
                <a:solidFill>
                  <a:schemeClr val="accent1"/>
                </a:solidFill>
                <a:latin typeface="Gill Sans MT" panose="020B0502020104020203" pitchFamily="34" charset="0"/>
              </a:rPr>
              <a:t>En chiffres </a:t>
            </a:r>
          </a:p>
          <a:p>
            <a:pPr fontAlgn="base"/>
            <a:r>
              <a:rPr lang="fr-FR" b="1" i="0" u="none" strike="noStrike" cap="all" noProof="0" dirty="0">
                <a:solidFill>
                  <a:srgbClr val="E86D27"/>
                </a:solidFill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       </a:t>
            </a:r>
            <a:r>
              <a:rPr lang="fr-FR" b="1" i="0" u="sng" strike="noStrike" cap="all" noProof="0" dirty="0"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194</a:t>
            </a:r>
            <a:r>
              <a:rPr lang="fr-FR" b="1" i="0" u="none" strike="noStrike" cap="all" noProof="0" dirty="0"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 </a:t>
            </a:r>
            <a:r>
              <a:rPr lang="fr-FR" b="0" i="0" u="none" strike="noStrike" cap="all" noProof="0" dirty="0"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 </a:t>
            </a:r>
            <a:r>
              <a:rPr lang="fr-FR" noProof="0" dirty="0">
                <a:highlight>
                  <a:srgbClr val="FFFFFF"/>
                </a:highlight>
                <a:latin typeface="Gill Sans MT" panose="020B0502020104020203" pitchFamily="34" charset="0"/>
              </a:rPr>
              <a:t>adhérents         	                       </a:t>
            </a:r>
            <a:r>
              <a:rPr lang="fr-FR" b="1" i="0" u="sng" strike="noStrike" cap="all" noProof="0" dirty="0"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1850</a:t>
            </a:r>
            <a:r>
              <a:rPr lang="fr-FR" b="1" i="0" u="none" strike="noStrike" cap="all" noProof="0" dirty="0"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 </a:t>
            </a:r>
            <a:r>
              <a:rPr lang="fr-FR" noProof="0" dirty="0">
                <a:highlight>
                  <a:srgbClr val="FFFFFF"/>
                </a:highlight>
                <a:latin typeface="Gill Sans MT" panose="020B0502020104020203" pitchFamily="34" charset="0"/>
              </a:rPr>
              <a:t>résidences			        </a:t>
            </a:r>
            <a:r>
              <a:rPr lang="fr-FR" b="1" u="sng" cap="all" noProof="0" dirty="0">
                <a:highlight>
                  <a:srgbClr val="FFFFFF"/>
                </a:highlight>
                <a:latin typeface="Gill Sans MT" panose="020B0502020104020203" pitchFamily="34" charset="0"/>
              </a:rPr>
              <a:t>155 000 </a:t>
            </a:r>
            <a:r>
              <a:rPr lang="fr-FR" noProof="0" dirty="0">
                <a:highlight>
                  <a:srgbClr val="FFFFFF"/>
                </a:highlight>
                <a:latin typeface="Gill Sans MT" panose="020B0502020104020203" pitchFamily="34" charset="0"/>
              </a:rPr>
              <a:t>logements</a:t>
            </a:r>
            <a:r>
              <a:rPr lang="fr-FR" b="1" cap="all" noProof="0" dirty="0">
                <a:highlight>
                  <a:srgbClr val="FFFFFF"/>
                </a:highlight>
                <a:latin typeface="Gill Sans MT" panose="020B0502020104020203" pitchFamily="34" charset="0"/>
              </a:rPr>
              <a:t>	</a:t>
            </a:r>
            <a:endParaRPr lang="fr-FR" sz="1500" b="0" i="0" noProof="0" dirty="0">
              <a:effectLst/>
              <a:highlight>
                <a:srgbClr val="FFFFFF"/>
              </a:highlight>
              <a:latin typeface="Gill Sans MT" panose="020B0502020104020203" pitchFamily="34" charset="0"/>
            </a:endParaRPr>
          </a:p>
          <a:p>
            <a:pPr fontAlgn="base"/>
            <a:r>
              <a:rPr lang="fr-FR" sz="1500" b="0" i="0" u="none" strike="noStrike" cap="all" noProof="0" dirty="0">
                <a:solidFill>
                  <a:srgbClr val="E86D27"/>
                </a:solidFill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		</a:t>
            </a:r>
            <a:r>
              <a:rPr lang="fr-FR" sz="1500" b="0" i="0" u="none" strike="noStrike" cap="all" noProof="0" dirty="0"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- </a:t>
            </a:r>
            <a:r>
              <a:rPr lang="fr-FR" sz="1500" b="1" i="0" u="none" strike="noStrike" cap="all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1000</a:t>
            </a:r>
            <a:r>
              <a:rPr lang="fr-FR" sz="1500" b="0" i="0" u="none" strike="noStrike" cap="all" noProof="0" dirty="0">
                <a:solidFill>
                  <a:srgbClr val="E86D27"/>
                </a:solidFill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 </a:t>
            </a:r>
            <a:r>
              <a:rPr lang="fr-FR" sz="1500" noProof="0" dirty="0">
                <a:highlight>
                  <a:srgbClr val="FFFFFF"/>
                </a:highlight>
                <a:latin typeface="Gill Sans MT" panose="020B0502020104020203" pitchFamily="34" charset="0"/>
              </a:rPr>
              <a:t>résidences sociales	   </a:t>
            </a:r>
            <a:r>
              <a:rPr lang="fr-FR" sz="1500" b="0" i="0" noProof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		- </a:t>
            </a:r>
            <a:r>
              <a:rPr lang="fr-FR" sz="1500" b="1" i="0" cap="all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40</a:t>
            </a:r>
            <a:r>
              <a:rPr lang="fr-FR" sz="1500" b="1" cap="all" noProof="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Gill Sans MT" panose="020B0502020104020203" pitchFamily="34" charset="0"/>
              </a:rPr>
              <a:t>0</a:t>
            </a:r>
            <a:r>
              <a:rPr lang="fr-FR" sz="1500" cap="all" noProof="0" dirty="0">
                <a:solidFill>
                  <a:srgbClr val="E86D27"/>
                </a:solidFill>
                <a:highlight>
                  <a:srgbClr val="FFFFFF"/>
                </a:highlight>
                <a:latin typeface="Gill Sans MT" panose="020B0502020104020203" pitchFamily="34" charset="0"/>
              </a:rPr>
              <a:t>  </a:t>
            </a:r>
            <a:r>
              <a:rPr lang="fr-FR" sz="1500" noProof="0" dirty="0">
                <a:highlight>
                  <a:srgbClr val="FFFFFF"/>
                </a:highlight>
                <a:latin typeface="Gill Sans MT" panose="020B0502020104020203" pitchFamily="34" charset="0"/>
              </a:rPr>
              <a:t>pensions de famille et </a:t>
            </a:r>
            <a:r>
              <a:rPr lang="fr-FR" sz="1500" b="1" cap="all" noProof="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Gill Sans MT" panose="020B0502020104020203" pitchFamily="34" charset="0"/>
              </a:rPr>
              <a:t>150</a:t>
            </a:r>
            <a:r>
              <a:rPr lang="fr-FR" sz="1500" noProof="0" dirty="0">
                <a:highlight>
                  <a:srgbClr val="FFFFFF"/>
                </a:highlight>
                <a:latin typeface="Gill Sans MT" panose="020B0502020104020203" pitchFamily="34" charset="0"/>
              </a:rPr>
              <a:t> résidences accueil</a:t>
            </a:r>
          </a:p>
          <a:p>
            <a:pPr algn="l" fontAlgn="base"/>
            <a:r>
              <a:rPr lang="fr-FR" sz="1500" b="0" i="0" u="none" strike="noStrike" cap="all" noProof="0" dirty="0">
                <a:solidFill>
                  <a:srgbClr val="E86D27"/>
                </a:solidFill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	           </a:t>
            </a:r>
            <a:r>
              <a:rPr lang="fr-FR" sz="1500" b="0" i="0" u="none" strike="noStrike" cap="all" noProof="0" dirty="0"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-</a:t>
            </a:r>
            <a:r>
              <a:rPr lang="fr-FR" sz="1500" b="0" i="0" u="none" strike="noStrike" cap="all" noProof="0" dirty="0">
                <a:solidFill>
                  <a:srgbClr val="E86D27"/>
                </a:solidFill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 </a:t>
            </a:r>
            <a:r>
              <a:rPr lang="fr-FR" sz="1500" b="1" cap="all" noProof="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Gill Sans MT" panose="020B0502020104020203" pitchFamily="34" charset="0"/>
              </a:rPr>
              <a:t>200</a:t>
            </a:r>
            <a:r>
              <a:rPr lang="fr-FR" sz="1500" b="0" i="0" u="none" strike="noStrike" cap="all" noProof="0" dirty="0">
                <a:solidFill>
                  <a:srgbClr val="E86D27"/>
                </a:solidFill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 </a:t>
            </a:r>
            <a:r>
              <a:rPr lang="fr-FR" sz="1500" noProof="0" dirty="0">
                <a:highlight>
                  <a:srgbClr val="FFFFFF"/>
                </a:highlight>
                <a:latin typeface="Gill Sans MT" panose="020B0502020104020203" pitchFamily="34" charset="0"/>
              </a:rPr>
              <a:t>foyers de jeunes travailleurs</a:t>
            </a:r>
            <a:r>
              <a:rPr lang="fr-FR" sz="1500" b="0" i="0" noProof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	  </a:t>
            </a:r>
            <a:r>
              <a:rPr lang="fr-FR" sz="1500" noProof="0" dirty="0">
                <a:solidFill>
                  <a:srgbClr val="333333"/>
                </a:solidFill>
                <a:highlight>
                  <a:srgbClr val="FFFFFF"/>
                </a:highlight>
                <a:latin typeface="Gill Sans MT" panose="020B0502020104020203" pitchFamily="34" charset="0"/>
              </a:rPr>
              <a:t>         - </a:t>
            </a:r>
            <a:r>
              <a:rPr lang="fr-FR" sz="1500" b="1" cap="all" noProof="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Gill Sans MT" panose="020B0502020104020203" pitchFamily="34" charset="0"/>
              </a:rPr>
              <a:t>100</a:t>
            </a:r>
            <a:r>
              <a:rPr lang="fr-FR" sz="1500" cap="all" noProof="0" dirty="0">
                <a:solidFill>
                  <a:srgbClr val="E86D27"/>
                </a:solidFill>
                <a:highlight>
                  <a:srgbClr val="FFFFFF"/>
                </a:highlight>
                <a:latin typeface="Gill Sans MT" panose="020B0502020104020203" pitchFamily="34" charset="0"/>
              </a:rPr>
              <a:t> </a:t>
            </a:r>
            <a:r>
              <a:rPr lang="fr-FR" sz="1500" noProof="0" dirty="0">
                <a:highlight>
                  <a:srgbClr val="FFFFFF"/>
                </a:highlight>
                <a:latin typeface="Gill Sans MT" panose="020B0502020104020203" pitchFamily="34" charset="0"/>
              </a:rPr>
              <a:t>foyers de travailleurs migrants </a:t>
            </a:r>
            <a:r>
              <a:rPr lang="fr-FR" sz="1500" b="0" i="0" noProof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ill Sans MT" panose="020B0502020104020203" pitchFamily="34" charset="0"/>
              </a:rPr>
              <a:t>	</a:t>
            </a:r>
          </a:p>
          <a:p>
            <a:pPr marL="0" indent="0" fontAlgn="base">
              <a:buNone/>
            </a:pPr>
            <a:endParaRPr lang="fr-FR" sz="1600" b="0" i="0" noProof="0" dirty="0">
              <a:solidFill>
                <a:srgbClr val="333333"/>
              </a:solidFill>
              <a:effectLst/>
              <a:latin typeface="Gill Sans MT" panose="020B0502020104020203" pitchFamily="34" charset="0"/>
            </a:endParaRPr>
          </a:p>
          <a:p>
            <a:pPr>
              <a:spcAft>
                <a:spcPts val="1000"/>
              </a:spcAft>
            </a:pPr>
            <a:br>
              <a:rPr lang="fr-FR" sz="1500" noProof="0" dirty="0">
                <a:latin typeface="Gill Sans MT" panose="020B0502020104020203" pitchFamily="34" charset="0"/>
              </a:rPr>
            </a:br>
            <a:endParaRPr lang="fr-FR" sz="1500" noProof="0" dirty="0">
              <a:latin typeface="Gill Sans MT" panose="020B0502020104020203" pitchFamily="34" charset="0"/>
            </a:endParaRPr>
          </a:p>
          <a:p>
            <a:r>
              <a:rPr lang="fr-FR" sz="1500" noProof="0" dirty="0">
                <a:latin typeface="Gill Sans MT" panose="020B0502020104020203" pitchFamily="34" charset="0"/>
              </a:rPr>
              <a:t> 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784257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AA8E5-E37C-8D1D-17E7-39C99D08B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43CBA5E-2805-EF16-0B89-AB8532CEB8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40000" y="1302479"/>
            <a:ext cx="9360000" cy="53399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noProof="0" dirty="0">
                <a:solidFill>
                  <a:schemeClr val="accent1"/>
                </a:solidFill>
                <a:latin typeface="Gill Sans MT" panose="020B0502020104020203" pitchFamily="34" charset="0"/>
              </a:rPr>
              <a:t>Produire des indicateurs : pourquoi faire ? </a:t>
            </a:r>
          </a:p>
          <a:p>
            <a:pPr algn="l"/>
            <a:r>
              <a:rPr lang="fr-FR" sz="1500" b="1" i="0" u="none" strike="noStrike" cap="all" noProof="0" dirty="0">
                <a:solidFill>
                  <a:srgbClr val="E86D27"/>
                </a:solidFill>
                <a:effectLst/>
                <a:latin typeface="Gill Sans MT" panose="020B0502020104020203" pitchFamily="34" charset="0"/>
              </a:rPr>
              <a:t>      </a:t>
            </a:r>
            <a:endParaRPr lang="fr-FR" sz="1500" b="1" cap="all" noProof="0" dirty="0">
              <a:solidFill>
                <a:srgbClr val="E86D27"/>
              </a:solidFill>
              <a:latin typeface="Gill Sans MT" panose="020B0502020104020203" pitchFamily="34" charset="0"/>
            </a:endParaRPr>
          </a:p>
          <a:p>
            <a:pPr marL="852815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Donner de la visibilité au secteur du logement accompagné </a:t>
            </a:r>
          </a:p>
          <a:p>
            <a:pPr marL="285750" marR="0" lvl="0" indent="-285750" algn="l" defTabSz="567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marL="85281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Faire valoir le poids du parc du logement accompagné par rapport à l’offre totale de logement et son importance en tant qu’offre spécifique de logement. </a:t>
            </a:r>
          </a:p>
          <a:p>
            <a:pPr marL="85281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Faire valoir l’action des gestionnaires de résidences sociales auprès des pouvoirs publics et des partenaires.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marL="852815" lvl="1" indent="-285750">
              <a:buFont typeface="Arial" panose="020B0604020202020204" pitchFamily="34" charset="0"/>
              <a:buChar char="•"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Mieux connaître l’activité du secteur</a:t>
            </a:r>
          </a:p>
          <a:p>
            <a:pPr marL="10287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Qui sont nos résidents ? D’où viennent-ils ? Vers où vont-ils quand ils quittent nos structures ?</a:t>
            </a:r>
          </a:p>
          <a:p>
            <a:pPr marL="10287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Produire des références pour permettre aux acteurs de se situer par rapport aux moyennes nationales, régionales, par dispositif…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	</a:t>
            </a:r>
          </a:p>
          <a:p>
            <a:r>
              <a:rPr lang="fr-FR" sz="1500" noProof="0" dirty="0"/>
              <a:t>	</a:t>
            </a:r>
          </a:p>
          <a:p>
            <a:r>
              <a:rPr lang="fr-FR" sz="1500" noProof="0" dirty="0">
                <a:solidFill>
                  <a:srgbClr val="000000"/>
                </a:solidFill>
                <a:latin typeface="Montserrat" pitchFamily="2" charset="77"/>
              </a:rPr>
              <a:t>Vous pouvez retrouver l’ensemble des publications sur le site de l’</a:t>
            </a:r>
            <a:r>
              <a:rPr lang="fr-FR" sz="1500" noProof="0" dirty="0" err="1">
                <a:solidFill>
                  <a:srgbClr val="000000"/>
                </a:solidFill>
                <a:latin typeface="Montserrat" pitchFamily="2" charset="77"/>
              </a:rPr>
              <a:t>Unafo</a:t>
            </a:r>
            <a:r>
              <a:rPr lang="fr-FR" sz="1500" noProof="0" dirty="0">
                <a:solidFill>
                  <a:srgbClr val="000000"/>
                </a:solidFill>
                <a:latin typeface="Montserrat" pitchFamily="2" charset="77"/>
              </a:rPr>
              <a:t> : </a:t>
            </a:r>
            <a:r>
              <a:rPr lang="fr-FR" sz="1500" noProof="0" dirty="0">
                <a:solidFill>
                  <a:srgbClr val="000000"/>
                </a:solidFill>
                <a:latin typeface="Montserrat" pitchFamily="2" charset="77"/>
                <a:hlinkClick r:id="rId2"/>
              </a:rPr>
              <a:t>https://www.unafo.org/centre-de-ressources/les-chiffres-de-lunafo/</a:t>
            </a:r>
            <a:endParaRPr lang="fr-FR" sz="1500" noProof="0" dirty="0">
              <a:solidFill>
                <a:srgbClr val="000000"/>
              </a:solidFill>
              <a:latin typeface="Montserrat" pitchFamily="2" charset="77"/>
            </a:endParaRPr>
          </a:p>
          <a:p>
            <a:endParaRPr lang="fr-FR" sz="1500" noProof="0" dirty="0">
              <a:solidFill>
                <a:srgbClr val="000000"/>
              </a:solidFill>
              <a:latin typeface="Montserrat" pitchFamily="2" charset="77"/>
            </a:endParaRPr>
          </a:p>
        </p:txBody>
      </p:sp>
      <p:sp>
        <p:nvSpPr>
          <p:cNvPr id="11" name="Espace réservé du texte 20">
            <a:extLst>
              <a:ext uri="{FF2B5EF4-FFF2-40B4-BE49-F238E27FC236}">
                <a16:creationId xmlns:a16="http://schemas.microsoft.com/office/drawing/2014/main" id="{921C16DB-AEA5-4F22-7C42-E1B081B16161}"/>
              </a:ext>
            </a:extLst>
          </p:cNvPr>
          <p:cNvSpPr txBox="1">
            <a:spLocks/>
          </p:cNvSpPr>
          <p:nvPr/>
        </p:nvSpPr>
        <p:spPr>
          <a:xfrm>
            <a:off x="2340000" y="269674"/>
            <a:ext cx="7802376" cy="404589"/>
          </a:xfrm>
          <a:prstGeom prst="rect">
            <a:avLst/>
          </a:prstGeom>
        </p:spPr>
        <p:txBody>
          <a:bodyPr/>
          <a:lstStyle>
            <a:lvl1pPr marL="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000" b="1" i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567065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2pPr>
            <a:lvl3pPr marL="113413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3pPr>
            <a:lvl4pPr marL="1701195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4pPr>
            <a:lvl5pPr marL="226826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5pPr>
            <a:lvl6pPr marL="3118858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5924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2989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20054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Enquête sur les personnes logées au sein du logement accompagné</a:t>
            </a:r>
            <a:br>
              <a:rPr lang="fr-FR" noProof="0" dirty="0"/>
            </a:b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564487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D31E8-412A-AC39-91E8-9303639C5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0139998-5784-F67C-3CFA-A52D298BF4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40000" y="1302479"/>
            <a:ext cx="9360000" cy="53399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noProof="0" dirty="0">
                <a:solidFill>
                  <a:schemeClr val="accent1"/>
                </a:solidFill>
                <a:latin typeface="Gill Sans MT" panose="020B0502020104020203" pitchFamily="34" charset="0"/>
              </a:rPr>
              <a:t>4 dispositifs majeurs</a:t>
            </a:r>
          </a:p>
          <a:p>
            <a:pPr algn="l"/>
            <a:r>
              <a:rPr lang="fr-FR" sz="1500" b="1" i="0" u="none" strike="noStrike" cap="all" noProof="0" dirty="0">
                <a:solidFill>
                  <a:srgbClr val="E86D27"/>
                </a:solidFill>
                <a:effectLst/>
                <a:latin typeface="Gill Sans MT" panose="020B0502020104020203" pitchFamily="34" charset="0"/>
              </a:rPr>
              <a:t>      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- les résidences sociales </a:t>
            </a:r>
          </a:p>
          <a:p>
            <a:pPr marL="1419880" lvl="2" indent="-285750" defTabSz="4572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résidences sociales « généralistes » et résidences sociales issues du plan de traitement des foyers de travailleurs migrants 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500" noProof="0" dirty="0">
              <a:solidFill>
                <a:srgbClr val="000000"/>
              </a:solidFill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- les résidences pour jeunes </a:t>
            </a:r>
          </a:p>
          <a:p>
            <a:pPr marL="1419880" lvl="2" indent="-285750" defTabSz="4572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foyers de jeunes travailleurs, résidences sociales-FJT, résidences jeunes actifs, résidences étudiantes conventionnées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500" noProof="0" dirty="0">
              <a:solidFill>
                <a:srgbClr val="000000"/>
              </a:solidFill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- les pensions de famille et résidences accueil 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500" noProof="0" dirty="0">
              <a:solidFill>
                <a:srgbClr val="000000"/>
              </a:solidFill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- les foyers de travailleurs migrants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lvl="1"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	</a:t>
            </a:r>
          </a:p>
          <a:p>
            <a:r>
              <a:rPr lang="fr-FR" sz="1500" noProof="0" dirty="0"/>
              <a:t>	</a:t>
            </a:r>
            <a:endParaRPr lang="fr-FR" noProof="0" dirty="0"/>
          </a:p>
        </p:txBody>
      </p:sp>
      <p:sp>
        <p:nvSpPr>
          <p:cNvPr id="11" name="Espace réservé du texte 20">
            <a:extLst>
              <a:ext uri="{FF2B5EF4-FFF2-40B4-BE49-F238E27FC236}">
                <a16:creationId xmlns:a16="http://schemas.microsoft.com/office/drawing/2014/main" id="{A77F3A7F-A553-7981-759A-4BDC09563E53}"/>
              </a:ext>
            </a:extLst>
          </p:cNvPr>
          <p:cNvSpPr txBox="1">
            <a:spLocks/>
          </p:cNvSpPr>
          <p:nvPr/>
        </p:nvSpPr>
        <p:spPr>
          <a:xfrm>
            <a:off x="2340000" y="269674"/>
            <a:ext cx="7802376" cy="404589"/>
          </a:xfrm>
          <a:prstGeom prst="rect">
            <a:avLst/>
          </a:prstGeom>
        </p:spPr>
        <p:txBody>
          <a:bodyPr/>
          <a:lstStyle>
            <a:lvl1pPr marL="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000" b="1" i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567065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2pPr>
            <a:lvl3pPr marL="113413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3pPr>
            <a:lvl4pPr marL="1701195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4pPr>
            <a:lvl5pPr marL="226826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5pPr>
            <a:lvl6pPr marL="3118858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5924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2989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20054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Enquête sur les personnes logées au sein du logement accompagné</a:t>
            </a:r>
            <a:br>
              <a:rPr lang="fr-FR" noProof="0" dirty="0"/>
            </a:b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50011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85D84-F6FD-CAFF-B2FB-D323FCD58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71AF168-032B-02C5-04C5-04AAD17E51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40000" y="1302479"/>
            <a:ext cx="9360000" cy="53399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noProof="0" dirty="0">
                <a:solidFill>
                  <a:schemeClr val="accent1"/>
                </a:solidFill>
                <a:latin typeface="Gill Sans MT" panose="020B0502020104020203" pitchFamily="34" charset="0"/>
              </a:rPr>
              <a:t>Rappel des modalités de l’enquête </a:t>
            </a:r>
          </a:p>
          <a:p>
            <a:pPr algn="l"/>
            <a:r>
              <a:rPr lang="fr-FR" sz="1500" b="1" i="0" u="none" strike="noStrike" cap="all" noProof="0" dirty="0">
                <a:solidFill>
                  <a:srgbClr val="E86D27"/>
                </a:solidFill>
                <a:effectLst/>
                <a:latin typeface="Gill Sans MT" panose="020B0502020104020203" pitchFamily="34" charset="0"/>
              </a:rPr>
              <a:t>      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marL="85281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L’enquête porte sur les flux et non l’occupation : elle s’intéresse aux personnes ayant emménagé (entrées) ou ayant quitté (sorties) leur logement au cours de l’année. </a:t>
            </a:r>
          </a:p>
          <a:p>
            <a:pPr marL="85281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500" noProof="0" dirty="0">
              <a:solidFill>
                <a:srgbClr val="000000"/>
              </a:solidFill>
            </a:endParaRPr>
          </a:p>
          <a:p>
            <a:pPr marL="852815" lvl="1" indent="-285750" defTabSz="4572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1500" noProof="0" dirty="0">
                <a:solidFill>
                  <a:srgbClr val="000000"/>
                </a:solidFill>
              </a:rPr>
              <a:t>Elle est réalisée sur la base du volontariat, auprès des adhérents de l’UNAFO. Elle n’est donc pas exhaustive.</a:t>
            </a:r>
          </a:p>
          <a:p>
            <a:pPr marL="852815" lvl="1" indent="-285750" defTabSz="4572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fr-FR" sz="1500" noProof="0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85281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20 données sont demandées à l’entrée (type de logement, type de résidence, date d’entrée dans les lieux, composition familiale, type de revenus et d’activités, ressources, situation de logement précédente, etc.) et 21 données demandées à la sortie (dont la date de départ et la destination).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lvl="1">
              <a:defRPr/>
            </a:pPr>
            <a:r>
              <a:rPr lang="fr-FR" sz="1500" noProof="0" dirty="0">
                <a:solidFill>
                  <a:srgbClr val="000000"/>
                </a:solidFill>
              </a:rPr>
              <a:t>	</a:t>
            </a:r>
            <a:endParaRPr lang="fr-FR" sz="1500" noProof="0" dirty="0">
              <a:solidFill>
                <a:srgbClr val="000000"/>
              </a:solidFill>
              <a:highlight>
                <a:srgbClr val="FFFF00"/>
              </a:highlight>
              <a:latin typeface="Montserrat" pitchFamily="2" charset="77"/>
            </a:endParaRPr>
          </a:p>
        </p:txBody>
      </p:sp>
      <p:sp>
        <p:nvSpPr>
          <p:cNvPr id="11" name="Espace réservé du texte 20">
            <a:extLst>
              <a:ext uri="{FF2B5EF4-FFF2-40B4-BE49-F238E27FC236}">
                <a16:creationId xmlns:a16="http://schemas.microsoft.com/office/drawing/2014/main" id="{264C4562-A904-19DF-371F-7069144840E4}"/>
              </a:ext>
            </a:extLst>
          </p:cNvPr>
          <p:cNvSpPr txBox="1">
            <a:spLocks/>
          </p:cNvSpPr>
          <p:nvPr/>
        </p:nvSpPr>
        <p:spPr>
          <a:xfrm>
            <a:off x="2340000" y="269674"/>
            <a:ext cx="7802376" cy="404589"/>
          </a:xfrm>
          <a:prstGeom prst="rect">
            <a:avLst/>
          </a:prstGeom>
        </p:spPr>
        <p:txBody>
          <a:bodyPr/>
          <a:lstStyle>
            <a:lvl1pPr marL="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000" b="1" i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567065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2pPr>
            <a:lvl3pPr marL="113413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3pPr>
            <a:lvl4pPr marL="1701195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4pPr>
            <a:lvl5pPr marL="226826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5pPr>
            <a:lvl6pPr marL="3118858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5924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2989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20054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Enquête sur les personnes logées au sein du logement accompagné</a:t>
            </a:r>
            <a:br>
              <a:rPr lang="fr-FR" noProof="0" dirty="0"/>
            </a:b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89300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5BDEE-73E5-DAD8-EFD7-153EC5D55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88CFF49F-2046-A439-E478-0BD20A224C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40000" y="973377"/>
            <a:ext cx="9360000" cy="53399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noProof="0" dirty="0">
                <a:solidFill>
                  <a:schemeClr val="accent1"/>
                </a:solidFill>
                <a:latin typeface="Gill Sans MT" panose="020B0502020104020203" pitchFamily="34" charset="0"/>
              </a:rPr>
              <a:t>Evolution constante de la participation des dernières années </a:t>
            </a:r>
          </a:p>
          <a:p>
            <a:pPr algn="l"/>
            <a:r>
              <a:rPr lang="fr-FR" sz="1500" b="1" i="0" u="none" strike="noStrike" cap="all" noProof="0" dirty="0">
                <a:solidFill>
                  <a:srgbClr val="E86D27"/>
                </a:solidFill>
                <a:effectLst/>
                <a:latin typeface="Gill Sans MT" panose="020B0502020104020203" pitchFamily="34" charset="0"/>
              </a:rPr>
              <a:t>      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marL="85281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2018 : 18 adhérents représentant 70 % du parc total des adhérents de l’</a:t>
            </a:r>
            <a:r>
              <a:rPr kumimoji="0" lang="fr-F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Unafo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(environ 100 00 logements)</a:t>
            </a:r>
            <a:r>
              <a:rPr lang="fr-FR" sz="1500" noProof="0" dirty="0">
                <a:solidFill>
                  <a:srgbClr val="000000"/>
                </a:solidFill>
              </a:rPr>
              <a:t>.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</a:p>
          <a:p>
            <a:pPr marL="85281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85281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2024 : 55 adhérents représentant 80 % du parc total des adhérents de l’</a:t>
            </a:r>
            <a:r>
              <a:rPr kumimoji="0" lang="fr-F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Unafo</a:t>
            </a:r>
            <a:r>
              <a:rPr lang="fr-FR" sz="1500" noProof="0" dirty="0">
                <a:solidFill>
                  <a:srgbClr val="000000"/>
                </a:solidFill>
              </a:rPr>
              <a:t> (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environ 130 000 logements). </a:t>
            </a:r>
            <a:endParaRPr lang="fr-FR" sz="1500" noProof="0" dirty="0">
              <a:solidFill>
                <a:srgbClr val="000000"/>
              </a:solidFill>
            </a:endParaRPr>
          </a:p>
          <a:p>
            <a:pPr marL="85281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85281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852815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lvl="1"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	</a:t>
            </a:r>
          </a:p>
          <a:p>
            <a:r>
              <a:rPr lang="fr-FR" sz="1500" noProof="0" dirty="0"/>
              <a:t>	</a:t>
            </a:r>
            <a:endParaRPr lang="fr-FR" noProof="0" dirty="0"/>
          </a:p>
        </p:txBody>
      </p:sp>
      <p:sp>
        <p:nvSpPr>
          <p:cNvPr id="11" name="Espace réservé du texte 20">
            <a:extLst>
              <a:ext uri="{FF2B5EF4-FFF2-40B4-BE49-F238E27FC236}">
                <a16:creationId xmlns:a16="http://schemas.microsoft.com/office/drawing/2014/main" id="{88F92980-41B4-5023-6D3C-C7A654D1503D}"/>
              </a:ext>
            </a:extLst>
          </p:cNvPr>
          <p:cNvSpPr txBox="1">
            <a:spLocks/>
          </p:cNvSpPr>
          <p:nvPr/>
        </p:nvSpPr>
        <p:spPr>
          <a:xfrm>
            <a:off x="2340000" y="269674"/>
            <a:ext cx="7802376" cy="404589"/>
          </a:xfrm>
          <a:prstGeom prst="rect">
            <a:avLst/>
          </a:prstGeom>
        </p:spPr>
        <p:txBody>
          <a:bodyPr/>
          <a:lstStyle>
            <a:lvl1pPr marL="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000" b="1" i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567065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2pPr>
            <a:lvl3pPr marL="113413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3pPr>
            <a:lvl4pPr marL="1701195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4pPr>
            <a:lvl5pPr marL="2268260" indent="0" algn="l" defTabSz="567065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chemeClr val="accent2"/>
                </a:solidFill>
                <a:latin typeface="Oswald Heavy" pitchFamily="2" charset="77"/>
                <a:ea typeface="+mn-ea"/>
                <a:cs typeface="+mn-cs"/>
              </a:defRPr>
            </a:lvl5pPr>
            <a:lvl6pPr marL="3118858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5924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2989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20054" indent="-283533" algn="l" defTabSz="567065" rtl="0" eaLnBrk="1" latinLnBrk="0" hangingPunct="1">
              <a:spcBef>
                <a:spcPct val="20000"/>
              </a:spcBef>
              <a:buFont typeface="Arial"/>
              <a:buChar char="•"/>
              <a:defRPr sz="2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Enquête sur les personnes logées au sein du logement accompagné</a:t>
            </a:r>
            <a:br>
              <a:rPr lang="fr-FR" noProof="0" dirty="0"/>
            </a:br>
            <a:endParaRPr lang="fr-FR" noProof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19C3672-3246-A65A-0A10-2CF8FCFA3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779" y="2847761"/>
            <a:ext cx="4858933" cy="159119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948DB3A-64FB-4CD5-91C1-484EF8153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779" y="4594763"/>
            <a:ext cx="48672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58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FCAF0CA-296F-03E2-42A8-235AFB006C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40000" y="320446"/>
            <a:ext cx="5760000" cy="404589"/>
          </a:xfrm>
        </p:spPr>
        <p:txBody>
          <a:bodyPr/>
          <a:lstStyle/>
          <a:p>
            <a:r>
              <a:rPr lang="fr-FR" noProof="0" dirty="0"/>
              <a:t>Les profils des personnes logées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A857806-1071-3DBD-969F-8E298F2149D9}"/>
              </a:ext>
            </a:extLst>
          </p:cNvPr>
          <p:cNvSpPr txBox="1"/>
          <p:nvPr/>
        </p:nvSpPr>
        <p:spPr>
          <a:xfrm>
            <a:off x="5220000" y="1862797"/>
            <a:ext cx="24429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8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majorité d’hommes, avec une répartition variable selon les dispositifs</a:t>
            </a:r>
            <a:endParaRPr lang="fr-FR" noProof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9565201-F49A-F98B-C2AE-6316036E4C3F}"/>
              </a:ext>
            </a:extLst>
          </p:cNvPr>
          <p:cNvSpPr txBox="1"/>
          <p:nvPr/>
        </p:nvSpPr>
        <p:spPr>
          <a:xfrm>
            <a:off x="8794475" y="4894396"/>
            <a:ext cx="3772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Plus de la moitié des entrants a moins de 30 ans</a:t>
            </a:r>
            <a:endParaRPr lang="fr-FR" noProof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77E92CE-F768-BD48-E9C8-9C0E3DC55555}"/>
              </a:ext>
            </a:extLst>
          </p:cNvPr>
          <p:cNvSpPr txBox="1"/>
          <p:nvPr/>
        </p:nvSpPr>
        <p:spPr>
          <a:xfrm>
            <a:off x="5219999" y="4964826"/>
            <a:ext cx="244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8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très grande majorité de personnes seules</a:t>
            </a:r>
            <a:endParaRPr lang="fr-FR" noProof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4DF4D368-BE67-31BA-2BA9-4E56E77DF5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1390457"/>
              </p:ext>
            </p:extLst>
          </p:nvPr>
        </p:nvGraphicFramePr>
        <p:xfrm>
          <a:off x="1601441" y="888521"/>
          <a:ext cx="4494559" cy="2619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87D50F0C-E918-AE45-F9BF-4F25895ABF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2347107"/>
              </p:ext>
            </p:extLst>
          </p:nvPr>
        </p:nvGraphicFramePr>
        <p:xfrm>
          <a:off x="1806810" y="3450074"/>
          <a:ext cx="5172144" cy="3407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D9BEC9E6-7562-4C82-924F-92CDA515C6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750407"/>
              </p:ext>
            </p:extLst>
          </p:nvPr>
        </p:nvGraphicFramePr>
        <p:xfrm>
          <a:off x="7911521" y="1758679"/>
          <a:ext cx="4225976" cy="3201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77553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FCAF0CA-296F-03E2-42A8-235AFB006C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noProof="0" dirty="0"/>
              <a:t>La situation économique des personnes logées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DC70EC-E931-7B32-E766-B048491B1C05}"/>
              </a:ext>
            </a:extLst>
          </p:cNvPr>
          <p:cNvSpPr txBox="1"/>
          <p:nvPr/>
        </p:nvSpPr>
        <p:spPr>
          <a:xfrm>
            <a:off x="2152797" y="4745868"/>
            <a:ext cx="4097112" cy="1064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54 %</a:t>
            </a:r>
            <a:r>
              <a:rPr lang="fr-FR" sz="16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 entrants ont des revenus inférieurs au seuil de pauvreté, et </a:t>
            </a:r>
            <a:r>
              <a:rPr lang="fr-FR" sz="16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24 % </a:t>
            </a:r>
            <a:r>
              <a:rPr lang="fr-FR" sz="16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disposent de moins de 635 € par mois.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5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BC9144-DEE7-AB4D-A2E0-0EEAA6C9FE4C}"/>
              </a:ext>
            </a:extLst>
          </p:cNvPr>
          <p:cNvSpPr txBox="1"/>
          <p:nvPr/>
        </p:nvSpPr>
        <p:spPr>
          <a:xfrm>
            <a:off x="7206017" y="1371813"/>
            <a:ext cx="4097112" cy="1500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b="1" noProof="0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43 % </a:t>
            </a:r>
            <a:r>
              <a:rPr lang="fr-FR" sz="1600" noProof="0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entrants ont un contrat de travail et </a:t>
            </a:r>
            <a:r>
              <a:rPr lang="fr-FR" sz="1600" b="1" noProof="0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26 %</a:t>
            </a:r>
            <a:r>
              <a:rPr lang="fr-FR" sz="1600" noProof="0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sont étudiants, apprentis ou stagiaires.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b="1" noProof="0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27 %</a:t>
            </a:r>
            <a:r>
              <a:rPr lang="fr-FR" sz="1600" noProof="0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sont demandeurs d’emploi ou sans activité.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ABDA24FD-6BF8-C721-9E09-FC74F37C96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891465"/>
              </p:ext>
            </p:extLst>
          </p:nvPr>
        </p:nvGraphicFramePr>
        <p:xfrm>
          <a:off x="2244671" y="117399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C256BE80-B7D7-3F3F-787D-BE6093D5C9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4233073"/>
              </p:ext>
            </p:extLst>
          </p:nvPr>
        </p:nvGraphicFramePr>
        <p:xfrm>
          <a:off x="6816671" y="32515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2765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FCAF0CA-296F-03E2-42A8-235AFB006C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39999" y="360000"/>
            <a:ext cx="7211773" cy="404589"/>
          </a:xfrm>
        </p:spPr>
        <p:txBody>
          <a:bodyPr/>
          <a:lstStyle/>
          <a:p>
            <a:r>
              <a:rPr lang="fr-FR" noProof="0" dirty="0"/>
              <a:t>La situation d’habitat des personnes logées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9BF4B7-D630-1CBA-7A05-CD994583E08D}"/>
              </a:ext>
            </a:extLst>
          </p:cNvPr>
          <p:cNvSpPr txBox="1"/>
          <p:nvPr/>
        </p:nvSpPr>
        <p:spPr>
          <a:xfrm>
            <a:off x="6037091" y="1280460"/>
            <a:ext cx="4699000" cy="2130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T1 sont la typologie majoritaire, mais les T1’ progressent régulièrement au sein du parc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part des chambres est en diminution constante.</a:t>
            </a:r>
            <a:endParaRPr lang="fr-FR" sz="16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noter quelques rares emménagements dans des « grandes » typologie (T3 et plus) qui correspondent généralement à des logements partagés.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743E9ED-4BF0-0A1B-A2F6-4AAB4F5C5901}"/>
              </a:ext>
            </a:extLst>
          </p:cNvPr>
          <p:cNvSpPr txBox="1"/>
          <p:nvPr/>
        </p:nvSpPr>
        <p:spPr>
          <a:xfrm>
            <a:off x="2188029" y="4438248"/>
            <a:ext cx="4699000" cy="223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durées de séjour sont comptabilisées à partir des personnes sortantes.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Deux « pics » : 12/24 mois qui est la durée classique des séjours en RS et +de 60 mois qui correspond aux fins de séjour en FTM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durée médiane des séjours est de </a:t>
            </a:r>
            <a:r>
              <a:rPr lang="fr-FR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 mois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noProof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EC700469-6528-4B6D-B002-D6DB2BB65E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8480651"/>
              </p:ext>
            </p:extLst>
          </p:nvPr>
        </p:nvGraphicFramePr>
        <p:xfrm>
          <a:off x="1713030" y="883559"/>
          <a:ext cx="4572000" cy="2735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A1148C45-FD8D-43B4-B28F-383D9DEDDB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6385140"/>
              </p:ext>
            </p:extLst>
          </p:nvPr>
        </p:nvGraphicFramePr>
        <p:xfrm>
          <a:off x="6730816" y="353506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88385192"/>
      </p:ext>
    </p:extLst>
  </p:cSld>
  <p:clrMapOvr>
    <a:masterClrMapping/>
  </p:clrMapOvr>
</p:sld>
</file>

<file path=ppt/theme/theme1.xml><?xml version="1.0" encoding="utf-8"?>
<a:theme xmlns:a="http://schemas.openxmlformats.org/drawingml/2006/main" name="2 - PAGES CONTENUS">
  <a:themeElements>
    <a:clrScheme name="Unafo 2021">
      <a:dk1>
        <a:srgbClr val="000000"/>
      </a:dk1>
      <a:lt1>
        <a:srgbClr val="FFFFFF"/>
      </a:lt1>
      <a:dk2>
        <a:srgbClr val="51514F"/>
      </a:dk2>
      <a:lt2>
        <a:srgbClr val="F2F3F3"/>
      </a:lt2>
      <a:accent1>
        <a:srgbClr val="EC6608"/>
      </a:accent1>
      <a:accent2>
        <a:srgbClr val="641649"/>
      </a:accent2>
      <a:accent3>
        <a:srgbClr val="607EBE"/>
      </a:accent3>
      <a:accent4>
        <a:srgbClr val="F79646"/>
      </a:accent4>
      <a:accent5>
        <a:srgbClr val="8064A2"/>
      </a:accent5>
      <a:accent6>
        <a:srgbClr val="4BACC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NAFO-Modèle présentation-V3.potx" id="{37934315-CBF3-F846-9EAA-B4356C75768A}" vid="{BF63B929-03B8-7D45-9E3E-9C909509CFFD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812F6009ED0D41A88BA5073049BDE4" ma:contentTypeVersion="0" ma:contentTypeDescription="Crée un document." ma:contentTypeScope="" ma:versionID="6282db97e3aead3c693aee6ed560306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4605707d3ea93873c158b0cc070eaf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D143E6-3F21-4718-8DBA-18D9C0897E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DE7A13-BBE9-4205-B343-6107B805278C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5D69A62-3E45-44D6-9A9C-323387CA1D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UNAFO-Modèle présentation PPT</Template>
  <TotalTime>4098</TotalTime>
  <Words>1134</Words>
  <Application>Microsoft Office PowerPoint</Application>
  <PresentationFormat>Grand écran</PresentationFormat>
  <Paragraphs>147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5" baseType="lpstr">
      <vt:lpstr>Arial</vt:lpstr>
      <vt:lpstr>Calibri</vt:lpstr>
      <vt:lpstr>DIN-Black</vt:lpstr>
      <vt:lpstr>Franklin Gothic Book</vt:lpstr>
      <vt:lpstr>Gill Sans MT</vt:lpstr>
      <vt:lpstr>Montserrat</vt:lpstr>
      <vt:lpstr>Oswald</vt:lpstr>
      <vt:lpstr>Oswald Heavy</vt:lpstr>
      <vt:lpstr>Oswald SemiBold</vt:lpstr>
      <vt:lpstr>Police système Courant</vt:lpstr>
      <vt:lpstr>Wingdings</vt:lpstr>
      <vt:lpstr>2 - PAGES CONTENUS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Pauline LEBEAU</dc:creator>
  <cp:keywords/>
  <dc:description/>
  <cp:lastModifiedBy>LARDOUX, Carole (DREES/OSOL/BLCE/EXTERNES)</cp:lastModifiedBy>
  <cp:revision>63</cp:revision>
  <dcterms:created xsi:type="dcterms:W3CDTF">2021-06-02T09:24:22Z</dcterms:created>
  <dcterms:modified xsi:type="dcterms:W3CDTF">2025-06-13T10:48:13Z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0x01010069812F6009ED0D41A88BA5073049BDE4</vt:lpwstr>
  </property>
</Properties>
</file>