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13" r:id="rId1"/>
  </p:sldMasterIdLst>
  <p:notesMasterIdLst>
    <p:notesMasterId r:id="rId28"/>
  </p:notesMasterIdLst>
  <p:sldIdLst>
    <p:sldId id="358" r:id="rId2"/>
    <p:sldId id="380" r:id="rId3"/>
    <p:sldId id="382" r:id="rId4"/>
    <p:sldId id="381" r:id="rId5"/>
    <p:sldId id="386" r:id="rId6"/>
    <p:sldId id="344" r:id="rId7"/>
    <p:sldId id="361" r:id="rId8"/>
    <p:sldId id="368" r:id="rId9"/>
    <p:sldId id="397" r:id="rId10"/>
    <p:sldId id="364" r:id="rId11"/>
    <p:sldId id="390" r:id="rId12"/>
    <p:sldId id="399" r:id="rId13"/>
    <p:sldId id="383" r:id="rId14"/>
    <p:sldId id="400" r:id="rId15"/>
    <p:sldId id="401" r:id="rId16"/>
    <p:sldId id="402" r:id="rId17"/>
    <p:sldId id="403" r:id="rId18"/>
    <p:sldId id="398" r:id="rId19"/>
    <p:sldId id="409" r:id="rId20"/>
    <p:sldId id="405" r:id="rId21"/>
    <p:sldId id="406" r:id="rId22"/>
    <p:sldId id="407" r:id="rId23"/>
    <p:sldId id="408" r:id="rId24"/>
    <p:sldId id="411" r:id="rId25"/>
    <p:sldId id="333" r:id="rId26"/>
    <p:sldId id="413" r:id="rId2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C86BD1-AF5D-457F-1015-84B53161C6DE}" name="CABANNES, Pierre-Yves (DREES/OSOL/BLCE)" initials="PC" userId="S::Pierre-Yves.CABANNES@sante.gouv.fr::4c1ad10e-a979-42aa-83ef-4bc1f14c35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BANNES, Pierre-Yves (DREES/OS/LCE)" initials="CP(" lastIdx="2" clrIdx="0"/>
  <p:cmAuthor id="2" name="ABASSI, Elisa (DREES/OS)" initials="AE(" lastIdx="8" clrIdx="1"/>
  <p:cmAuthor id="3" name="CHEVALIER, Martin (DREES/OS)" initials="CM(" lastIdx="4" clrIdx="2"/>
  <p:cmAuthor id="4" name="CABANNES, Pierre-Yves (DREES/OS/LCE)" initials="PYC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3657" autoAdjust="0"/>
  </p:normalViewPr>
  <p:slideViewPr>
    <p:cSldViewPr showGuides="1">
      <p:cViewPr varScale="1">
        <p:scale>
          <a:sx n="132" d="100"/>
          <a:sy n="132" d="100"/>
        </p:scale>
        <p:origin x="138" y="11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26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39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0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51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387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22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566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87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77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81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27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74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14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171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33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38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42F50B87-E56F-4472-A664-D7D5B0729CE6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747B9B6-FE5B-4EDD-A6B9-2332E515C3C3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AB77729F-CEB9-4508-97F1-3412D3F2AD24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161F7E1-A5E9-4CB3-8CB4-31B935A84866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390E5A9C-B2EC-4680-AF7C-DE846CE4FEE6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2631" y="328486"/>
            <a:ext cx="1320064" cy="11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EB4DC6AE-FE7C-4595-94CE-B6B53B3E8B9B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D3EE727-D603-404F-959E-280EFF8FCC46}" type="datetime1">
              <a:rPr lang="fr-FR" smtClean="0"/>
              <a:t>02/07/2025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453866" y="555526"/>
            <a:ext cx="1744453" cy="15761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38FE35D-353B-465A-8765-A257E4CBC6FB}" type="datetime1">
              <a:rPr lang="fr-FR" cap="all" smtClean="0"/>
              <a:t>02/07/2025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7084" y="180000"/>
            <a:ext cx="398441" cy="36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2000"/>
              </a:lnSpc>
              <a:spcBef>
                <a:spcPts val="13200"/>
              </a:spcBef>
              <a:spcAft>
                <a:spcPts val="400"/>
              </a:spcAft>
            </a:pPr>
            <a:r>
              <a:rPr lang="fr-FR" sz="2400" spc="50" dirty="0">
                <a:solidFill>
                  <a:srgbClr val="E83D54"/>
                </a:solidFill>
                <a:ea typeface="Times New Roman"/>
                <a:cs typeface="Arial"/>
              </a:rPr>
              <a:t>LE PERSONNEL DES CENTRES D’HEBERGEMENT POUR ADULTES ET FAMILLES EN DIFFICULTE SOCIALE</a:t>
            </a:r>
            <a:endParaRPr lang="fr-FR" sz="2400" spc="50" dirty="0">
              <a:solidFill>
                <a:srgbClr val="E83D54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</a:pPr>
            <a:r>
              <a:rPr lang="fr-FR" sz="1400" spc="50" dirty="0">
                <a:solidFill>
                  <a:srgbClr val="E83D54"/>
                </a:solidFill>
                <a:ea typeface="Times New Roman"/>
                <a:cs typeface="Arial"/>
              </a:rPr>
              <a:t>caractéristiques du PERSONNEL DES établissements SOCIAUX accueillant du public sans-domicile (hors hôtels et logement adapté) au 31 décembre 2020 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</a:pPr>
            <a:r>
              <a:rPr lang="fr-FR" sz="1100" cap="none" spc="50" dirty="0">
                <a:solidFill>
                  <a:srgbClr val="5B504B"/>
                </a:solidFill>
                <a:ea typeface="Times New Roman"/>
                <a:cs typeface="Times New Roman"/>
              </a:rPr>
              <a:t>Eléonore Richard (CES / Drees)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</a:pPr>
            <a:endParaRPr lang="fr-FR" sz="1600" spc="50" dirty="0">
              <a:solidFill>
                <a:srgbClr val="E83D54"/>
              </a:solidFill>
              <a:latin typeface="Franklin Gothic Medium"/>
              <a:ea typeface="Times New Roman"/>
              <a:cs typeface="Times New Roman"/>
            </a:endParaRPr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F598064-081C-4AC2-97FB-AC851F04FF4A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</p:spTree>
    <p:extLst>
      <p:ext uri="{BB962C8B-B14F-4D97-AF65-F5344CB8AC3E}">
        <p14:creationId xmlns:p14="http://schemas.microsoft.com/office/powerpoint/2010/main" val="91434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9EBAC11C-4A73-4FED-93E1-1E7365B518B7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376741" y="2283718"/>
            <a:ext cx="639051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algn="ctr">
              <a:spcBef>
                <a:spcPts val="600"/>
              </a:spcBef>
              <a:spcAft>
                <a:spcPts val="1500"/>
              </a:spcAft>
              <a:buFont typeface="+mj-lt"/>
              <a:buAutoNum type="romanUcPeriod" startAt="2"/>
            </a:pPr>
            <a:r>
              <a:rPr lang="fr-FR" sz="2000" kern="1600" cap="all" dirty="0">
                <a:solidFill>
                  <a:srgbClr val="E83D54"/>
                </a:solidFill>
              </a:rPr>
              <a:t>Fonctions exercées par le personnel</a:t>
            </a:r>
          </a:p>
        </p:txBody>
      </p:sp>
    </p:spTree>
    <p:extLst>
      <p:ext uri="{BB962C8B-B14F-4D97-AF65-F5344CB8AC3E}">
        <p14:creationId xmlns:p14="http://schemas.microsoft.com/office/powerpoint/2010/main" val="236051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C5648C86-F6B9-4C58-A7F8-211DC110625B}" type="datetime1">
              <a:rPr lang="fr-FR" cap="all" smtClean="0"/>
              <a:t>02/07/2025</a:t>
            </a:fld>
            <a:endParaRPr lang="fr-FR" cap="all" dirty="0"/>
          </a:p>
        </p:txBody>
      </p:sp>
      <p:pic>
        <p:nvPicPr>
          <p:cNvPr id="4" name="Image 3" descr="Une image contenant texte, nombre, Police, Parallèle&#10;&#10;Le contenu généré par l’IA peut être incorrect.">
            <a:extLst>
              <a:ext uri="{FF2B5EF4-FFF2-40B4-BE49-F238E27FC236}">
                <a16:creationId xmlns:a16="http://schemas.microsoft.com/office/drawing/2014/main" id="{F8E62556-97E2-21B3-C6F2-1F06EE0C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0" b="8676"/>
          <a:stretch/>
        </p:blipFill>
        <p:spPr>
          <a:xfrm>
            <a:off x="1286435" y="548305"/>
            <a:ext cx="6381909" cy="4043766"/>
          </a:xfrm>
          <a:prstGeom prst="rect">
            <a:avLst/>
          </a:prstGeom>
        </p:spPr>
      </p:pic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6D471EF8-6867-9452-67E2-EC48F7A61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8782" y="195486"/>
            <a:ext cx="5879931" cy="360000"/>
          </a:xfrm>
        </p:spPr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9DA9CA-A2AC-0F17-BB69-01089A4F8648}"/>
              </a:ext>
            </a:extLst>
          </p:cNvPr>
          <p:cNvSpPr/>
          <p:nvPr/>
        </p:nvSpPr>
        <p:spPr>
          <a:xfrm>
            <a:off x="4716016" y="4401562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C76DD5-9788-8EA9-545B-A0C8D83EA8FB}"/>
              </a:ext>
            </a:extLst>
          </p:cNvPr>
          <p:cNvSpPr/>
          <p:nvPr/>
        </p:nvSpPr>
        <p:spPr>
          <a:xfrm>
            <a:off x="4696524" y="2643758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509365B-15E7-0EEA-0038-AB2B0FDDB6F5}"/>
              </a:ext>
            </a:extLst>
          </p:cNvPr>
          <p:cNvSpPr/>
          <p:nvPr/>
        </p:nvSpPr>
        <p:spPr>
          <a:xfrm>
            <a:off x="6012160" y="3651870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422F1A0-AE56-0D2D-6FEA-E6964B93FE53}"/>
              </a:ext>
            </a:extLst>
          </p:cNvPr>
          <p:cNvSpPr/>
          <p:nvPr/>
        </p:nvSpPr>
        <p:spPr>
          <a:xfrm>
            <a:off x="5991381" y="1563638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37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5B9A5F1-A255-41A9-96BB-5B704D8F98CC}" type="datetime1">
              <a:rPr lang="fr-FR" cap="all" smtClean="0"/>
              <a:t>02/07/2025</a:t>
            </a:fld>
            <a:endParaRPr lang="fr-FR" cap="all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A423687-8C4D-7B55-479F-3B20BDB0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78821"/>
            <a:ext cx="6172507" cy="41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9EBAC11C-4A73-4FED-93E1-1E7365B518B7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043608" y="2139702"/>
            <a:ext cx="73719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algn="ctr">
              <a:spcBef>
                <a:spcPts val="600"/>
              </a:spcBef>
              <a:spcAft>
                <a:spcPts val="1500"/>
              </a:spcAft>
              <a:buFont typeface="+mj-lt"/>
              <a:buAutoNum type="romanUcPeriod" startAt="3"/>
            </a:pPr>
            <a:r>
              <a:rPr lang="fr-FR" sz="2000" kern="1600" cap="all" dirty="0">
                <a:solidFill>
                  <a:srgbClr val="E83D54"/>
                </a:solidFill>
              </a:rPr>
              <a:t>caractéristiques Socio-démographique DU PERSONNEL</a:t>
            </a:r>
          </a:p>
        </p:txBody>
      </p:sp>
    </p:spTree>
    <p:extLst>
      <p:ext uri="{BB962C8B-B14F-4D97-AF65-F5344CB8AC3E}">
        <p14:creationId xmlns:p14="http://schemas.microsoft.com/office/powerpoint/2010/main" val="46914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5B9A5F1-A255-41A9-96BB-5B704D8F98CC}" type="datetime1">
              <a:rPr lang="fr-FR" cap="all" smtClean="0"/>
              <a:t>02/07/2025</a:t>
            </a:fld>
            <a:endParaRPr lang="fr-FR" cap="all" dirty="0"/>
          </a:p>
        </p:txBody>
      </p:sp>
      <p:pic>
        <p:nvPicPr>
          <p:cNvPr id="4" name="Image 3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7C7674B5-C3AF-A1D4-6367-8743DE420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16875"/>
          <a:stretch/>
        </p:blipFill>
        <p:spPr>
          <a:xfrm>
            <a:off x="251520" y="769353"/>
            <a:ext cx="5852969" cy="3530590"/>
          </a:xfrm>
          <a:prstGeom prst="rect">
            <a:avLst/>
          </a:prstGeom>
        </p:spPr>
      </p:pic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EB0A115-C6C9-69F5-E9FF-C28C6C5F9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0581" y="1059583"/>
            <a:ext cx="2376264" cy="3240360"/>
          </a:xfrm>
        </p:spPr>
        <p:txBody>
          <a:bodyPr/>
          <a:lstStyle/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Femmes surreprésentées dans toutes les catégories d’établissements</a:t>
            </a: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Parts en augmentation par rapport à 2016 :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+ 2 points en EAME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effectLst/>
                <a:latin typeface="Arial" panose="020B0604020202020204" pitchFamily="34" charset="0"/>
              </a:rPr>
              <a:t>+ </a:t>
            </a:r>
            <a:r>
              <a:rPr lang="fr-FR" sz="900" b="1" dirty="0">
                <a:latin typeface="Arial" panose="020B0604020202020204" pitchFamily="34" charset="0"/>
              </a:rPr>
              <a:t>3</a:t>
            </a:r>
            <a:r>
              <a:rPr lang="fr-FR" sz="900" b="1" dirty="0">
                <a:effectLst/>
                <a:latin typeface="Arial" panose="020B0604020202020204" pitchFamily="34" charset="0"/>
              </a:rPr>
              <a:t> </a:t>
            </a:r>
            <a:r>
              <a:rPr lang="fr-FR" sz="900" b="1" dirty="0">
                <a:latin typeface="Arial" panose="020B0604020202020204" pitchFamily="34" charset="0"/>
              </a:rPr>
              <a:t>points </a:t>
            </a:r>
            <a:r>
              <a:rPr lang="fr-FR" sz="900" b="1" dirty="0">
                <a:effectLst/>
                <a:latin typeface="Arial" panose="020B0604020202020204" pitchFamily="34" charset="0"/>
              </a:rPr>
              <a:t>en CHRS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+ 7 points dans les autres centres d’accueil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effectLst/>
                <a:latin typeface="Arial" panose="020B0604020202020204" pitchFamily="34" charset="0"/>
              </a:rPr>
              <a:t>+ 5 points en CPH 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Stable en CADA</a:t>
            </a:r>
            <a:endParaRPr lang="fr-FR" sz="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7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5B9A5F1-A255-41A9-96BB-5B704D8F98CC}" type="datetime1">
              <a:rPr lang="fr-FR" cap="all" smtClean="0"/>
              <a:t>02/07/2025</a:t>
            </a:fld>
            <a:endParaRPr lang="fr-FR" cap="all" dirty="0"/>
          </a:p>
        </p:txBody>
      </p:sp>
      <p:pic>
        <p:nvPicPr>
          <p:cNvPr id="5" name="Image 4" descr="Une image contenant texte, capture d’écran, nombre, Parallèle&#10;&#10;Le contenu généré par l’IA peut être incorrect.">
            <a:extLst>
              <a:ext uri="{FF2B5EF4-FFF2-40B4-BE49-F238E27FC236}">
                <a16:creationId xmlns:a16="http://schemas.microsoft.com/office/drawing/2014/main" id="{8A2DDFDB-4349-E69A-742B-C163DAB4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2211"/>
            <a:ext cx="4320480" cy="479580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D9FBCC1-A8A8-55D8-596E-335A0783FB2C}"/>
              </a:ext>
            </a:extLst>
          </p:cNvPr>
          <p:cNvSpPr/>
          <p:nvPr/>
        </p:nvSpPr>
        <p:spPr>
          <a:xfrm>
            <a:off x="5592723" y="4553148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3995321-ADEB-4082-BCAA-519CA590FEA4}"/>
              </a:ext>
            </a:extLst>
          </p:cNvPr>
          <p:cNvSpPr/>
          <p:nvPr/>
        </p:nvSpPr>
        <p:spPr>
          <a:xfrm>
            <a:off x="5592723" y="3435846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4D94711-B276-DA8D-13C2-50962779EA41}"/>
              </a:ext>
            </a:extLst>
          </p:cNvPr>
          <p:cNvSpPr/>
          <p:nvPr/>
        </p:nvSpPr>
        <p:spPr>
          <a:xfrm>
            <a:off x="5570101" y="987574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6AA65D1-C622-D2DB-ACC6-FDF9AA804171}"/>
              </a:ext>
            </a:extLst>
          </p:cNvPr>
          <p:cNvSpPr/>
          <p:nvPr/>
        </p:nvSpPr>
        <p:spPr>
          <a:xfrm>
            <a:off x="6156176" y="1720301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0B54B90-D35E-CF98-7141-61FDF1DC339B}"/>
              </a:ext>
            </a:extLst>
          </p:cNvPr>
          <p:cNvSpPr/>
          <p:nvPr/>
        </p:nvSpPr>
        <p:spPr>
          <a:xfrm>
            <a:off x="6156176" y="1347614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3715656-F9FD-48E5-C971-855D55236167}"/>
              </a:ext>
            </a:extLst>
          </p:cNvPr>
          <p:cNvSpPr/>
          <p:nvPr/>
        </p:nvSpPr>
        <p:spPr>
          <a:xfrm>
            <a:off x="5570101" y="3798971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C822093-33A4-94C9-DBDB-5689001ACA45}"/>
              </a:ext>
            </a:extLst>
          </p:cNvPr>
          <p:cNvSpPr/>
          <p:nvPr/>
        </p:nvSpPr>
        <p:spPr>
          <a:xfrm>
            <a:off x="6156176" y="3046590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F78A23-3CE4-DFDF-307B-8A2EAD3D6051}"/>
              </a:ext>
            </a:extLst>
          </p:cNvPr>
          <p:cNvSpPr/>
          <p:nvPr/>
        </p:nvSpPr>
        <p:spPr>
          <a:xfrm>
            <a:off x="6156176" y="792048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6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B9A5F1-A255-41A9-96BB-5B704D8F98CC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4" name="Image 3" descr="Une image contenant texte, nombre, Police, Parallèle&#10;&#10;Le contenu généré par l’IA peut être incorrect.">
            <a:extLst>
              <a:ext uri="{FF2B5EF4-FFF2-40B4-BE49-F238E27FC236}">
                <a16:creationId xmlns:a16="http://schemas.microsoft.com/office/drawing/2014/main" id="{E172FCE0-B68C-3FC3-FEF8-5053DB9A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50" y="627534"/>
            <a:ext cx="5809776" cy="3888432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FE1435A-1006-E915-057A-FC3F7E15E4A7}"/>
              </a:ext>
            </a:extLst>
          </p:cNvPr>
          <p:cNvSpPr/>
          <p:nvPr/>
        </p:nvSpPr>
        <p:spPr>
          <a:xfrm>
            <a:off x="7020272" y="4227934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136C97-FC4A-998F-268E-100B1E7971FF}"/>
              </a:ext>
            </a:extLst>
          </p:cNvPr>
          <p:cNvSpPr/>
          <p:nvPr/>
        </p:nvSpPr>
        <p:spPr>
          <a:xfrm>
            <a:off x="7020272" y="3984964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21278E7-3248-AD77-2F56-FF502AC301B1}"/>
              </a:ext>
            </a:extLst>
          </p:cNvPr>
          <p:cNvSpPr/>
          <p:nvPr/>
        </p:nvSpPr>
        <p:spPr>
          <a:xfrm>
            <a:off x="7020272" y="2343548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C1FAC3-D2DF-7F7A-6545-0E9FF4E06404}"/>
              </a:ext>
            </a:extLst>
          </p:cNvPr>
          <p:cNvSpPr/>
          <p:nvPr/>
        </p:nvSpPr>
        <p:spPr>
          <a:xfrm>
            <a:off x="7020272" y="1290015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11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r>
              <a:rPr lang="fr-FR" cap="all" dirty="0"/>
              <a:t>24/03/2023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61398" y="544719"/>
            <a:ext cx="8424863" cy="539991"/>
          </a:xfrm>
        </p:spPr>
        <p:txBody>
          <a:bodyPr>
            <a:normAutofit/>
          </a:bodyPr>
          <a:lstStyle/>
          <a:p>
            <a:r>
              <a:rPr lang="fr-FR" sz="18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Autres caractéristiques :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084710"/>
            <a:ext cx="770485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Âge moyen du personnel : 43 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100" dirty="0"/>
              <a:t>Très proche de l’âge moyen de la population en emploi en France (42 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100" dirty="0"/>
              <a:t>La vaste majorité se situe dans la tranche d’âge 30-59 ans </a:t>
            </a:r>
          </a:p>
          <a:p>
            <a:pPr lvl="1"/>
            <a:endParaRPr lang="fr-FR" sz="1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100" dirty="0"/>
              <a:t>Distribution de l’âge semblable selon la catégorie d’établissement (même si âge moyen un peu plus élevé en EAME, CHRS, ACT et LHSS)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alt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Adéquation diplôme / fonction</a:t>
            </a:r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alt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Educateur·ice·s spécialisé·e·s </a:t>
            </a: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: 85 % ont le diplôme d’Etat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Moniteur·ice·s-éducateur·ice·s</a:t>
            </a: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: 76 % ont le diplôme d’Etat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Animateur·ice·s sociaux·ales </a:t>
            </a: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: 2/3 n’ont aucun diplôme relatif à l’animation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alt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Part globale de diplômé</a:t>
            </a:r>
            <a:r>
              <a:rPr lang="fr-FR" alt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fr-FR" alt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 stable entre 2016 et 2020</a:t>
            </a:r>
          </a:p>
        </p:txBody>
      </p:sp>
    </p:spTree>
    <p:extLst>
      <p:ext uri="{BB962C8B-B14F-4D97-AF65-F5344CB8AC3E}">
        <p14:creationId xmlns:p14="http://schemas.microsoft.com/office/powerpoint/2010/main" val="127945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9EBAC11C-4A73-4FED-93E1-1E7365B518B7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1043608" y="2139702"/>
            <a:ext cx="73719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>
              <a:spcBef>
                <a:spcPts val="600"/>
              </a:spcBef>
              <a:spcAft>
                <a:spcPts val="1500"/>
              </a:spcAft>
            </a:pPr>
            <a:r>
              <a:rPr lang="fr-FR" sz="2000" kern="1600" cap="all" dirty="0">
                <a:solidFill>
                  <a:srgbClr val="E83D54"/>
                </a:solidFill>
              </a:rPr>
              <a:t>IV. CONDITIONS DE TRAVAIL ET Bénévolat</a:t>
            </a:r>
          </a:p>
        </p:txBody>
      </p:sp>
    </p:spTree>
    <p:extLst>
      <p:ext uri="{BB962C8B-B14F-4D97-AF65-F5344CB8AC3E}">
        <p14:creationId xmlns:p14="http://schemas.microsoft.com/office/powerpoint/2010/main" val="350841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6" name="Image 5" descr="Une image contenant texte, nombre,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52A14900-CBDC-EEF3-5882-2863BD8EF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082"/>
            <a:ext cx="6058148" cy="4690179"/>
          </a:xfrm>
          <a:prstGeom prst="rect">
            <a:avLst/>
          </a:prstGeom>
        </p:spPr>
      </p:pic>
      <p:sp>
        <p:nvSpPr>
          <p:cNvPr id="3" name="Espace réservé du texte 10">
            <a:extLst>
              <a:ext uri="{FF2B5EF4-FFF2-40B4-BE49-F238E27FC236}">
                <a16:creationId xmlns:a16="http://schemas.microsoft.com/office/drawing/2014/main" id="{602EC6FA-44C1-0127-6273-33F668A83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8184" y="1002411"/>
            <a:ext cx="2678510" cy="3138677"/>
          </a:xfrm>
        </p:spPr>
        <p:txBody>
          <a:bodyPr/>
          <a:lstStyle/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Moins d’une personne sur 10 appartient à la fonction publique 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En baisse par rapport à 2016 (CPH : de 7 à 0 %)</a:t>
            </a:r>
            <a:endParaRPr lang="fr-FR" sz="900" b="1" dirty="0">
              <a:effectLst/>
              <a:latin typeface="Arial" panose="020B0604020202020204" pitchFamily="34" charset="0"/>
            </a:endParaRP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85 % des établissements relèvent d’une convention collective</a:t>
            </a:r>
          </a:p>
          <a:p>
            <a:pPr lvl="1" indent="0">
              <a:buNone/>
            </a:pPr>
            <a:r>
              <a:rPr lang="fr-FR" sz="900" b="1" dirty="0">
                <a:latin typeface="Arial" panose="020B0604020202020204" pitchFamily="34" charset="0"/>
              </a:rPr>
              <a:t> </a:t>
            </a: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EAME : 20 % de fonctionnaires titulaires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Métiers </a:t>
            </a:r>
            <a:r>
              <a:rPr lang="fr-FR" sz="900" b="1" dirty="0"/>
              <a:t>d’éduc spé, éduc de jeunes enfants ou surveillant de nuit</a:t>
            </a:r>
            <a:endParaRPr lang="fr-FR" sz="1100" b="1" dirty="0">
              <a:latin typeface="Arial" panose="020B0604020202020204" pitchFamily="34" charset="0"/>
            </a:endParaRP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- 7 points par rapport à 2016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endParaRPr lang="fr-FR" sz="900" b="1" dirty="0">
              <a:latin typeface="Arial" panose="020B0604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9106008-730C-A7AB-0AD4-F5338FB07925}"/>
              </a:ext>
            </a:extLst>
          </p:cNvPr>
          <p:cNvSpPr/>
          <p:nvPr/>
        </p:nvSpPr>
        <p:spPr>
          <a:xfrm>
            <a:off x="1259632" y="1131590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258E913-AA66-B283-34D2-71636FAA4500}"/>
              </a:ext>
            </a:extLst>
          </p:cNvPr>
          <p:cNvSpPr/>
          <p:nvPr/>
        </p:nvSpPr>
        <p:spPr>
          <a:xfrm>
            <a:off x="2920554" y="4488157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FBE615-EF1A-34A2-5573-F76202A61917}"/>
              </a:ext>
            </a:extLst>
          </p:cNvPr>
          <p:cNvSpPr/>
          <p:nvPr/>
        </p:nvSpPr>
        <p:spPr>
          <a:xfrm>
            <a:off x="1318261" y="4518024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950B189-7033-794D-EA92-4FB5F59B50D6}"/>
              </a:ext>
            </a:extLst>
          </p:cNvPr>
          <p:cNvSpPr/>
          <p:nvPr/>
        </p:nvSpPr>
        <p:spPr>
          <a:xfrm>
            <a:off x="3275856" y="2562610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21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536" y="1661806"/>
            <a:ext cx="8496944" cy="3024336"/>
          </a:xfrm>
        </p:spPr>
        <p:txBody>
          <a:bodyPr/>
          <a:lstStyle/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dirty="0"/>
              <a:t>Existe depuis 1983 (enquête ES)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dirty="0"/>
              <a:t>Périodicité </a:t>
            </a:r>
            <a:r>
              <a:rPr lang="fr-FR" dirty="0">
                <a:sym typeface="Wingdings" panose="05000000000000000000" pitchFamily="2" charset="2"/>
              </a:rPr>
              <a:t>q</a:t>
            </a:r>
            <a:r>
              <a:rPr lang="fr-FR" dirty="0"/>
              <a:t>uadriennale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Pas d’échantillonnage,</a:t>
            </a:r>
            <a:r>
              <a:rPr lang="fr-FR" dirty="0"/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enquête à visée exhaustive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Critères d’inclusion : établissements </a:t>
            </a:r>
            <a:r>
              <a:rPr lang="fr-FR" dirty="0"/>
              <a:t>présents dans le fichier national des établissements sanitaires et sociaux (FINESS)</a:t>
            </a:r>
            <a:r>
              <a:rPr lang="fr-FR" alt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ou dans le répertoire de l’OFII (pour les établissements du DNA)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altLang="fr-FR" dirty="0"/>
              <a:t>Les questionnaires sont remplis par les établissements </a:t>
            </a:r>
            <a:r>
              <a:rPr lang="fr-FR" dirty="0"/>
              <a:t>et services  (et non directement par les personnes accueillies ou sorties)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r>
              <a:rPr lang="fr-FR" dirty="0"/>
              <a:t>3 principaux enjeux : </a:t>
            </a:r>
          </a:p>
          <a:p>
            <a:pPr marL="1257300" lvl="1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1257300" algn="l"/>
              </a:tabLst>
            </a:pPr>
            <a:r>
              <a:rPr lang="fr-FR" dirty="0"/>
              <a:t>Décrire le fonctionnement des structures, leur offre d’hébergement et d’accompagnement</a:t>
            </a:r>
          </a:p>
          <a:p>
            <a:pPr marL="1257300" lvl="1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1257300" algn="l"/>
              </a:tabLst>
            </a:pPr>
            <a:r>
              <a:rPr lang="fr-FR" b="1" dirty="0"/>
              <a:t>Caractériser le personnel en fonction</a:t>
            </a:r>
          </a:p>
          <a:p>
            <a:pPr marL="1257300" lvl="1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1257300" algn="l"/>
              </a:tabLst>
            </a:pPr>
            <a:r>
              <a:rPr lang="fr-FR" dirty="0"/>
              <a:t>Caractériser le public accueilli</a:t>
            </a:r>
          </a:p>
          <a:p>
            <a:pPr marL="468000" lvl="1" indent="-285750">
              <a:spcBef>
                <a:spcPts val="0"/>
              </a:spcBef>
              <a:spcAft>
                <a:spcPts val="800"/>
              </a:spcAft>
            </a:pPr>
            <a:endParaRPr lang="fr-FR" sz="1400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803410A-B25D-634A-B8FB-9F3C11EC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0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L’enquête ES-DS 2020-2021</a:t>
            </a:r>
            <a:endParaRPr lang="fr-FR" sz="2000" spc="50" dirty="0">
              <a:solidFill>
                <a:srgbClr val="E83D54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3F9DB520-EEDC-4B3E-8145-ABCEE9AA87EE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03952D2-3403-3743-8665-FE29451B1F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536" y="1248679"/>
            <a:ext cx="8568951" cy="242951"/>
          </a:xfrm>
        </p:spPr>
        <p:txBody>
          <a:bodyPr/>
          <a:lstStyle/>
          <a:p>
            <a:pPr indent="0"/>
            <a:r>
              <a:rPr lang="fr-FR" sz="1400" dirty="0"/>
              <a:t>Enquête auprès des établissements et services en faveur des adultes et familles en difficulté sociale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95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10" name="Image 9" descr="Une image contenant texte, nombre, Police, Parallèle&#10;&#10;Le contenu généré par l’IA peut être incorrect.">
            <a:extLst>
              <a:ext uri="{FF2B5EF4-FFF2-40B4-BE49-F238E27FC236}">
                <a16:creationId xmlns:a16="http://schemas.microsoft.com/office/drawing/2014/main" id="{5F04C9F0-8A46-8174-3929-C03D1A61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555486"/>
            <a:ext cx="6536749" cy="418898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8DF566F-73D9-4E07-F039-C8570FD62346}"/>
              </a:ext>
            </a:extLst>
          </p:cNvPr>
          <p:cNvSpPr/>
          <p:nvPr/>
        </p:nvSpPr>
        <p:spPr>
          <a:xfrm>
            <a:off x="5700734" y="4515966"/>
            <a:ext cx="239417" cy="2094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FB48342-5AE6-AB18-70AC-249050F5D1A6}"/>
              </a:ext>
            </a:extLst>
          </p:cNvPr>
          <p:cNvSpPr/>
          <p:nvPr/>
        </p:nvSpPr>
        <p:spPr>
          <a:xfrm>
            <a:off x="2032849" y="4515966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63D26A3-F941-1FB1-705C-488EEE588191}"/>
              </a:ext>
            </a:extLst>
          </p:cNvPr>
          <p:cNvSpPr/>
          <p:nvPr/>
        </p:nvSpPr>
        <p:spPr>
          <a:xfrm>
            <a:off x="4343219" y="4515966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9F49932-A210-3EC2-CA43-90C766A3559F}"/>
              </a:ext>
            </a:extLst>
          </p:cNvPr>
          <p:cNvSpPr/>
          <p:nvPr/>
        </p:nvSpPr>
        <p:spPr>
          <a:xfrm>
            <a:off x="4343219" y="2715766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D08228A-AA4F-A5CA-31E4-3391D17A0998}"/>
              </a:ext>
            </a:extLst>
          </p:cNvPr>
          <p:cNvSpPr/>
          <p:nvPr/>
        </p:nvSpPr>
        <p:spPr>
          <a:xfrm>
            <a:off x="4349597" y="1335502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D68DE16-A4AA-5AB9-9889-949C18173AD3}"/>
              </a:ext>
            </a:extLst>
          </p:cNvPr>
          <p:cNvSpPr/>
          <p:nvPr/>
        </p:nvSpPr>
        <p:spPr>
          <a:xfrm>
            <a:off x="4343219" y="3900504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B079FB-8335-E1D8-79AE-3F302E776F57}"/>
              </a:ext>
            </a:extLst>
          </p:cNvPr>
          <p:cNvSpPr/>
          <p:nvPr/>
        </p:nvSpPr>
        <p:spPr>
          <a:xfrm>
            <a:off x="4349597" y="4096030"/>
            <a:ext cx="216024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038AC9BF-12BD-9042-2C73-F644F337A7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7682" y="1082134"/>
            <a:ext cx="2413948" cy="3888431"/>
          </a:xfrm>
        </p:spPr>
        <p:txBody>
          <a:bodyPr/>
          <a:lstStyle/>
          <a:p>
            <a:pPr marL="522900" lvl="1">
              <a:buFont typeface="Wingdings" panose="05000000000000000000" pitchFamily="2" charset="2"/>
              <a:buChar char="§"/>
            </a:pPr>
            <a:r>
              <a:rPr lang="fr-FR" sz="1000" b="1" dirty="0">
                <a:latin typeface="Arial" panose="020B0604020202020204" pitchFamily="34" charset="0"/>
              </a:rPr>
              <a:t>En moyenne, une personne sur 2 travaille à temps complet </a:t>
            </a:r>
          </a:p>
          <a:p>
            <a:pPr marL="522900" lvl="1">
              <a:buFont typeface="Wingdings" panose="05000000000000000000" pitchFamily="2" charset="2"/>
              <a:buChar char="§"/>
            </a:pPr>
            <a:endParaRPr lang="fr-FR" sz="1000" b="1" dirty="0">
              <a:latin typeface="Arial" panose="020B0604020202020204" pitchFamily="34" charset="0"/>
            </a:endParaRPr>
          </a:p>
          <a:p>
            <a:pPr marL="522900" lvl="1">
              <a:buFont typeface="Wingdings" panose="05000000000000000000" pitchFamily="2" charset="2"/>
              <a:buChar char="§"/>
            </a:pPr>
            <a:r>
              <a:rPr lang="fr-FR" sz="1000" b="1" dirty="0">
                <a:latin typeface="Arial" panose="020B0604020202020204" pitchFamily="34" charset="0"/>
              </a:rPr>
              <a:t>30 % travaillent dans un autre établissement</a:t>
            </a:r>
          </a:p>
          <a:p>
            <a:pPr marL="522900" lvl="1">
              <a:buFont typeface="Wingdings" panose="05000000000000000000" pitchFamily="2" charset="2"/>
              <a:buChar char="§"/>
            </a:pPr>
            <a:endParaRPr lang="fr-FR" sz="1000" b="1" dirty="0">
              <a:latin typeface="Arial" panose="020B0604020202020204" pitchFamily="34" charset="0"/>
            </a:endParaRPr>
          </a:p>
          <a:p>
            <a:pPr marL="522900" lvl="1">
              <a:buFont typeface="Wingdings" panose="05000000000000000000" pitchFamily="2" charset="2"/>
              <a:buChar char="§"/>
            </a:pPr>
            <a:r>
              <a:rPr lang="fr-FR" sz="1000" b="1" dirty="0">
                <a:latin typeface="Arial" panose="020B0604020202020204" pitchFamily="34" charset="0"/>
              </a:rPr>
              <a:t>Part du temps complet par rapport à 2016 :</a:t>
            </a:r>
          </a:p>
          <a:p>
            <a:pPr marL="702900" lvl="2"/>
            <a:r>
              <a:rPr lang="fr-FR" sz="800" b="1" dirty="0">
                <a:latin typeface="Arial" panose="020B0604020202020204" pitchFamily="34" charset="0"/>
              </a:rPr>
              <a:t>Cette part a diminué en CHRS (- 5 pts), autres centres d’accueil (- 4 pts) et CADA (- 3 pts)</a:t>
            </a:r>
          </a:p>
          <a:p>
            <a:pPr marL="702900" lvl="2"/>
            <a:endParaRPr lang="fr-FR" sz="800" b="1" dirty="0">
              <a:latin typeface="Arial" panose="020B0604020202020204" pitchFamily="34" charset="0"/>
            </a:endParaRPr>
          </a:p>
          <a:p>
            <a:pPr marL="702900" lvl="2"/>
            <a:r>
              <a:rPr lang="fr-FR" sz="800" b="1" dirty="0">
                <a:latin typeface="Arial" panose="020B0604020202020204" pitchFamily="34" charset="0"/>
              </a:rPr>
              <a:t>Mais a augmenté en CPH (+ 4 pts) et dans les EAME (+ 1 pt)</a:t>
            </a:r>
          </a:p>
          <a:p>
            <a:pPr marL="702900" lvl="2"/>
            <a:endParaRPr lang="fr-FR" sz="800" b="1" dirty="0">
              <a:latin typeface="Arial" panose="020B0604020202020204" pitchFamily="34" charset="0"/>
            </a:endParaRPr>
          </a:p>
          <a:p>
            <a:pPr marL="702900" lvl="2"/>
            <a:endParaRPr lang="fr-FR" sz="800" b="1" dirty="0">
              <a:latin typeface="Arial" panose="020B0604020202020204" pitchFamily="34" charset="0"/>
            </a:endParaRPr>
          </a:p>
          <a:p>
            <a:pPr lvl="2" indent="0">
              <a:buNone/>
            </a:pPr>
            <a:endParaRPr lang="fr-FR" sz="800" b="1" dirty="0">
              <a:latin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1FBEEFE-4166-2284-4351-44BDF630AB9B}"/>
              </a:ext>
            </a:extLst>
          </p:cNvPr>
          <p:cNvSpPr/>
          <p:nvPr/>
        </p:nvSpPr>
        <p:spPr>
          <a:xfrm>
            <a:off x="6539198" y="4529877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27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5" name="Image 4" descr="Une image contenant texte, nombre, Police, calendrier&#10;&#10;Le contenu généré par l’IA peut être incorrect.">
            <a:extLst>
              <a:ext uri="{FF2B5EF4-FFF2-40B4-BE49-F238E27FC236}">
                <a16:creationId xmlns:a16="http://schemas.microsoft.com/office/drawing/2014/main" id="{F1F57B50-DDDA-02AB-656F-3CC83025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11921"/>
            <a:ext cx="6912200" cy="291965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9FEA082-0CCF-B422-65F7-02381D6EA8CE}"/>
              </a:ext>
            </a:extLst>
          </p:cNvPr>
          <p:cNvSpPr/>
          <p:nvPr/>
        </p:nvSpPr>
        <p:spPr>
          <a:xfrm>
            <a:off x="6695952" y="3435846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0D94D1C-77B5-18C2-021E-8A2C3E7824E6}"/>
              </a:ext>
            </a:extLst>
          </p:cNvPr>
          <p:cNvSpPr/>
          <p:nvPr/>
        </p:nvSpPr>
        <p:spPr>
          <a:xfrm>
            <a:off x="5436096" y="3435846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38C50A1-9553-AFFA-08A0-39B8D5077382}"/>
              </a:ext>
            </a:extLst>
          </p:cNvPr>
          <p:cNvSpPr/>
          <p:nvPr/>
        </p:nvSpPr>
        <p:spPr>
          <a:xfrm>
            <a:off x="6732239" y="3147814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0B92074-6041-F467-21E0-ACAF51DCCCEF}"/>
              </a:ext>
            </a:extLst>
          </p:cNvPr>
          <p:cNvSpPr/>
          <p:nvPr/>
        </p:nvSpPr>
        <p:spPr>
          <a:xfrm>
            <a:off x="7596336" y="3147814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976918B-A9BA-C2C6-D871-46535D05E2C4}"/>
              </a:ext>
            </a:extLst>
          </p:cNvPr>
          <p:cNvSpPr/>
          <p:nvPr/>
        </p:nvSpPr>
        <p:spPr>
          <a:xfrm>
            <a:off x="3275856" y="2600663"/>
            <a:ext cx="228781" cy="195526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78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CF1B3-5CB4-3AD8-413B-6628D6B0B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569" y="1335770"/>
            <a:ext cx="8424862" cy="2907533"/>
          </a:xfrm>
        </p:spPr>
        <p:txBody>
          <a:bodyPr/>
          <a:lstStyle/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En moyenne, 89 % du personnel travaille le jour uniquement, 7 % la nuit uniquement, et 4 % en alternance jour/nuit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Inégale répartition du travail de nuit selon les métiers</a:t>
            </a:r>
          </a:p>
          <a:p>
            <a:pPr marL="817200" lvl="2" indent="-285750"/>
            <a:r>
              <a:rPr lang="fr-FR" b="1" dirty="0"/>
              <a:t>Le poste de surveillant de nuit est le seul à travailler majoritairement de nuit </a:t>
            </a:r>
          </a:p>
          <a:p>
            <a:pPr marL="817200" lvl="2" indent="-285750"/>
            <a:r>
              <a:rPr lang="fr-FR" b="1" dirty="0"/>
              <a:t>8 % des psychologues et du personnel paramédical travaillent de nuit uniquement</a:t>
            </a:r>
          </a:p>
          <a:p>
            <a:pPr lvl="2" indent="0">
              <a:buNone/>
            </a:pPr>
            <a:endParaRPr lang="fr-FR" b="1" dirty="0"/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Certaines fonctions nécessitent d’alterner plus souvent travail de jour et de nuit</a:t>
            </a:r>
          </a:p>
          <a:p>
            <a:pPr marL="817200" lvl="2" indent="-285750"/>
            <a:r>
              <a:rPr lang="fr-FR" b="1" dirty="0"/>
              <a:t>Educateurs techniques avec fonction d’encadrement (37 %)</a:t>
            </a:r>
          </a:p>
          <a:p>
            <a:pPr marL="817200" lvl="2" indent="-285750"/>
            <a:r>
              <a:rPr lang="fr-FR" b="1" dirty="0"/>
              <a:t>Assistantes familiales ou maternelles (35 %)</a:t>
            </a:r>
          </a:p>
          <a:p>
            <a:pPr marL="817200" lvl="2" indent="-285750"/>
            <a:r>
              <a:rPr lang="fr-FR" b="1" dirty="0"/>
              <a:t>Aides-soignantes (19 %)</a:t>
            </a:r>
          </a:p>
          <a:p>
            <a:pPr marL="817200" lvl="2" indent="-285750"/>
            <a:r>
              <a:rPr lang="fr-FR" b="1" dirty="0"/>
              <a:t>Médiatrice sociale (18 %)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6A19E1C-10B2-A673-31D1-2DB60D00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18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Travail de nuit</a:t>
            </a:r>
            <a:endParaRPr lang="fr-FR" sz="240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72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0ECC00-3852-4910-2505-9F250548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85" y="690045"/>
            <a:ext cx="6064204" cy="39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6CCAC93-CD39-ADC0-AEF4-8A678B3A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88" y="627534"/>
            <a:ext cx="602229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B9019C9-E629-4B6C-84CD-1CB671D3A408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6A6FF08-5240-EA4A-99F7-790E26E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55776" y="2787774"/>
            <a:ext cx="4896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altLang="fr-FR" dirty="0">
                <a:solidFill>
                  <a:srgbClr val="E83D54"/>
                </a:solidFill>
                <a:latin typeface="Arial" panose="020B0604020202020204" pitchFamily="34" charset="0"/>
              </a:rPr>
              <a:t>Merci de votre attention !</a:t>
            </a:r>
            <a:endParaRPr lang="fr-FR" dirty="0">
              <a:solidFill>
                <a:srgbClr val="E83D5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9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DD0F5F-1E46-DDA5-2DDF-FA14F6D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47620F-E31E-790B-53CB-45FF8385F4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5A053-580B-4237-AFD1-41411636EDAD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A27302C-4F0C-5DE6-9A41-2308120DC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C888810-A5BD-2CDA-27D4-BB307B63F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69947"/>
              </p:ext>
            </p:extLst>
          </p:nvPr>
        </p:nvGraphicFramePr>
        <p:xfrm>
          <a:off x="1121594" y="627549"/>
          <a:ext cx="3600400" cy="4104476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636015">
                  <a:extLst>
                    <a:ext uri="{9D8B030D-6E8A-4147-A177-3AD203B41FA5}">
                      <a16:colId xmlns:a16="http://schemas.microsoft.com/office/drawing/2014/main" val="2521918999"/>
                    </a:ext>
                  </a:extLst>
                </a:gridCol>
                <a:gridCol w="2352335">
                  <a:extLst>
                    <a:ext uri="{9D8B030D-6E8A-4147-A177-3AD203B41FA5}">
                      <a16:colId xmlns:a16="http://schemas.microsoft.com/office/drawing/2014/main" val="2806321894"/>
                    </a:ext>
                  </a:extLst>
                </a:gridCol>
                <a:gridCol w="169604">
                  <a:extLst>
                    <a:ext uri="{9D8B030D-6E8A-4147-A177-3AD203B41FA5}">
                      <a16:colId xmlns:a16="http://schemas.microsoft.com/office/drawing/2014/main" val="592403966"/>
                    </a:ext>
                  </a:extLst>
                </a:gridCol>
                <a:gridCol w="442446">
                  <a:extLst>
                    <a:ext uri="{9D8B030D-6E8A-4147-A177-3AD203B41FA5}">
                      <a16:colId xmlns:a16="http://schemas.microsoft.com/office/drawing/2014/main" val="3881131479"/>
                    </a:ext>
                  </a:extLst>
                </a:gridCol>
              </a:tblGrid>
              <a:tr h="1229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u="none" strike="noStrike">
                          <a:effectLst/>
                        </a:rPr>
                        <a:t>Modalités</a:t>
                      </a:r>
                      <a:endParaRPr lang="fr-FR" sz="6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600" b="1" u="none" strike="noStrike" dirty="0">
                          <a:effectLst/>
                        </a:rPr>
                        <a:t>Libellés</a:t>
                      </a:r>
                      <a:endParaRPr lang="fr-FR" sz="6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39326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600" b="1" u="none" strike="noStrike" dirty="0">
                          <a:effectLst/>
                        </a:rPr>
                        <a:t>I. PERSONNEL DE DIRECTION</a:t>
                      </a:r>
                      <a:endParaRPr lang="fr-FR" sz="6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5199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Directeur ou responsable de l’établissement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07023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02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Directeur adjoint, attaché de direction, économe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53915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Agent administratif ou personnel de bureau (secrétaire, standardiste…)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49460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personnel de direction, de gestion et d'administration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2824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600" b="1" u="none" strike="noStrike" dirty="0">
                          <a:effectLst/>
                        </a:rPr>
                        <a:t>II. PERSONNEL DES SERVICES GÉNÉRAUX</a:t>
                      </a:r>
                      <a:endParaRPr lang="fr-FR" sz="6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94735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Agent de service général (agent de buanderie, agent de cuisine…)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51803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Ouvrier professionnel (plombier, électricien, jardinier, cuisinier…)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85415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Surveillant de nuit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35960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08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Maître de maison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705532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09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personnel des services généraux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62875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600" b="1" u="none" strike="noStrike" dirty="0">
                          <a:effectLst/>
                        </a:rPr>
                        <a:t>III. PERSONNEL D'ENCADREMENT SANITAIRE ET SOCIAL</a:t>
                      </a:r>
                      <a:endParaRPr lang="fr-FR" sz="6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02387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10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Chef des services généraux et des services documentation/informatique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40847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technique spécialisé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14114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 dirty="0">
                          <a:effectLst/>
                        </a:rPr>
                        <a:t>12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technique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46087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Chef d'atelier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98726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spécialisé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026977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de jeunes enfants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05908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Assistant de service social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4649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Conseiller en économie sociale familiale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940705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18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Chef de service éducatif ou cadre socio-éducatif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557281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19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cadre de service pédagogique et social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25047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20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Cadre infirmier DE et autorisé ou puéricultrice ayant une fonction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44262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cadre de service paramédical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67327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22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personnel d'encadrement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36918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600" b="1" u="none" strike="noStrike" dirty="0">
                          <a:effectLst/>
                        </a:rPr>
                        <a:t>IV. PERSONNEL ÉDUCATIF, PÉDAGOGIQUE ET SOCIAL</a:t>
                      </a:r>
                      <a:endParaRPr lang="fr-FR" sz="6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2010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scolaire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92200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Instituteur spécialisé ou professeur des écoles spécialisé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8548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Instituteur ou professeur des écoles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683040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Enseignant du second degré - Enseignement général (y compris EPS)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079005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Enseignant du second degré - Enseignement professionnel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327710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28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Moniteur EPS ou éducateur sportif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59772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29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Maître auxiliaire ou enseignant contractuel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041989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30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technique spécialisé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2453723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technique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1850990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32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Moniteur d'atelier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0502276"/>
                  </a:ext>
                </a:extLst>
              </a:tr>
              <a:tr h="107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Professeur technique de l'enseignement professionnel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 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752409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1C8449E-928F-5F84-D2CA-281C35BF4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116455"/>
              </p:ext>
            </p:extLst>
          </p:nvPr>
        </p:nvGraphicFramePr>
        <p:xfrm>
          <a:off x="4716016" y="627549"/>
          <a:ext cx="3528392" cy="4110363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623295">
                  <a:extLst>
                    <a:ext uri="{9D8B030D-6E8A-4147-A177-3AD203B41FA5}">
                      <a16:colId xmlns:a16="http://schemas.microsoft.com/office/drawing/2014/main" val="2650448147"/>
                    </a:ext>
                  </a:extLst>
                </a:gridCol>
                <a:gridCol w="2305288">
                  <a:extLst>
                    <a:ext uri="{9D8B030D-6E8A-4147-A177-3AD203B41FA5}">
                      <a16:colId xmlns:a16="http://schemas.microsoft.com/office/drawing/2014/main" val="343493787"/>
                    </a:ext>
                  </a:extLst>
                </a:gridCol>
                <a:gridCol w="166212">
                  <a:extLst>
                    <a:ext uri="{9D8B030D-6E8A-4147-A177-3AD203B41FA5}">
                      <a16:colId xmlns:a16="http://schemas.microsoft.com/office/drawing/2014/main" val="191485864"/>
                    </a:ext>
                  </a:extLst>
                </a:gridCol>
                <a:gridCol w="433597">
                  <a:extLst>
                    <a:ext uri="{9D8B030D-6E8A-4147-A177-3AD203B41FA5}">
                      <a16:colId xmlns:a16="http://schemas.microsoft.com/office/drawing/2014/main" val="3701535406"/>
                    </a:ext>
                  </a:extLst>
                </a:gridCol>
              </a:tblGrid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spécialisé y compris éducateur de la PJJ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4667350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Moniteur éducateur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838099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de jeunes enfants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6955495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Aide médico-psychologique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7507733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38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Accompagnant éducatif et social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4919026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39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Assistant familial ou maternel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448554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40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Éducateur familial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2718054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Hôte de pension de famille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2905591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42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Assistant de service social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0027237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Moniteur d'enseignement ménager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3044357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Conseiller en économie sociale familiale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0395056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Technicien de l'intervention sociale et familiale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075897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Animateur social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0965493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Médiateur social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980755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48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Juriste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7599134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49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personnel éducatif, pédagogique ou social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294368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none" strike="noStrike" dirty="0">
                          <a:effectLst/>
                        </a:rPr>
                        <a:t>V. PERSONNEL MÉDICAL</a:t>
                      </a:r>
                      <a:endParaRPr lang="fr-FR" sz="6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1681096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50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Psychiatre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6407966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Pédiatre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475085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52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médecin spécialiste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6603077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Médecin généraliste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4790329"/>
                  </a:ext>
                </a:extLst>
              </a:tr>
              <a:tr h="20097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u="none" strike="noStrike" dirty="0">
                          <a:effectLst/>
                        </a:rPr>
                        <a:t> </a:t>
                      </a:r>
                      <a:endParaRPr lang="fr-FR" sz="5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u="none" strike="noStrike" dirty="0">
                          <a:effectLst/>
                        </a:rPr>
                        <a:t>VI. PSYCHOLOGUE ET PERSONNEL PARAMÉDICAL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6738038"/>
                  </a:ext>
                </a:extLst>
              </a:tr>
              <a:tr h="1502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r-FR" sz="5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fr-FR" sz="500" u="none" strike="noStrike" dirty="0">
                          <a:effectLst/>
                        </a:rPr>
                        <a:t>Psychologue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59058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Infirmier DE et autorisé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8431500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Infirmier psychiatrique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6934056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Puéricultrice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3252345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58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Aide-soignant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1217755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59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Auxiliaire de puériculture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447846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60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Autre personnel paramédical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7307294"/>
                  </a:ext>
                </a:extLst>
              </a:tr>
              <a:tr h="2705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 </a:t>
                      </a:r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r-FR" sz="600" b="1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fr-FR" sz="600" b="1" u="none" strike="noStrike" dirty="0">
                          <a:effectLst/>
                        </a:rPr>
                        <a:t>VII. CANDIDAT-ÉLÈVE SÉLECTIONNÉ AUX EMPLOIS ÉDUCATIFS</a:t>
                      </a:r>
                      <a:endParaRPr lang="fr-FR" sz="6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2532700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61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En attente de formation d'éducateur spécialisé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8673750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62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 attente de formation de moniteur éducateur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6069873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63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 attente de formation d'aide médico-psychologique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1867790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64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 formation d'éducateur spécialisé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5432964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65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 formation de moniteur éducateur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7290275"/>
                  </a:ext>
                </a:extLst>
              </a:tr>
              <a:tr h="1022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66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En formation d'aide médico-psychologique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 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846720"/>
                  </a:ext>
                </a:extLst>
              </a:tr>
              <a:tr h="10716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u="none" strike="noStrike">
                          <a:effectLst/>
                        </a:rPr>
                        <a:t>67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Autre personnel en formation ou en attente de formation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 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 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364709"/>
                  </a:ext>
                </a:extLst>
              </a:tr>
            </a:tbl>
          </a:graphicData>
        </a:graphic>
      </p:graphicFrame>
      <p:sp>
        <p:nvSpPr>
          <p:cNvPr id="11" name="Titre 3">
            <a:extLst>
              <a:ext uri="{FF2B5EF4-FFF2-40B4-BE49-F238E27FC236}">
                <a16:creationId xmlns:a16="http://schemas.microsoft.com/office/drawing/2014/main" id="{BEE9B796-8915-A5B1-1EEE-65A410E4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1414"/>
            <a:ext cx="8424863" cy="539991"/>
          </a:xfrm>
        </p:spPr>
        <p:txBody>
          <a:bodyPr>
            <a:normAutofit/>
          </a:bodyPr>
          <a:lstStyle/>
          <a:p>
            <a:pPr algn="ctr"/>
            <a:r>
              <a:rPr lang="fr-FR" sz="14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Nomenclature des professions dans ES-DS</a:t>
            </a:r>
          </a:p>
        </p:txBody>
      </p:sp>
    </p:spTree>
    <p:extLst>
      <p:ext uri="{BB962C8B-B14F-4D97-AF65-F5344CB8AC3E}">
        <p14:creationId xmlns:p14="http://schemas.microsoft.com/office/powerpoint/2010/main" val="30923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r>
              <a:rPr lang="fr-FR" cap="all" dirty="0"/>
              <a:t>24/03/2023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61398" y="544719"/>
            <a:ext cx="8424863" cy="539991"/>
          </a:xfrm>
        </p:spPr>
        <p:txBody>
          <a:bodyPr>
            <a:normAutofit/>
          </a:bodyPr>
          <a:lstStyle/>
          <a:p>
            <a:r>
              <a:rPr lang="fr-FR" sz="18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nouveautés du millésime 2020-2021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084710"/>
            <a:ext cx="77048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200" b="1" dirty="0"/>
              <a:t>Élargissement du champ de l’enquête </a:t>
            </a:r>
            <a:r>
              <a:rPr lang="fr-FR" sz="1200" dirty="0"/>
              <a:t>pour intégrer plusieurs composantes :</a:t>
            </a:r>
          </a:p>
          <a:p>
            <a:pPr marL="285750" indent="-285750">
              <a:buFontTx/>
              <a:buChar char="-"/>
            </a:pPr>
            <a:endParaRPr lang="fr-FR" sz="1200" dirty="0"/>
          </a:p>
          <a:p>
            <a:pPr marL="1257300" lvl="2" indent="-342900">
              <a:buAutoNum type="arabicParenR"/>
            </a:pPr>
            <a:r>
              <a:rPr lang="fr-FR" sz="1200" u="sng" dirty="0"/>
              <a:t>Champ de l’asile </a:t>
            </a:r>
            <a:r>
              <a:rPr lang="fr-FR" sz="1200" dirty="0"/>
              <a:t>: les Hébergements d’Urgence des Demandeurs d’Asile (HUDA) (y compris les anciens AT-SA, PRAHDA, CHUM et CAO) et les Centres d’Accueil et d’Examen des Situations (CAES),</a:t>
            </a:r>
          </a:p>
          <a:p>
            <a:pPr lvl="4"/>
            <a:endParaRPr lang="fr-FR" sz="1200" u="sng" dirty="0"/>
          </a:p>
          <a:p>
            <a:pPr marL="1257300" lvl="2" indent="-342900">
              <a:buAutoNum type="arabicParenR"/>
            </a:pPr>
            <a:r>
              <a:rPr lang="fr-FR" sz="1200" u="sng" dirty="0"/>
              <a:t>Ajout des structures d’hébergement avec aide médicale </a:t>
            </a:r>
            <a:r>
              <a:rPr lang="fr-FR" sz="1200" dirty="0"/>
              <a:t>: les Lits d’Accueil Médicalisé (LAM), les Lits Halte-Soins Santé (LHSS) et les Appartement de Coordination Thérapeutique (ACT),</a:t>
            </a:r>
          </a:p>
          <a:p>
            <a:pPr marL="1257300" lvl="2" indent="-342900">
              <a:buAutoNum type="arabicParenR"/>
            </a:pPr>
            <a:endParaRPr lang="fr-FR" sz="1200" dirty="0"/>
          </a:p>
          <a:p>
            <a:pPr marL="1257300" lvl="2" indent="-342900">
              <a:buFontTx/>
              <a:buAutoNum type="arabicParenR"/>
            </a:pPr>
            <a:r>
              <a:rPr lang="fr-FR" sz="1200" dirty="0"/>
              <a:t>Mise à jour du champ de l’hébergement traditionnel : ajout des Hébergements d’Urgence avec Accompagnement Social (HUAS) et des Résidences Hôtelières à Vocation Sociale (RHVS).</a:t>
            </a:r>
          </a:p>
          <a:p>
            <a:pPr marL="1257300" lvl="2" indent="-342900">
              <a:buFontTx/>
              <a:buAutoNum type="arabicParenR"/>
            </a:pPr>
            <a:endParaRPr lang="fr-FR" sz="1200" dirty="0"/>
          </a:p>
          <a:p>
            <a:pPr marL="1257300" lvl="2" indent="-342900">
              <a:buFontTx/>
              <a:buAutoNum type="arabicParenR"/>
            </a:pPr>
            <a:r>
              <a:rPr lang="fr-FR" sz="1200" dirty="0"/>
              <a:t>Ajout des places d’hébergement d’urgence temporaires (type places hivernales, Grand froid ou « Covid ») dans les centres pérennes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Changement de statut : l’enquête ES-DS est passée du statut d’enquête administrative au statut d’</a:t>
            </a: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enquête statistique</a:t>
            </a:r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(avec label d’intérêt général et de qualité statistique)</a:t>
            </a: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2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8C09C849-E0A4-4CD7-9943-3F1144B39C8B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849" y="555486"/>
            <a:ext cx="8424863" cy="539991"/>
          </a:xfrm>
        </p:spPr>
        <p:txBody>
          <a:bodyPr>
            <a:normAutofit/>
          </a:bodyPr>
          <a:lstStyle/>
          <a:p>
            <a:pPr algn="ctr"/>
            <a:r>
              <a:rPr lang="fr-FR" sz="20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Champ de l’enquête ES-DS 2020-2021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DA66DB-7A3D-8006-6C8E-E742315A7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44524"/>
              </p:ext>
            </p:extLst>
          </p:nvPr>
        </p:nvGraphicFramePr>
        <p:xfrm>
          <a:off x="2213879" y="1027303"/>
          <a:ext cx="4644801" cy="356071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615205">
                  <a:extLst>
                    <a:ext uri="{9D8B030D-6E8A-4147-A177-3AD203B41FA5}">
                      <a16:colId xmlns:a16="http://schemas.microsoft.com/office/drawing/2014/main" val="1269722289"/>
                    </a:ext>
                  </a:extLst>
                </a:gridCol>
                <a:gridCol w="4029596">
                  <a:extLst>
                    <a:ext uri="{9D8B030D-6E8A-4147-A177-3AD203B41FA5}">
                      <a16:colId xmlns:a16="http://schemas.microsoft.com/office/drawing/2014/main" val="3988105330"/>
                    </a:ext>
                  </a:extLst>
                </a:gridCol>
              </a:tblGrid>
              <a:tr h="3232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Modalités</a:t>
                      </a:r>
                      <a:endParaRPr lang="fr-FR" sz="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Types d’établissements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8476276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Etablissements de la protection de l'enfance</a:t>
                      </a:r>
                      <a:endParaRPr lang="fr-FR" sz="8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33306"/>
                  </a:ext>
                </a:extLst>
              </a:tr>
              <a:tr h="230303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 dirty="0">
                          <a:effectLst/>
                        </a:rPr>
                        <a:t>166</a:t>
                      </a:r>
                      <a:endParaRPr lang="fr-FR" sz="8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Etablissements d'accueil mère-enfant (ou centres maternels)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35846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Établissements du dispositif d'accueil, hébergement, insertion (AHI)</a:t>
                      </a:r>
                      <a:endParaRPr lang="fr-FR" sz="8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95366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214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Centres d'hébergement et de réinsertion sociale (CHRS)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23357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 dirty="0">
                          <a:effectLst/>
                        </a:rPr>
                        <a:t>216</a:t>
                      </a:r>
                      <a:endParaRPr lang="fr-FR" sz="8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>
                          <a:effectLst/>
                        </a:rPr>
                        <a:t>Résidences hotelières à vocation sociale (RHVS)</a:t>
                      </a:r>
                      <a:endParaRPr lang="fr-FR" sz="7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852820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219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Autres centres d'accueil (établissements non conventionnés)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23059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Établissements du dispositif national d'accueil (DNA)</a:t>
                      </a:r>
                      <a:endParaRPr lang="fr-FR" sz="8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22801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442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Centres provisoires d'hébergement (CPH)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3433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443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Centres d'accueil pour demandeurs d'asile (CADA)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920671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CAE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Centre d'accueil et d'examen des situations (CAES)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81511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HUD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Hébergement d'urgence des demandeurs d'asile (HUDA)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77112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Établissements d'hébergement avec aide médicale</a:t>
                      </a:r>
                      <a:endParaRPr lang="fr-FR" sz="800" b="1" i="0" u="none" strike="noStrike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99754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165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Appartement de coordination thérapeutique (ACT)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6161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180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Lits halte soins santé (LHSS) 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457630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213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Lits d'accueil médicalisé (LAM)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04845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u="none" strike="noStrike">
                          <a:solidFill>
                            <a:srgbClr val="002060"/>
                          </a:solidFill>
                          <a:effectLst/>
                        </a:rPr>
                        <a:t>Logement adapté</a:t>
                      </a:r>
                      <a:endParaRPr lang="fr-FR" sz="800" b="1" i="0" u="none" strike="noStrike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8651841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256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>
                          <a:effectLst/>
                        </a:rPr>
                        <a:t>Foyers de travailleurs migrants (FTM)</a:t>
                      </a:r>
                      <a:endParaRPr lang="fr-FR" sz="7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22234764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257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>
                          <a:effectLst/>
                        </a:rPr>
                        <a:t>Foyers de jeunes travailleurs (FJT)</a:t>
                      </a:r>
                      <a:endParaRPr lang="fr-FR" sz="7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6067582"/>
                  </a:ext>
                </a:extLst>
              </a:tr>
              <a:tr h="157875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258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>
                          <a:effectLst/>
                        </a:rPr>
                        <a:t>Pensions de famille (ex-Maisons relais)</a:t>
                      </a:r>
                      <a:endParaRPr lang="fr-FR" sz="7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3169959"/>
                  </a:ext>
                </a:extLst>
              </a:tr>
              <a:tr h="165392"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b="0" u="none" strike="noStrike">
                          <a:effectLst/>
                        </a:rPr>
                        <a:t>259</a:t>
                      </a:r>
                      <a:endParaRPr lang="fr-FR" sz="800" b="0" i="0" u="none" strike="noStrike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b="0" u="none" strike="noStrike" dirty="0">
                          <a:effectLst/>
                        </a:rPr>
                        <a:t>Résidences sociales, hors pensions de famille</a:t>
                      </a:r>
                      <a:endParaRPr lang="fr-FR" sz="7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812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81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3848" y="455906"/>
            <a:ext cx="5653926" cy="4265816"/>
          </a:xfrm>
        </p:spPr>
        <p:txBody>
          <a:bodyPr/>
          <a:lstStyle/>
          <a:p>
            <a:pPr marL="98425">
              <a:lnSpc>
                <a:spcPct val="115000"/>
              </a:lnSpc>
              <a:spcAft>
                <a:spcPts val="0"/>
              </a:spcAft>
              <a:defRPr/>
            </a:pPr>
            <a:r>
              <a:rPr lang="fr-FR" sz="1600" b="1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Quelques chiffres: </a:t>
            </a:r>
          </a:p>
          <a:p>
            <a:pPr marL="98425">
              <a:lnSpc>
                <a:spcPct val="115000"/>
              </a:lnSpc>
              <a:spcAft>
                <a:spcPts val="0"/>
              </a:spcAft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3 450 établissements accueillent du public en difficulté sociale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Environ 216 000 places permanentes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40 900 personnes y travaillent avec 28 600 emplois en équivalent temps-plein (ETP)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Taux d’encadrement moyen de 13 % (</a:t>
            </a:r>
            <a:r>
              <a:rPr lang="fr-FR" sz="1200" b="1" i="1" dirty="0">
                <a:solidFill>
                  <a:srgbClr val="000000"/>
                </a:solidFill>
              </a:rPr>
              <a:t>nombre d’emplois en ETP pour 100 places d’hébergement permanentes</a:t>
            </a:r>
            <a:r>
              <a:rPr lang="fr-FR" sz="1200" b="1" dirty="0">
                <a:solidFill>
                  <a:srgbClr val="000000"/>
                </a:solidFill>
              </a:rPr>
              <a:t>)</a:t>
            </a:r>
          </a:p>
          <a:p>
            <a:pPr marL="98425">
              <a:lnSpc>
                <a:spcPct val="115000"/>
              </a:lnSpc>
              <a:spcAft>
                <a:spcPts val="0"/>
              </a:spcAft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Les femmes représentent plus des deux tiers du personnel (68 %)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La majorité bénéficie d’un contrat stable (83 % de CDI)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Quotité moyenne de travail : 70 % d’un temps plein</a:t>
            </a: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FR" sz="1200" b="1" dirty="0">
              <a:solidFill>
                <a:srgbClr val="000000"/>
              </a:solidFill>
            </a:endParaRPr>
          </a:p>
          <a:p>
            <a:pPr marL="269875" indent="-1714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200" b="1" dirty="0">
                <a:solidFill>
                  <a:srgbClr val="000000"/>
                </a:solidFill>
              </a:rPr>
              <a:t>3 établissements sur 10 font appel à des bénévoles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C5648C86-F6B9-4C58-A7F8-211DC110625B}" type="datetime1">
              <a:rPr lang="fr-FR" cap="all" smtClean="0"/>
              <a:t>02/07/2025</a:t>
            </a:fld>
            <a:endParaRPr lang="fr-FR" cap="all" dirty="0"/>
          </a:p>
        </p:txBody>
      </p:sp>
      <p:pic>
        <p:nvPicPr>
          <p:cNvPr id="5" name="Image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0708B1C-69D4-E378-909D-231FA5D92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" y="167489"/>
            <a:ext cx="3029667" cy="42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23318022-595A-4A8F-ABC7-0365C657B723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355726"/>
            <a:ext cx="8831741" cy="179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fr-FR" sz="1600" b="1" dirty="0">
                <a:solidFill>
                  <a:srgbClr val="E83D54"/>
                </a:solidFill>
                <a:ea typeface="Times New Roman"/>
                <a:cs typeface="Times New Roman"/>
              </a:rPr>
              <a:t>Evolution des taux d’encadrement</a:t>
            </a: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endParaRPr lang="fr-FR" sz="1600" b="1" dirty="0">
              <a:solidFill>
                <a:srgbClr val="E83D54"/>
              </a:solidFill>
              <a:ea typeface="Times New Roman"/>
              <a:cs typeface="Times New Roman"/>
            </a:endParaRP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fr-FR" sz="1600" b="1" dirty="0">
                <a:solidFill>
                  <a:srgbClr val="E83D54"/>
                </a:solidFill>
                <a:cs typeface="Times New Roman"/>
              </a:rPr>
              <a:t>Fonctions exercées par le personnel</a:t>
            </a: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endParaRPr lang="fr-FR" sz="1600" dirty="0"/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fr-FR" sz="1600" b="1" dirty="0">
                <a:solidFill>
                  <a:srgbClr val="E83D54"/>
                </a:solidFill>
                <a:ea typeface="Times New Roman"/>
                <a:cs typeface="Times New Roman"/>
              </a:rPr>
              <a:t>Caractéristiques socio-démographiques</a:t>
            </a: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endParaRPr lang="fr-FR" sz="1600" b="1" dirty="0">
              <a:solidFill>
                <a:srgbClr val="E83D54"/>
              </a:solidFill>
              <a:ea typeface="Times New Roman"/>
              <a:cs typeface="Times New Roman"/>
            </a:endParaRPr>
          </a:p>
          <a:p>
            <a:pPr marL="285750" marR="540385" indent="-285750">
              <a:lnSpc>
                <a:spcPts val="115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fr-FR" sz="1600" b="1" dirty="0">
                <a:solidFill>
                  <a:srgbClr val="E83D54"/>
                </a:solidFill>
                <a:ea typeface="Times New Roman"/>
                <a:cs typeface="Times New Roman"/>
              </a:rPr>
              <a:t>Conditions de travail et bénévolat</a:t>
            </a:r>
          </a:p>
        </p:txBody>
      </p:sp>
      <p:sp>
        <p:nvSpPr>
          <p:cNvPr id="13" name="Titre 3"/>
          <p:cNvSpPr>
            <a:spLocks noGrp="1"/>
          </p:cNvSpPr>
          <p:nvPr>
            <p:ph type="title"/>
          </p:nvPr>
        </p:nvSpPr>
        <p:spPr>
          <a:xfrm>
            <a:off x="323850" y="1389513"/>
            <a:ext cx="8424863" cy="360040"/>
          </a:xfrm>
        </p:spPr>
        <p:txBody>
          <a:bodyPr>
            <a:noAutofit/>
          </a:bodyPr>
          <a:lstStyle/>
          <a:p>
            <a:r>
              <a:rPr lang="fr-FR" sz="2000" spc="50" dirty="0">
                <a:solidFill>
                  <a:srgbClr val="E83D54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62577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A3A95A6C-9B3B-4970-8868-AE18048A2F4F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908850" y="2250217"/>
            <a:ext cx="7128792" cy="871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540385" indent="-28575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fr-FR" sz="2000" kern="1600" cap="all" dirty="0">
                <a:solidFill>
                  <a:srgbClr val="E83D54"/>
                </a:solidFill>
              </a:rPr>
              <a:t>évolution</a:t>
            </a:r>
            <a:r>
              <a:rPr lang="fr-FR" sz="2000" b="1" dirty="0">
                <a:solidFill>
                  <a:srgbClr val="E83D54"/>
                </a:solidFill>
                <a:ea typeface="Times New Roman"/>
                <a:cs typeface="Times New Roman"/>
              </a:rPr>
              <a:t> DES TAUX D’ENCADREMENT</a:t>
            </a:r>
          </a:p>
        </p:txBody>
      </p:sp>
    </p:spTree>
    <p:extLst>
      <p:ext uri="{BB962C8B-B14F-4D97-AF65-F5344CB8AC3E}">
        <p14:creationId xmlns:p14="http://schemas.microsoft.com/office/powerpoint/2010/main" val="285018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FCDBF5D-AC41-8541-8587-FD1227BBF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435" y="951570"/>
            <a:ext cx="2376264" cy="324036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r>
              <a:rPr lang="fr-FR" b="1" dirty="0">
                <a:solidFill>
                  <a:srgbClr val="E83D54"/>
                </a:solidFill>
                <a:latin typeface="Arial" panose="020B0604020202020204" pitchFamily="34" charset="0"/>
              </a:rPr>
              <a:t>A champ constant, le taux d’encadrement poursuit sa baisse </a:t>
            </a: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Au global, - 9 points depuis fin 2008 (de 23 à 14 %)</a:t>
            </a: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CHRS : de 27 à 19 %</a:t>
            </a: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latin typeface="Arial" panose="020B0604020202020204" pitchFamily="34" charset="0"/>
              </a:rPr>
              <a:t>EAME : de 52 à 44 %</a:t>
            </a: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100" b="1" dirty="0">
                <a:effectLst/>
                <a:latin typeface="Arial" panose="020B0604020202020204" pitchFamily="34" charset="0"/>
              </a:rPr>
              <a:t>CADA : de 10 à 7 %</a:t>
            </a:r>
            <a:endParaRPr lang="fr-FR" sz="1000" b="1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700"/>
              </a:spcBef>
              <a:spcAft>
                <a:spcPts val="600"/>
              </a:spcAft>
            </a:pPr>
            <a:r>
              <a:rPr lang="fr-FR" sz="1000" dirty="0">
                <a:latin typeface="Arial" panose="020B0604020202020204" pitchFamily="34" charset="0"/>
              </a:rPr>
              <a:t>NB: raisonner à c</a:t>
            </a:r>
            <a:r>
              <a:rPr lang="fr-FR" sz="1000" dirty="0">
                <a:effectLst/>
                <a:latin typeface="Arial" panose="020B0604020202020204" pitchFamily="34" charset="0"/>
              </a:rPr>
              <a:t>hamp constant signifie </a:t>
            </a:r>
            <a:r>
              <a:rPr lang="fr-FR" sz="1000" dirty="0">
                <a:latin typeface="Arial" panose="020B0604020202020204" pitchFamily="34" charset="0"/>
              </a:rPr>
              <a:t>exclure </a:t>
            </a:r>
            <a:r>
              <a:rPr lang="fr-FR" sz="1000" dirty="0">
                <a:effectLst/>
                <a:latin typeface="Arial" panose="020B0604020202020204" pitchFamily="34" charset="0"/>
              </a:rPr>
              <a:t>HUDA, CAES et aide médicalisée</a:t>
            </a:r>
            <a:r>
              <a:rPr lang="fr-FR" sz="1000" dirty="0">
                <a:latin typeface="Arial" panose="020B0604020202020204" pitchFamily="34" charset="0"/>
              </a:rPr>
              <a:t>.</a:t>
            </a:r>
            <a:endParaRPr lang="fr-FR" sz="100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DREES / Bureau « Lutte contre l’exclusion »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5B9A5F1-A255-41A9-96BB-5B704D8F98CC}" type="datetime1">
              <a:rPr lang="fr-FR" cap="all" smtClean="0"/>
              <a:t>02/07/2025</a:t>
            </a:fld>
            <a:endParaRPr lang="fr-FR" cap="all" dirty="0"/>
          </a:p>
        </p:txBody>
      </p:sp>
      <p:pic>
        <p:nvPicPr>
          <p:cNvPr id="6" name="Image 5" descr="Une image contenant texte, diagramme, ligne, Parallèle&#10;&#10;Le contenu généré par l’IA peut être incorrect.">
            <a:extLst>
              <a:ext uri="{FF2B5EF4-FFF2-40B4-BE49-F238E27FC236}">
                <a16:creationId xmlns:a16="http://schemas.microsoft.com/office/drawing/2014/main" id="{75E7D00D-6C6C-FE32-11FF-96E515FC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55" y="905475"/>
            <a:ext cx="5880058" cy="35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339AAD3-5F01-7B29-3E82-636D1BC7A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1" y="626605"/>
            <a:ext cx="6038507" cy="412828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DREES / Bureau « Lutte contre l’exclusion »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23850" y="4797631"/>
            <a:ext cx="1170000" cy="345869"/>
          </a:xfrm>
        </p:spPr>
        <p:txBody>
          <a:bodyPr/>
          <a:lstStyle/>
          <a:p>
            <a:fld id="{45B9A5F1-A255-41A9-96BB-5B704D8F98CC}" type="datetime1">
              <a:rPr lang="fr-FR" cap="all" smtClean="0"/>
              <a:t>02/07/2025</a:t>
            </a:fld>
            <a:endParaRPr lang="fr-FR" cap="all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13C0923-90AD-F2FF-013B-1E8B4DBCAEA7}"/>
              </a:ext>
            </a:extLst>
          </p:cNvPr>
          <p:cNvSpPr/>
          <p:nvPr/>
        </p:nvSpPr>
        <p:spPr>
          <a:xfrm>
            <a:off x="6156176" y="1475404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5BEDDB-A0DF-2002-7E44-136DA9117AE1}"/>
              </a:ext>
            </a:extLst>
          </p:cNvPr>
          <p:cNvSpPr/>
          <p:nvPr/>
        </p:nvSpPr>
        <p:spPr>
          <a:xfrm>
            <a:off x="6163455" y="2925397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6C973F-9970-42F6-69F4-5ACC1265BE31}"/>
              </a:ext>
            </a:extLst>
          </p:cNvPr>
          <p:cNvSpPr/>
          <p:nvPr/>
        </p:nvSpPr>
        <p:spPr>
          <a:xfrm>
            <a:off x="6163320" y="4428775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0366280D-AC06-5E60-0C8B-695FF93CE7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406" y="1475404"/>
            <a:ext cx="2376264" cy="3240360"/>
          </a:xfrm>
        </p:spPr>
        <p:txBody>
          <a:bodyPr/>
          <a:lstStyle/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50" b="1" dirty="0">
                <a:effectLst/>
                <a:latin typeface="Arial" panose="020B0604020202020204" pitchFamily="34" charset="0"/>
              </a:rPr>
              <a:t>Cada : norme réglementaire à 1 ETP pour 15 personnes (~ 7 %)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latin typeface="Arial" panose="020B0604020202020204" pitchFamily="34" charset="0"/>
              </a:rPr>
              <a:t>43 % des Cada ont un taux d’encadrement inférieur au seuil réglementaire</a:t>
            </a:r>
            <a:endParaRPr lang="fr-FR" sz="900" b="1" dirty="0">
              <a:effectLst/>
              <a:latin typeface="Arial" panose="020B0604020202020204" pitchFamily="34" charset="0"/>
            </a:endParaRPr>
          </a:p>
          <a:p>
            <a:pPr marL="37782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050" b="1" dirty="0">
                <a:latin typeface="Arial" panose="020B0604020202020204" pitchFamily="34" charset="0"/>
              </a:rPr>
              <a:t>CPH : norme réglementaire à 1 ETP pour 10 personnes (10 %)</a:t>
            </a:r>
          </a:p>
          <a:p>
            <a:pPr marL="637200" lvl="1" indent="-285750">
              <a:buFont typeface="Wingdings" panose="05000000000000000000" pitchFamily="2" charset="2"/>
              <a:buChar char="§"/>
            </a:pPr>
            <a:r>
              <a:rPr lang="fr-FR" sz="900" b="1" dirty="0">
                <a:effectLst/>
                <a:latin typeface="Arial" panose="020B0604020202020204" pitchFamily="34" charset="0"/>
              </a:rPr>
              <a:t>61 % des CPH sont en-dessous de 1 ETP pour 10 personnes</a:t>
            </a:r>
            <a:endParaRPr lang="fr-FR" sz="90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F3CD9E9-20CA-F5D5-759B-28C41C60F263}"/>
              </a:ext>
            </a:extLst>
          </p:cNvPr>
          <p:cNvSpPr/>
          <p:nvPr/>
        </p:nvSpPr>
        <p:spPr>
          <a:xfrm>
            <a:off x="6139463" y="3552112"/>
            <a:ext cx="288032" cy="28803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77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ARS_ARA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TEMPLATE_DREES 16-9</Template>
  <TotalTime>5703</TotalTime>
  <Words>1943</Words>
  <Application>Microsoft Office PowerPoint</Application>
  <PresentationFormat>Affichage à l'écran (16:9)</PresentationFormat>
  <Paragraphs>491</Paragraphs>
  <Slides>26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Cambria</vt:lpstr>
      <vt:lpstr>Franklin Gothic Medium</vt:lpstr>
      <vt:lpstr>Times New Roman</vt:lpstr>
      <vt:lpstr>Wingdings</vt:lpstr>
      <vt:lpstr>TEMPLATE_ARS_ARA16-9</vt:lpstr>
      <vt:lpstr>Présentation PowerPoint</vt:lpstr>
      <vt:lpstr>L’enquête ES-DS 2020-2021</vt:lpstr>
      <vt:lpstr>Les nouveautés du millésime 2020-2021</vt:lpstr>
      <vt:lpstr>Champ de l’enquête ES-DS 2020-2021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caractéristiques :</vt:lpstr>
      <vt:lpstr>Présentation PowerPoint</vt:lpstr>
      <vt:lpstr>Présentation PowerPoint</vt:lpstr>
      <vt:lpstr>Présentation PowerPoint</vt:lpstr>
      <vt:lpstr>Présentation PowerPoint</vt:lpstr>
      <vt:lpstr>Travail de nuit</vt:lpstr>
      <vt:lpstr>Présentation PowerPoint</vt:lpstr>
      <vt:lpstr>Présentation PowerPoint</vt:lpstr>
      <vt:lpstr>Présentation PowerPoint</vt:lpstr>
      <vt:lpstr>Nomenclature des professions dans ES-DS</vt:lpstr>
    </vt:vector>
  </TitlesOfParts>
  <Manager>Client</Manager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ABASSI Elisa</dc:creator>
  <cp:lastModifiedBy>RICHARD, Eléonore (DREES/OSOL/BLCE/EXTERNES)</cp:lastModifiedBy>
  <cp:revision>275</cp:revision>
  <cp:lastPrinted>2021-11-08T16:04:38Z</cp:lastPrinted>
  <dcterms:created xsi:type="dcterms:W3CDTF">2020-11-09T14:49:51Z</dcterms:created>
  <dcterms:modified xsi:type="dcterms:W3CDTF">2025-07-02T13:12:37Z</dcterms:modified>
</cp:coreProperties>
</file>