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30"/>
  </p:notesMasterIdLst>
  <p:sldIdLst>
    <p:sldId id="261" r:id="rId5"/>
    <p:sldId id="528" r:id="rId6"/>
    <p:sldId id="529" r:id="rId7"/>
    <p:sldId id="531" r:id="rId8"/>
    <p:sldId id="533" r:id="rId9"/>
    <p:sldId id="557" r:id="rId10"/>
    <p:sldId id="274" r:id="rId11"/>
    <p:sldId id="537" r:id="rId12"/>
    <p:sldId id="270" r:id="rId13"/>
    <p:sldId id="535" r:id="rId14"/>
    <p:sldId id="559" r:id="rId15"/>
    <p:sldId id="525" r:id="rId16"/>
    <p:sldId id="556" r:id="rId17"/>
    <p:sldId id="548" r:id="rId18"/>
    <p:sldId id="552" r:id="rId19"/>
    <p:sldId id="549" r:id="rId20"/>
    <p:sldId id="550" r:id="rId21"/>
    <p:sldId id="553" r:id="rId22"/>
    <p:sldId id="554" r:id="rId23"/>
    <p:sldId id="538" r:id="rId24"/>
    <p:sldId id="551" r:id="rId25"/>
    <p:sldId id="539" r:id="rId26"/>
    <p:sldId id="555" r:id="rId27"/>
    <p:sldId id="530" r:id="rId28"/>
    <p:sldId id="558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ebtiers" id="{AA7778F2-D63B-4F51-A9DA-69E6B5E8AE17}">
          <p14:sldIdLst>
            <p14:sldId id="261"/>
            <p14:sldId id="528"/>
            <p14:sldId id="529"/>
            <p14:sldId id="531"/>
            <p14:sldId id="533"/>
            <p14:sldId id="557"/>
            <p14:sldId id="274"/>
            <p14:sldId id="537"/>
            <p14:sldId id="270"/>
            <p14:sldId id="535"/>
            <p14:sldId id="559"/>
            <p14:sldId id="525"/>
            <p14:sldId id="556"/>
            <p14:sldId id="548"/>
            <p14:sldId id="552"/>
            <p14:sldId id="549"/>
            <p14:sldId id="550"/>
            <p14:sldId id="553"/>
            <p14:sldId id="554"/>
            <p14:sldId id="538"/>
            <p14:sldId id="551"/>
            <p14:sldId id="539"/>
            <p14:sldId id="555"/>
            <p14:sldId id="530"/>
            <p14:sldId id="5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CCC7251-C024-1C79-2AC8-04889133806E}" name="Juliette MALBREL" initials="JM" userId="S::j.malbrel@samusocial-75.fr::df80f86d-b5cb-44ed-a8b3-30f18eb17f74" providerId="AD"/>
  <p188:author id="{71335DAB-3D24-0C2D-B5B2-A2BBCA5C2B70}" name="Caroline DOUAY" initials="CD" userId="S::c.douay@samusocial-75.fr::793fd053-2ef5-4fed-a507-17feedd04640" providerId="AD"/>
  <p188:author id="{FE2C7CB6-CE4F-3F50-FA91-298727762E90}" name="Amandine Lebugle" initials="AL" userId="S::a.lebugle@samusocial-75.fr::3ae75437-bb98-4b82-bc3d-63933a733f42" providerId="AD"/>
  <p188:author id="{BBDFA2C3-33ED-0EBF-EE28-CD931F1B7FD0}" name="Jacques PISARIK" initials="JP" userId="S::j.pisarik@samusocial-75.fr::ad19a6fd-5bc4-43df-bcb7-eea2007df9f5" providerId="AD"/>
  <p188:author id="{8F0482CF-6115-D508-B5D0-CAF88D676AF2}" name="Lison RAMBLIERE" initials="LR" userId="S::l.rambliere@samusocial-75.fr::3b1d87e2-7411-4bbb-a9d4-3b0dfba2fbdf" providerId="AD"/>
  <p188:author id="{C25472F7-0C7D-44EC-8699-66FB4C9936C5}" name="Lorraine GUENEE" initials="LG" userId="S::l.guenee@samusocial-75.fr::26ed6b3a-4fc4-4aaa-a870-1464ad4a246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11D1A7-05BE-E4C8-B6C3-0EB9BE97EF41}" v="28" dt="2026-04-02T08:45:13.318"/>
    <p1510:client id="{A1F30BE3-D0CA-1C0F-E448-78FFFC99F650}" v="2" dt="2026-04-02T08:38:26.644"/>
    <p1510:client id="{A395F620-2F8E-6265-71FD-22A6A9698190}" v="462" dt="2026-04-02T14:00:09.278"/>
    <p1510:client id="{CCFE1D11-C620-865F-817E-00D08CE795C1}" v="1" dt="2026-04-02T14:01:25.3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fr-FR"/>
              <a:t>Les conditions d'hébergement les plus favorables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'Graphiques CS condition hbgt '!$B$4</c:f>
              <c:strCache>
                <c:ptCount val="1"/>
                <c:pt idx="0">
                  <c:v>Femmes
(n=174) 
(en %)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'Graphiques CS condition hbgt '!$A$5:$A$9</c:f>
              <c:strCache>
                <c:ptCount val="5"/>
                <c:pt idx="0">
                  <c:v>Sommeil</c:v>
                </c:pt>
                <c:pt idx="1">
                  <c:v>Confort</c:v>
                </c:pt>
                <c:pt idx="2">
                  <c:v>Accès aux pièces essentielles</c:v>
                </c:pt>
                <c:pt idx="3">
                  <c:v>Mobilité </c:v>
                </c:pt>
                <c:pt idx="4">
                  <c:v>Activités du quotidien</c:v>
                </c:pt>
              </c:strCache>
            </c:strRef>
          </c:cat>
          <c:val>
            <c:numRef>
              <c:f>'Graphiques CS condition hbgt '!$B$5:$B$9</c:f>
              <c:numCache>
                <c:formatCode>General</c:formatCode>
                <c:ptCount val="5"/>
                <c:pt idx="0">
                  <c:v>40.4</c:v>
                </c:pt>
                <c:pt idx="1">
                  <c:v>59.8</c:v>
                </c:pt>
                <c:pt idx="2" formatCode="0.0">
                  <c:v>63.2</c:v>
                </c:pt>
                <c:pt idx="3">
                  <c:v>40.700000000000003</c:v>
                </c:pt>
                <c:pt idx="4">
                  <c:v>63.2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65-461F-B287-7ACB931301ED}"/>
            </c:ext>
          </c:extLst>
        </c:ser>
        <c:ser>
          <c:idx val="1"/>
          <c:order val="1"/>
          <c:tx>
            <c:strRef>
              <c:f>'Graphiques CS condition hbgt '!$C$4</c:f>
              <c:strCache>
                <c:ptCount val="1"/>
                <c:pt idx="0">
                  <c:v>Hommes
(n=231)
(en %)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'Graphiques CS condition hbgt '!$A$5:$A$9</c:f>
              <c:strCache>
                <c:ptCount val="5"/>
                <c:pt idx="0">
                  <c:v>Sommeil</c:v>
                </c:pt>
                <c:pt idx="1">
                  <c:v>Confort</c:v>
                </c:pt>
                <c:pt idx="2">
                  <c:v>Accès aux pièces essentielles</c:v>
                </c:pt>
                <c:pt idx="3">
                  <c:v>Mobilité </c:v>
                </c:pt>
                <c:pt idx="4">
                  <c:v>Activités du quotidien</c:v>
                </c:pt>
              </c:strCache>
            </c:strRef>
          </c:cat>
          <c:val>
            <c:numRef>
              <c:f>'Graphiques CS condition hbgt '!$C$5:$C$9</c:f>
              <c:numCache>
                <c:formatCode>General</c:formatCode>
                <c:ptCount val="5"/>
                <c:pt idx="0">
                  <c:v>54.8</c:v>
                </c:pt>
                <c:pt idx="1">
                  <c:v>74.099999999999994</c:v>
                </c:pt>
                <c:pt idx="2" formatCode="0.0">
                  <c:v>82.3</c:v>
                </c:pt>
                <c:pt idx="3">
                  <c:v>54.6</c:v>
                </c:pt>
                <c:pt idx="4">
                  <c:v>82.3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65-461F-B287-7ACB931301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7191888"/>
        <c:axId val="837189808"/>
      </c:radarChart>
      <c:catAx>
        <c:axId val="83719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837189808"/>
        <c:crosses val="autoZero"/>
        <c:auto val="1"/>
        <c:lblAlgn val="ctr"/>
        <c:lblOffset val="100"/>
        <c:noMultiLvlLbl val="0"/>
      </c:catAx>
      <c:valAx>
        <c:axId val="83718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83719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AD5EA-6235-4280-8128-0C92FECB69B5}" type="datetimeFigureOut">
              <a:rPr lang="fr-FR" smtClean="0"/>
              <a:t>17/04/2026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246A0-47AD-4EDB-806A-EB9CF4CDC7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08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246A0-47AD-4EDB-806A-EB9CF4CDC7C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022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246A0-47AD-4EDB-806A-EB9CF4CDC7C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2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246A0-47AD-4EDB-806A-EB9CF4CDC7C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21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246A0-47AD-4EDB-806A-EB9CF4CDC7C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384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246A0-47AD-4EDB-806A-EB9CF4CDC7C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72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246A0-47AD-4EDB-806A-EB9CF4CDC7C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056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246A0-47AD-4EDB-806A-EB9CF4CDC7C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898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246A0-47AD-4EDB-806A-EB9CF4CDC7C7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564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246A0-47AD-4EDB-806A-EB9CF4CDC7C7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341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4BDD0DD-60B6-1E45-2F6E-D1606C58A3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92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495219F-3D55-5641-90A0-68F45E28EE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DF10B86-CD46-9F99-BAFC-F3401D3FA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0" y="720000"/>
            <a:ext cx="7920000" cy="482312"/>
          </a:xfrm>
          <a:prstGeom prst="rect">
            <a:avLst/>
          </a:prstGeom>
        </p:spPr>
        <p:txBody>
          <a:bodyPr anchor="t">
            <a:spAutoFit/>
          </a:bodyPr>
          <a:lstStyle>
            <a:lvl1pPr algn="l">
              <a:defRPr sz="2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6D8A568-3259-F2B9-9A30-5EACB890B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00" y="1719385"/>
            <a:ext cx="7920000" cy="398635"/>
          </a:xfrm>
        </p:spPr>
        <p:txBody>
          <a:bodyPr>
            <a:sp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08465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6">
            <a:extLst>
              <a:ext uri="{FF2B5EF4-FFF2-40B4-BE49-F238E27FC236}">
                <a16:creationId xmlns:a16="http://schemas.microsoft.com/office/drawing/2014/main" id="{E7A5DD7C-B58F-B7E1-8658-DCB3D929F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0" y="720000"/>
            <a:ext cx="7920000" cy="482312"/>
          </a:xfrm>
          <a:prstGeom prst="rect">
            <a:avLst/>
          </a:prstGeom>
        </p:spPr>
        <p:txBody>
          <a:bodyPr vert="horz" lIns="90000" tIns="45720" rIns="91440" bIns="45720" rtlCol="0" anchor="t">
            <a:sp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CBA2F8C9-9C4C-4860-D062-48CDC553C71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600000" y="1719385"/>
            <a:ext cx="7920000" cy="983283"/>
          </a:xfrm>
        </p:spPr>
        <p:txBody>
          <a:bodyPr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2200"/>
            </a:lvl1pPr>
            <a:lvl2pPr marL="0" indent="0" algn="l">
              <a:buFont typeface="Arial" panose="020B0604020202020204" pitchFamily="34" charset="0"/>
              <a:buNone/>
              <a:defRPr sz="2000"/>
            </a:lvl2pPr>
            <a:lvl3pPr marL="0" indent="0" algn="l">
              <a:buFont typeface="Arial" panose="020B0604020202020204" pitchFamily="34" charset="0"/>
              <a:buNone/>
              <a:defRPr sz="13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388CD2D0-1740-9136-F9B9-03FB6FFCD6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0000" y="5226424"/>
            <a:ext cx="7920000" cy="911576"/>
          </a:xfrm>
        </p:spPr>
        <p:txBody>
          <a:bodyPr>
            <a:normAutofit/>
          </a:bodyPr>
          <a:lstStyle>
            <a:lvl1pPr marL="252000" indent="-252000">
              <a:spcBef>
                <a:spcPts val="500"/>
              </a:spcBef>
              <a:buFont typeface="+mj-lt"/>
              <a:buAutoNum type="arabicPeriod"/>
              <a:defRPr sz="1300"/>
            </a:lvl1pPr>
            <a:lvl2pPr marL="342900" indent="-342900">
              <a:buFont typeface="+mj-lt"/>
              <a:buAutoNum type="arabicPeriod"/>
              <a:defRPr sz="1300"/>
            </a:lvl2pPr>
            <a:lvl3pPr marL="342900" indent="-342900">
              <a:buFont typeface="+mj-lt"/>
              <a:buAutoNum type="arabicPeriod"/>
              <a:defRPr sz="13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0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937948F-CD22-BA01-0BE7-AA131695C3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25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5B4FC42-47B2-7271-DB20-6FBE7B220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8" name="Espace réservé du titre 6">
            <a:extLst>
              <a:ext uri="{FF2B5EF4-FFF2-40B4-BE49-F238E27FC236}">
                <a16:creationId xmlns:a16="http://schemas.microsoft.com/office/drawing/2014/main" id="{088901EB-4290-4A75-AE7F-704C8493B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0" y="720000"/>
            <a:ext cx="5220000" cy="1089529"/>
          </a:xfrm>
          <a:prstGeom prst="rect">
            <a:avLst/>
          </a:prstGeom>
        </p:spPr>
        <p:txBody>
          <a:bodyPr vert="horz" lIns="90000" tIns="45720" rIns="91440" bIns="45720" rtlCol="0" anchor="t">
            <a:spAutoFit/>
          </a:bodyPr>
          <a:lstStyle>
            <a:lvl1pPr>
              <a:defRPr sz="3600" b="0">
                <a:latin typeface="Arvo" panose="02000000000000000000" pitchFamily="2" charset="77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1B182A5-FA0E-6D69-2847-25261B2380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81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C9F07C7-20C5-A21F-AB55-AFA327CBC9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7FB305A-EEA8-6896-A98D-9697E8E4F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0000" y="720000"/>
            <a:ext cx="5220000" cy="482312"/>
          </a:xfrm>
          <a:prstGeom prst="rect">
            <a:avLst/>
          </a:prstGeom>
        </p:spPr>
        <p:txBody>
          <a:bodyPr anchor="t">
            <a:spAutoFit/>
          </a:bodyPr>
          <a:lstStyle>
            <a:lvl1pPr algn="l">
              <a:defRPr sz="2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69F830A-41E3-DCF9-49AE-7B0ADFDB6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00" y="1719385"/>
            <a:ext cx="5220000" cy="398635"/>
          </a:xfrm>
        </p:spPr>
        <p:txBody>
          <a:bodyPr>
            <a:sp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ACF0CC0-F60F-0181-A9AA-0368E43EBB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8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35B032-6FCB-82D5-4C9F-A8729331C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7" name="Espace réservé du titre 6">
            <a:extLst>
              <a:ext uri="{FF2B5EF4-FFF2-40B4-BE49-F238E27FC236}">
                <a16:creationId xmlns:a16="http://schemas.microsoft.com/office/drawing/2014/main" id="{D5EB986B-5606-D2D7-1B72-92CE2013A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71048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2" r:id="rId2"/>
    <p:sldLayoutId id="2147483663" r:id="rId3"/>
    <p:sldLayoutId id="2147483664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bg2"/>
          </a:solidFill>
          <a:latin typeface="Helvetica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2"/>
          </a:solidFill>
          <a:latin typeface="Helvetica" pitchFamily="2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200" kern="1200">
          <a:solidFill>
            <a:schemeClr val="bg2"/>
          </a:solidFill>
          <a:latin typeface="Helvetica" pitchFamily="2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300" kern="1200">
          <a:solidFill>
            <a:schemeClr val="bg2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6E86F0-8569-8E06-5FCA-5F38257B6001}"/>
              </a:ext>
            </a:extLst>
          </p:cNvPr>
          <p:cNvSpPr txBox="1"/>
          <p:nvPr/>
        </p:nvSpPr>
        <p:spPr>
          <a:xfrm>
            <a:off x="837324" y="4235824"/>
            <a:ext cx="8746822" cy="19697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err="1">
                <a:solidFill>
                  <a:schemeClr val="bg2"/>
                </a:solidFill>
                <a:latin typeface="Arial Nova" panose="020B0504020202020204" pitchFamily="34" charset="0"/>
                <a:ea typeface="+mn-lt"/>
                <a:cs typeface="+mn-lt"/>
              </a:rPr>
              <a:t>Enquête</a:t>
            </a:r>
            <a:r>
              <a:rPr lang="en-US" sz="4000" b="1">
                <a:solidFill>
                  <a:schemeClr val="bg2"/>
                </a:solidFill>
                <a:latin typeface="Arial Nova" panose="020B0504020202020204" pitchFamily="34" charset="0"/>
                <a:ea typeface="+mn-lt"/>
                <a:cs typeface="+mn-lt"/>
              </a:rPr>
              <a:t> </a:t>
            </a:r>
            <a:r>
              <a:rPr lang="en-US" sz="4000" b="1" err="1">
                <a:solidFill>
                  <a:schemeClr val="bg2"/>
                </a:solidFill>
                <a:latin typeface="Arial Nova" panose="020B0504020202020204" pitchFamily="34" charset="0"/>
                <a:ea typeface="+mn-lt"/>
                <a:cs typeface="+mn-lt"/>
              </a:rPr>
              <a:t>Hebtiers</a:t>
            </a:r>
            <a:r>
              <a:rPr lang="en-US" sz="4000" b="1">
                <a:solidFill>
                  <a:schemeClr val="bg2"/>
                </a:solidFill>
                <a:latin typeface="Arial Nova" panose="020B0504020202020204" pitchFamily="34" charset="0"/>
                <a:ea typeface="+mn-lt"/>
                <a:cs typeface="+mn-lt"/>
              </a:rPr>
              <a:t> : </a:t>
            </a:r>
          </a:p>
          <a:p>
            <a:r>
              <a:rPr lang="en-US" sz="3200" err="1">
                <a:solidFill>
                  <a:schemeClr val="bg2"/>
                </a:solidFill>
                <a:latin typeface="Arial Nova" panose="020B0504020202020204" pitchFamily="34" charset="0"/>
                <a:ea typeface="+mn-lt"/>
                <a:cs typeface="+mn-lt"/>
              </a:rPr>
              <a:t>Être</a:t>
            </a:r>
            <a:r>
              <a:rPr lang="en-US" sz="3200">
                <a:solidFill>
                  <a:schemeClr val="bg2"/>
                </a:solidFill>
                <a:latin typeface="Arial Nova" panose="020B0504020202020204" pitchFamily="34" charset="0"/>
                <a:ea typeface="+mn-lt"/>
                <a:cs typeface="+mn-lt"/>
              </a:rPr>
              <a:t> hébergé.e chez des tiers et </a:t>
            </a:r>
            <a:r>
              <a:rPr lang="en-US" sz="3200" err="1">
                <a:solidFill>
                  <a:schemeClr val="bg2"/>
                </a:solidFill>
                <a:latin typeface="Arial Nova" panose="020B0504020202020204" pitchFamily="34" charset="0"/>
                <a:ea typeface="+mn-lt"/>
                <a:cs typeface="+mn-lt"/>
              </a:rPr>
              <a:t>recourir</a:t>
            </a:r>
            <a:r>
              <a:rPr lang="en-US" sz="3200">
                <a:solidFill>
                  <a:schemeClr val="bg2"/>
                </a:solidFill>
                <a:latin typeface="Arial Nova" panose="020B0504020202020204" pitchFamily="34" charset="0"/>
                <a:ea typeface="+mn-lt"/>
                <a:cs typeface="+mn-lt"/>
              </a:rPr>
              <a:t> à des </a:t>
            </a:r>
            <a:r>
              <a:rPr lang="en-US" sz="3200" err="1">
                <a:solidFill>
                  <a:schemeClr val="bg2"/>
                </a:solidFill>
                <a:latin typeface="Arial Nova" panose="020B0504020202020204" pitchFamily="34" charset="0"/>
                <a:ea typeface="+mn-lt"/>
                <a:cs typeface="+mn-lt"/>
              </a:rPr>
              <a:t>dispositifs</a:t>
            </a:r>
            <a:r>
              <a:rPr lang="en-US" sz="3200">
                <a:solidFill>
                  <a:schemeClr val="bg2"/>
                </a:solidFill>
                <a:latin typeface="Arial Nova" panose="020B0504020202020204" pitchFamily="34" charset="0"/>
                <a:ea typeface="+mn-lt"/>
                <a:cs typeface="+mn-lt"/>
              </a:rPr>
              <a:t> </a:t>
            </a:r>
            <a:r>
              <a:rPr lang="en-US" sz="3200" err="1">
                <a:solidFill>
                  <a:schemeClr val="bg2"/>
                </a:solidFill>
                <a:latin typeface="Arial Nova" panose="020B0504020202020204" pitchFamily="34" charset="0"/>
                <a:ea typeface="+mn-lt"/>
                <a:cs typeface="+mn-lt"/>
              </a:rPr>
              <a:t>d’aide</a:t>
            </a:r>
            <a:r>
              <a:rPr lang="en-US" sz="3200">
                <a:solidFill>
                  <a:schemeClr val="bg2"/>
                </a:solidFill>
                <a:latin typeface="Arial Nova" panose="020B0504020202020204" pitchFamily="34" charset="0"/>
                <a:ea typeface="+mn-lt"/>
                <a:cs typeface="+mn-lt"/>
              </a:rPr>
              <a:t> aux </a:t>
            </a:r>
            <a:r>
              <a:rPr lang="en-US" sz="3200" err="1">
                <a:solidFill>
                  <a:schemeClr val="bg2"/>
                </a:solidFill>
                <a:latin typeface="Arial Nova" panose="020B0504020202020204" pitchFamily="34" charset="0"/>
                <a:ea typeface="+mn-lt"/>
                <a:cs typeface="+mn-lt"/>
              </a:rPr>
              <a:t>personnes</a:t>
            </a:r>
            <a:r>
              <a:rPr lang="en-US" sz="3200">
                <a:solidFill>
                  <a:schemeClr val="bg2"/>
                </a:solidFill>
                <a:latin typeface="Arial Nova" panose="020B0504020202020204" pitchFamily="34" charset="0"/>
                <a:ea typeface="+mn-lt"/>
                <a:cs typeface="+mn-lt"/>
              </a:rPr>
              <a:t> sans domicile</a:t>
            </a:r>
            <a:endParaRPr lang="en-US" sz="3200">
              <a:solidFill>
                <a:schemeClr val="bg2"/>
              </a:solidFill>
              <a:latin typeface="Arial Nova" panose="020B0504020202020204" pitchFamily="34" charset="0"/>
            </a:endParaRPr>
          </a:p>
          <a:p>
            <a:endParaRPr lang="en-US" sz="1800">
              <a:solidFill>
                <a:schemeClr val="accent2"/>
              </a:solidFill>
              <a:ea typeface="Calibri"/>
              <a:cs typeface="Calibri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9D2CFDB-BA90-46BC-97B4-F3305C348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460" y="334388"/>
            <a:ext cx="5569236" cy="431187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6447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DDF8937-28D5-0C23-98F3-3F5BA1C59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00DB20-5EB8-18A9-D6EC-A81A88FD8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0" y="495882"/>
            <a:ext cx="7920000" cy="867930"/>
          </a:xfrm>
        </p:spPr>
        <p:txBody>
          <a:bodyPr/>
          <a:lstStyle/>
          <a:p>
            <a:r>
              <a:rPr lang="fr-FR">
                <a:latin typeface="Helvetica"/>
                <a:cs typeface="Helvetica"/>
              </a:rPr>
              <a:t>Le parcours d’hébergement au cours des douze derniers mois : une première typologie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224635E-100F-7225-5A3D-ED7ED6B17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687804"/>
              </p:ext>
            </p:extLst>
          </p:nvPr>
        </p:nvGraphicFramePr>
        <p:xfrm>
          <a:off x="3686611" y="1837432"/>
          <a:ext cx="7488406" cy="318313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53479">
                  <a:extLst>
                    <a:ext uri="{9D8B030D-6E8A-4147-A177-3AD203B41FA5}">
                      <a16:colId xmlns:a16="http://schemas.microsoft.com/office/drawing/2014/main" val="2200376925"/>
                    </a:ext>
                  </a:extLst>
                </a:gridCol>
                <a:gridCol w="1066382">
                  <a:extLst>
                    <a:ext uri="{9D8B030D-6E8A-4147-A177-3AD203B41FA5}">
                      <a16:colId xmlns:a16="http://schemas.microsoft.com/office/drawing/2014/main" val="3878304563"/>
                    </a:ext>
                  </a:extLst>
                </a:gridCol>
                <a:gridCol w="989425">
                  <a:extLst>
                    <a:ext uri="{9D8B030D-6E8A-4147-A177-3AD203B41FA5}">
                      <a16:colId xmlns:a16="http://schemas.microsoft.com/office/drawing/2014/main" val="3160613512"/>
                    </a:ext>
                  </a:extLst>
                </a:gridCol>
                <a:gridCol w="1079120">
                  <a:extLst>
                    <a:ext uri="{9D8B030D-6E8A-4147-A177-3AD203B41FA5}">
                      <a16:colId xmlns:a16="http://schemas.microsoft.com/office/drawing/2014/main" val="4005284115"/>
                    </a:ext>
                  </a:extLst>
                </a:gridCol>
              </a:tblGrid>
              <a:tr h="71582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Profil de parcours de sans-</a:t>
                      </a:r>
                      <a:r>
                        <a:rPr lang="fr-FR" sz="1400" b="1" i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domicilisme</a:t>
                      </a:r>
                      <a:r>
                        <a:rPr lang="fr-FR" sz="14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à partir de la durée des situations décrites  </a:t>
                      </a:r>
                      <a:endParaRPr lang="fr-FR" sz="1400" b="1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Femmes</a:t>
                      </a:r>
                      <a:endParaRPr lang="fr-FR" sz="1400" b="1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>
                        <a:lnSpc>
                          <a:spcPts val="1275"/>
                        </a:lnSpc>
                        <a:buNone/>
                      </a:pPr>
                      <a:r>
                        <a:rPr lang="fr-FR" sz="14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(en %)  </a:t>
                      </a:r>
                      <a:endParaRPr lang="fr-FR" sz="1400" b="1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Hommes</a:t>
                      </a:r>
                      <a:endParaRPr lang="fr-FR" sz="1400" b="1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>
                        <a:lnSpc>
                          <a:spcPts val="1275"/>
                        </a:lnSpc>
                        <a:buNone/>
                      </a:pPr>
                      <a:r>
                        <a:rPr lang="fr-FR" sz="14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(en %)</a:t>
                      </a: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Ensemble</a:t>
                      </a:r>
                      <a:endParaRPr lang="fr-FR" sz="1400" b="1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>
                        <a:lnSpc>
                          <a:spcPts val="1275"/>
                        </a:lnSpc>
                        <a:buNone/>
                      </a:pPr>
                      <a:r>
                        <a:rPr lang="fr-FR" sz="14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(en %)  </a:t>
                      </a:r>
                      <a:endParaRPr lang="fr-FR" sz="1400" b="1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15136"/>
                  </a:ext>
                </a:extLst>
              </a:tr>
              <a:tr h="51783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Hébergement chez des tiers, exclusivement ou pour quasiment toute la durée du parcours 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32,9 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39,6 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36,6 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455377"/>
                  </a:ext>
                </a:extLst>
              </a:tr>
              <a:tr h="51783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Hébergement chez des tiers majoritaire mais pas quasi-exclusif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15,2 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12,9 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13,8 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326579"/>
                  </a:ext>
                </a:extLst>
              </a:tr>
              <a:tr h="30460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Prise en charge institutionnelle majoritaire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5926577"/>
                  </a:ext>
                </a:extLst>
              </a:tr>
              <a:tr h="30460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Sans-abrisme majoritaire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9,1 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9610169"/>
                  </a:ext>
                </a:extLst>
              </a:tr>
              <a:tr h="51783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Parcours sans situation majoritaire : alternance entre plusieurs situations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39,2 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34,4 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36,6 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751567"/>
                  </a:ext>
                </a:extLst>
              </a:tr>
              <a:tr h="30460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241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226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F5248-F248-4546-BDA0-4770BF0C5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09D0E7-1D32-5542-AD02-DD1405C82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8451" y="480303"/>
            <a:ext cx="7284023" cy="867930"/>
          </a:xfrm>
        </p:spPr>
        <p:txBody>
          <a:bodyPr/>
          <a:lstStyle/>
          <a:p>
            <a:r>
              <a:rPr lang="fr-FR">
                <a:latin typeface="Helvetica"/>
                <a:cs typeface="Helvetica"/>
              </a:rPr>
              <a:t>Des conditions d’hébergement variées</a:t>
            </a:r>
            <a:br>
              <a:rPr lang="fr-FR">
                <a:latin typeface="Helvetica"/>
                <a:cs typeface="Helvetica"/>
              </a:rPr>
            </a:br>
            <a:r>
              <a:rPr lang="fr-FR">
                <a:latin typeface="Helvetica"/>
                <a:cs typeface="Helvetica"/>
              </a:rPr>
              <a:t>dans le dernier hébergement</a:t>
            </a:r>
            <a:endParaRPr lang="fr-FR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D98334EC-D643-DACA-1C5E-3CE1C2F7B8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822233"/>
              </p:ext>
            </p:extLst>
          </p:nvPr>
        </p:nvGraphicFramePr>
        <p:xfrm>
          <a:off x="3874044" y="2768217"/>
          <a:ext cx="5857784" cy="17805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3500">
                  <a:extLst>
                    <a:ext uri="{9D8B030D-6E8A-4147-A177-3AD203B41FA5}">
                      <a16:colId xmlns:a16="http://schemas.microsoft.com/office/drawing/2014/main" val="2576306471"/>
                    </a:ext>
                  </a:extLst>
                </a:gridCol>
                <a:gridCol w="946901">
                  <a:extLst>
                    <a:ext uri="{9D8B030D-6E8A-4147-A177-3AD203B41FA5}">
                      <a16:colId xmlns:a16="http://schemas.microsoft.com/office/drawing/2014/main" val="4263347972"/>
                    </a:ext>
                  </a:extLst>
                </a:gridCol>
                <a:gridCol w="863350">
                  <a:extLst>
                    <a:ext uri="{9D8B030D-6E8A-4147-A177-3AD203B41FA5}">
                      <a16:colId xmlns:a16="http://schemas.microsoft.com/office/drawing/2014/main" val="2146050506"/>
                    </a:ext>
                  </a:extLst>
                </a:gridCol>
                <a:gridCol w="984033">
                  <a:extLst>
                    <a:ext uri="{9D8B030D-6E8A-4147-A177-3AD203B41FA5}">
                      <a16:colId xmlns:a16="http://schemas.microsoft.com/office/drawing/2014/main" val="3582780764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l" fontAlgn="b"/>
                      <a:endParaRPr lang="fr-FR" sz="1400" b="1" u="none" strike="noStrike">
                        <a:solidFill>
                          <a:srgbClr val="1A1918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Femmes</a:t>
                      </a:r>
                      <a:br>
                        <a:rPr lang="fr-FR" sz="1400" b="1" u="none" strike="noStrike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</a:br>
                      <a:r>
                        <a:rPr lang="fr-FR" sz="1400" b="1" u="none" strike="noStrike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(en %)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Hommes</a:t>
                      </a:r>
                      <a:br>
                        <a:rPr lang="fr-FR" sz="1400" b="1" u="none" strike="noStrike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</a:br>
                      <a:r>
                        <a:rPr lang="fr-FR" sz="1400" b="1" u="none" strike="noStrike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(en %)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Ensemble </a:t>
                      </a:r>
                      <a:br>
                        <a:rPr lang="fr-FR" sz="1400" b="1" u="none" strike="noStrike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</a:br>
                      <a:r>
                        <a:rPr lang="fr-FR" sz="1400" b="1" u="none" strike="noStrike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(en %)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23429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Logement ordinaire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88,6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85,0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86,5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393792"/>
                  </a:ext>
                </a:extLst>
              </a:tr>
              <a:tr h="28706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Hébergement institutionnel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0,7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6,1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4,1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95088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Lieux non prévus pour l’habitation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5,4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7,0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6,3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834242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r-FR" sz="1400" u="none" strike="noStrike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Ne souhaite pas répondre</a:t>
                      </a:r>
                    </a:p>
                  </a:txBody>
                  <a:tcPr marL="0" marR="0" marT="0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400" u="none" strike="noStrike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2,5</a:t>
                      </a:r>
                    </a:p>
                  </a:txBody>
                  <a:tcPr marL="0" marR="0" marT="0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400" u="none" strike="noStrike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0,0</a:t>
                      </a:r>
                    </a:p>
                  </a:txBody>
                  <a:tcPr marL="0" marR="0" marT="0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400" u="none" strike="noStrike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0,9</a:t>
                      </a:r>
                    </a:p>
                  </a:txBody>
                  <a:tcPr marL="0" marR="0" marT="0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18009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Indéterminé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2,9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1,9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2,2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98091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210508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AD6B0AD-BF8F-2036-1EFD-22F657509109}"/>
              </a:ext>
            </a:extLst>
          </p:cNvPr>
          <p:cNvSpPr txBox="1"/>
          <p:nvPr/>
        </p:nvSpPr>
        <p:spPr>
          <a:xfrm>
            <a:off x="3760926" y="1970336"/>
            <a:ext cx="55842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Nature du dernier hébergement</a:t>
            </a:r>
            <a:endParaRPr lang="en-US" sz="1800" b="1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004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3F513F-78F0-43FA-9E2E-C11AD9BEC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8451" y="480303"/>
            <a:ext cx="7284023" cy="867930"/>
          </a:xfrm>
        </p:spPr>
        <p:txBody>
          <a:bodyPr/>
          <a:lstStyle/>
          <a:p>
            <a:r>
              <a:rPr lang="fr-FR">
                <a:latin typeface="Helvetica"/>
                <a:cs typeface="Helvetica"/>
              </a:rPr>
              <a:t>Des conditions d’hébergement variées</a:t>
            </a:r>
            <a:br>
              <a:rPr lang="fr-FR">
                <a:latin typeface="Helvetica"/>
                <a:cs typeface="Helvetica"/>
              </a:rPr>
            </a:br>
            <a:r>
              <a:rPr lang="fr-FR">
                <a:latin typeface="Helvetica"/>
                <a:cs typeface="Helvetica"/>
              </a:rPr>
              <a:t>dans le dernier hébergement</a:t>
            </a:r>
            <a:endParaRPr lang="fr-FR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8186EC99-A9A7-43FB-9B2C-9D3B506A2E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3662083"/>
              </p:ext>
            </p:extLst>
          </p:nvPr>
        </p:nvGraphicFramePr>
        <p:xfrm>
          <a:off x="6345659" y="1648077"/>
          <a:ext cx="5197476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015F7B-2D64-9475-4404-740A7A2FA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017860"/>
              </p:ext>
            </p:extLst>
          </p:nvPr>
        </p:nvGraphicFramePr>
        <p:xfrm>
          <a:off x="148441" y="1474519"/>
          <a:ext cx="5796200" cy="4900142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1183274">
                  <a:extLst>
                    <a:ext uri="{9D8B030D-6E8A-4147-A177-3AD203B41FA5}">
                      <a16:colId xmlns:a16="http://schemas.microsoft.com/office/drawing/2014/main" val="3877275321"/>
                    </a:ext>
                  </a:extLst>
                </a:gridCol>
                <a:gridCol w="1183274">
                  <a:extLst>
                    <a:ext uri="{9D8B030D-6E8A-4147-A177-3AD203B41FA5}">
                      <a16:colId xmlns:a16="http://schemas.microsoft.com/office/drawing/2014/main" val="3288308584"/>
                    </a:ext>
                  </a:extLst>
                </a:gridCol>
                <a:gridCol w="3429652">
                  <a:extLst>
                    <a:ext uri="{9D8B030D-6E8A-4147-A177-3AD203B41FA5}">
                      <a16:colId xmlns:a16="http://schemas.microsoft.com/office/drawing/2014/main" val="3867207618"/>
                    </a:ext>
                  </a:extLst>
                </a:gridCol>
              </a:tblGrid>
              <a:tr h="4195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Scores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1">
                        <a:solidFill>
                          <a:srgbClr val="1A1918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Score le plus favorable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993767"/>
                  </a:ext>
                </a:extLst>
              </a:tr>
              <a:tr h="6149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Confort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 dans le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logement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>
                        <a:solidFill>
                          <a:srgbClr val="1A1918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Le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logement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 dispose d'un certain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confort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 (eau courante,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chauffage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,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fenêtre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 dans les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pièces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principales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) et ne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présente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 pas de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signes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d'insalubrité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 (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problème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d'isolation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,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humidité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 sur les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murs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,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éléctricité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défectueuse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07573337"/>
                  </a:ext>
                </a:extLst>
              </a:tr>
              <a:tr h="4919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Sommeil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>
                        <a:solidFill>
                          <a:srgbClr val="1A1918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L'enquêté.e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 a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pu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dormir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 dans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une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 chambre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ou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 un bureau, sur un lit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ou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 un canapé, sans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partager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l'espace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 avec un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membre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 qui ne fait pas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partie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 de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sa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 famille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96050881"/>
                  </a:ext>
                </a:extLst>
              </a:tr>
              <a:tr h="24596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Accès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 aux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pièces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>
                        <a:solidFill>
                          <a:srgbClr val="1A1918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L'enquêté.e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peut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accéder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librement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 à la salle de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bain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, aux toilettes et à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l'espace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 de cuisine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0068459"/>
                  </a:ext>
                </a:extLst>
              </a:tr>
              <a:tr h="24596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Activités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 du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quotidien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>
                        <a:solidFill>
                          <a:srgbClr val="1A1918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Dans le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logement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,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l'enquêté.e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peut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 se laver, laver son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linge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, manger et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préparer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 à manger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2939170"/>
                  </a:ext>
                </a:extLst>
              </a:tr>
              <a:tr h="4919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Mobilité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>
                        <a:solidFill>
                          <a:srgbClr val="1A1918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L'enquêté.e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peut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accéder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librement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 au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logement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,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elle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n'est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 pas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obligée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 de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partir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 pendant la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journée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,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elle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peut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 y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rester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 sans la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présence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 de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l'hébergeur.se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 et dispose des </a:t>
                      </a:r>
                      <a:r>
                        <a:rPr lang="en-US" sz="1400" err="1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clés</a:t>
                      </a:r>
                      <a:r>
                        <a:rPr lang="en-US" sz="1400">
                          <a:solidFill>
                            <a:srgbClr val="1A1918"/>
                          </a:solidFill>
                          <a:effectLst/>
                          <a:latin typeface="Arial"/>
                          <a:cs typeface="Arial"/>
                        </a:rPr>
                        <a:t>.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81809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5872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BBC18A-55BC-4A7A-8FC8-6BC874615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0" y="540706"/>
            <a:ext cx="7920000" cy="867930"/>
          </a:xfrm>
        </p:spPr>
        <p:txBody>
          <a:bodyPr/>
          <a:lstStyle/>
          <a:p>
            <a:r>
              <a:rPr lang="fr-FR"/>
              <a:t>Une relation entre les personnes hébergées et hébergeuses qui se dégrade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016A803B-63EE-4D81-AF97-24763DD602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275049"/>
              </p:ext>
            </p:extLst>
          </p:nvPr>
        </p:nvGraphicFramePr>
        <p:xfrm>
          <a:off x="3600000" y="1965434"/>
          <a:ext cx="7173103" cy="3543887"/>
        </p:xfrm>
        <a:graphic>
          <a:graphicData uri="http://schemas.openxmlformats.org/drawingml/2006/table">
            <a:tbl>
              <a:tblPr/>
              <a:tblGrid>
                <a:gridCol w="1354521">
                  <a:extLst>
                    <a:ext uri="{9D8B030D-6E8A-4147-A177-3AD203B41FA5}">
                      <a16:colId xmlns:a16="http://schemas.microsoft.com/office/drawing/2014/main" val="2815036186"/>
                    </a:ext>
                  </a:extLst>
                </a:gridCol>
                <a:gridCol w="1120666">
                  <a:extLst>
                    <a:ext uri="{9D8B030D-6E8A-4147-A177-3AD203B41FA5}">
                      <a16:colId xmlns:a16="http://schemas.microsoft.com/office/drawing/2014/main" val="4012428862"/>
                    </a:ext>
                  </a:extLst>
                </a:gridCol>
                <a:gridCol w="1120666">
                  <a:extLst>
                    <a:ext uri="{9D8B030D-6E8A-4147-A177-3AD203B41FA5}">
                      <a16:colId xmlns:a16="http://schemas.microsoft.com/office/drawing/2014/main" val="1916021562"/>
                    </a:ext>
                  </a:extLst>
                </a:gridCol>
                <a:gridCol w="1120666">
                  <a:extLst>
                    <a:ext uri="{9D8B030D-6E8A-4147-A177-3AD203B41FA5}">
                      <a16:colId xmlns:a16="http://schemas.microsoft.com/office/drawing/2014/main" val="3638131244"/>
                    </a:ext>
                  </a:extLst>
                </a:gridCol>
                <a:gridCol w="1120666">
                  <a:extLst>
                    <a:ext uri="{9D8B030D-6E8A-4147-A177-3AD203B41FA5}">
                      <a16:colId xmlns:a16="http://schemas.microsoft.com/office/drawing/2014/main" val="566970849"/>
                    </a:ext>
                  </a:extLst>
                </a:gridCol>
                <a:gridCol w="1335918">
                  <a:extLst>
                    <a:ext uri="{9D8B030D-6E8A-4147-A177-3AD203B41FA5}">
                      <a16:colId xmlns:a16="http://schemas.microsoft.com/office/drawing/2014/main" val="2555156371"/>
                    </a:ext>
                  </a:extLst>
                </a:gridCol>
              </a:tblGrid>
              <a:tr h="367863">
                <a:tc rowSpan="2">
                  <a:txBody>
                    <a:bodyPr/>
                    <a:lstStyle/>
                    <a:p>
                      <a:pPr marL="0" indent="0"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Relation en fin d’hébergement ou au moment de l’enquête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Relation au début de l’hébergement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825778"/>
                  </a:ext>
                </a:extLst>
              </a:tr>
              <a:tr h="798787">
                <a:tc vMerge="1">
                  <a:txBody>
                    <a:bodyPr/>
                    <a:lstStyle/>
                    <a:p>
                      <a:pPr marL="0" indent="0"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Très bonne</a:t>
                      </a:r>
                      <a:b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(n=203)</a:t>
                      </a:r>
                      <a:b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(en 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Bonne</a:t>
                      </a:r>
                      <a:b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(n=150)</a:t>
                      </a:r>
                      <a:b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(en 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Assez bonne</a:t>
                      </a:r>
                      <a:b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(n=68)</a:t>
                      </a:r>
                      <a:b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(en 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Mauvaise</a:t>
                      </a:r>
                      <a:b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(n=14)</a:t>
                      </a:r>
                      <a:b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(en 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Très mauvaise [n=12)</a:t>
                      </a:r>
                      <a:b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(en 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508479"/>
                  </a:ext>
                </a:extLst>
              </a:tr>
              <a:tr h="25707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Très bonne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529679"/>
                  </a:ext>
                </a:extLst>
              </a:tr>
              <a:tr h="25707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4769011"/>
                  </a:ext>
                </a:extLst>
              </a:tr>
              <a:tr h="31582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Assez bonne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9476388"/>
                  </a:ext>
                </a:extLst>
              </a:tr>
              <a:tr h="25707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Mauvaise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2177383"/>
                  </a:ext>
                </a:extLst>
              </a:tr>
              <a:tr h="27895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Très mauvaise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0654289"/>
                  </a:ext>
                </a:extLst>
              </a:tr>
              <a:tr h="25707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 sait pas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3072402"/>
                  </a:ext>
                </a:extLst>
              </a:tr>
              <a:tr h="49708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 souhaite pas répondre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484859"/>
                  </a:ext>
                </a:extLst>
              </a:tr>
              <a:tr h="25707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999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794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3F513F-78F0-43FA-9E2E-C11AD9BEC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839" y="207134"/>
            <a:ext cx="8987824" cy="1255728"/>
          </a:xfrm>
        </p:spPr>
        <p:txBody>
          <a:bodyPr/>
          <a:lstStyle/>
          <a:p>
            <a:r>
              <a:rPr lang="fr-FR">
                <a:latin typeface="Helvetica"/>
                <a:cs typeface="Helvetica"/>
              </a:rPr>
              <a:t>Contreparties à la demande de l’hébergeur dans le cadre de l’hébergement chez des tiers au cours des 12 derniers mois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448DA47F-9D1C-497D-ACF4-0D7371CF0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248568"/>
              </p:ext>
            </p:extLst>
          </p:nvPr>
        </p:nvGraphicFramePr>
        <p:xfrm>
          <a:off x="3204839" y="1915067"/>
          <a:ext cx="8410443" cy="3477456"/>
        </p:xfrm>
        <a:graphic>
          <a:graphicData uri="http://schemas.openxmlformats.org/drawingml/2006/table">
            <a:tbl>
              <a:tblPr firstRow="1" firstCol="1" bandRow="1"/>
              <a:tblGrid>
                <a:gridCol w="1845469">
                  <a:extLst>
                    <a:ext uri="{9D8B030D-6E8A-4147-A177-3AD203B41FA5}">
                      <a16:colId xmlns:a16="http://schemas.microsoft.com/office/drawing/2014/main" val="2477297682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val="400671378"/>
                    </a:ext>
                  </a:extLst>
                </a:gridCol>
                <a:gridCol w="1393657">
                  <a:extLst>
                    <a:ext uri="{9D8B030D-6E8A-4147-A177-3AD203B41FA5}">
                      <a16:colId xmlns:a16="http://schemas.microsoft.com/office/drawing/2014/main" val="726672756"/>
                    </a:ext>
                  </a:extLst>
                </a:gridCol>
                <a:gridCol w="2221078">
                  <a:extLst>
                    <a:ext uri="{9D8B030D-6E8A-4147-A177-3AD203B41FA5}">
                      <a16:colId xmlns:a16="http://schemas.microsoft.com/office/drawing/2014/main" val="30455032"/>
                    </a:ext>
                  </a:extLst>
                </a:gridCol>
                <a:gridCol w="1468435">
                  <a:extLst>
                    <a:ext uri="{9D8B030D-6E8A-4147-A177-3AD203B41FA5}">
                      <a16:colId xmlns:a16="http://schemas.microsoft.com/office/drawing/2014/main" val="1893528430"/>
                    </a:ext>
                  </a:extLst>
                </a:gridCol>
                <a:gridCol w="711867">
                  <a:extLst>
                    <a:ext uri="{9D8B030D-6E8A-4147-A177-3AD203B41FA5}">
                      <a16:colId xmlns:a16="http://schemas.microsoft.com/office/drawing/2014/main" val="1601564917"/>
                    </a:ext>
                  </a:extLst>
                </a:gridCol>
                <a:gridCol w="69850">
                  <a:extLst>
                    <a:ext uri="{9D8B030D-6E8A-4147-A177-3AD203B41FA5}">
                      <a16:colId xmlns:a16="http://schemas.microsoft.com/office/drawing/2014/main" val="1468893536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</a:pPr>
                      <a:endParaRPr lang="fr-FR" sz="1400" b="1">
                        <a:solidFill>
                          <a:srgbClr val="000000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Jamais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Parfois, </a:t>
                      </a:r>
                    </a:p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rarement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Souvent/ </a:t>
                      </a:r>
                    </a:p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tous les jours ou presque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Ne souhaite pas </a:t>
                      </a:r>
                    </a:p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répondre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Total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Arial"/>
                        <a:ea typeface="Aptos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7370177"/>
                  </a:ext>
                </a:extLst>
              </a:tr>
              <a:tr h="184150">
                <a:tc gridSpan="7"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Femmes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69734997"/>
                  </a:ext>
                </a:extLst>
              </a:tr>
              <a:tr h="40021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Participation au loyer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63,5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13,3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18,9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4,3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Arial"/>
                        <a:ea typeface="Aptos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37767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Paiement de factures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72,9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7,1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15,3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4,6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Arial"/>
                        <a:ea typeface="Aptos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7366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Achats alimentaire et produits d’hygiène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56,7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16,1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22,5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4,6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Arial"/>
                        <a:ea typeface="Aptos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18202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Autres achats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81,7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2,9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10,7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4,6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Arial"/>
                        <a:ea typeface="Aptos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035989"/>
                  </a:ext>
                </a:extLst>
              </a:tr>
              <a:tr h="184150">
                <a:tc gridSpan="7"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Hommes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1625681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Participation au loyer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57,8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7,2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34,8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0,2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Arial"/>
                        <a:ea typeface="Aptos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806742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Paiement de factures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78,7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8,7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12,0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0,7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Arial"/>
                        <a:ea typeface="Aptos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2469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Achats alimentaire &amp; courses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71,1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12,6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16,1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0,2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Arial"/>
                        <a:ea typeface="Aptos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92843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Autres achats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87,8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5,2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6,7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0,3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Arial"/>
                        <a:ea typeface="Aptos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3680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623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3F513F-78F0-43FA-9E2E-C11AD9BEC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839" y="207134"/>
            <a:ext cx="8987824" cy="1255728"/>
          </a:xfrm>
        </p:spPr>
        <p:txBody>
          <a:bodyPr/>
          <a:lstStyle/>
          <a:p>
            <a:r>
              <a:rPr lang="fr-FR">
                <a:latin typeface="Helvetica"/>
                <a:cs typeface="Helvetica"/>
              </a:rPr>
              <a:t>Contreparties à la demande de l’hébergeur dans le cadre de l’hébergement chez des tiers au cours des douze derniers mois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44A3E4B7-0AF6-495F-A46D-5FE8A931F3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696354"/>
              </p:ext>
            </p:extLst>
          </p:nvPr>
        </p:nvGraphicFramePr>
        <p:xfrm>
          <a:off x="3119718" y="1560520"/>
          <a:ext cx="8054414" cy="4693920"/>
        </p:xfrm>
        <a:graphic>
          <a:graphicData uri="http://schemas.openxmlformats.org/drawingml/2006/table">
            <a:tbl>
              <a:tblPr firstRow="1" firstCol="1" bandRow="1"/>
              <a:tblGrid>
                <a:gridCol w="2001222">
                  <a:extLst>
                    <a:ext uri="{9D8B030D-6E8A-4147-A177-3AD203B41FA5}">
                      <a16:colId xmlns:a16="http://schemas.microsoft.com/office/drawing/2014/main" val="692504819"/>
                    </a:ext>
                  </a:extLst>
                </a:gridCol>
                <a:gridCol w="715519">
                  <a:extLst>
                    <a:ext uri="{9D8B030D-6E8A-4147-A177-3AD203B41FA5}">
                      <a16:colId xmlns:a16="http://schemas.microsoft.com/office/drawing/2014/main" val="4105454105"/>
                    </a:ext>
                  </a:extLst>
                </a:gridCol>
                <a:gridCol w="979857">
                  <a:extLst>
                    <a:ext uri="{9D8B030D-6E8A-4147-A177-3AD203B41FA5}">
                      <a16:colId xmlns:a16="http://schemas.microsoft.com/office/drawing/2014/main" val="3677868721"/>
                    </a:ext>
                  </a:extLst>
                </a:gridCol>
                <a:gridCol w="719718">
                  <a:extLst>
                    <a:ext uri="{9D8B030D-6E8A-4147-A177-3AD203B41FA5}">
                      <a16:colId xmlns:a16="http://schemas.microsoft.com/office/drawing/2014/main" val="277127897"/>
                    </a:ext>
                  </a:extLst>
                </a:gridCol>
                <a:gridCol w="811761">
                  <a:extLst>
                    <a:ext uri="{9D8B030D-6E8A-4147-A177-3AD203B41FA5}">
                      <a16:colId xmlns:a16="http://schemas.microsoft.com/office/drawing/2014/main" val="2389188435"/>
                    </a:ext>
                  </a:extLst>
                </a:gridCol>
                <a:gridCol w="1212532">
                  <a:extLst>
                    <a:ext uri="{9D8B030D-6E8A-4147-A177-3AD203B41FA5}">
                      <a16:colId xmlns:a16="http://schemas.microsoft.com/office/drawing/2014/main" val="566509831"/>
                    </a:ext>
                  </a:extLst>
                </a:gridCol>
                <a:gridCol w="1008246">
                  <a:extLst>
                    <a:ext uri="{9D8B030D-6E8A-4147-A177-3AD203B41FA5}">
                      <a16:colId xmlns:a16="http://schemas.microsoft.com/office/drawing/2014/main" val="125288560"/>
                    </a:ext>
                  </a:extLst>
                </a:gridCol>
                <a:gridCol w="605559">
                  <a:extLst>
                    <a:ext uri="{9D8B030D-6E8A-4147-A177-3AD203B41FA5}">
                      <a16:colId xmlns:a16="http://schemas.microsoft.com/office/drawing/2014/main" val="904150326"/>
                    </a:ext>
                  </a:extLst>
                </a:gridCol>
              </a:tblGrid>
              <a:tr h="617150">
                <a:tc>
                  <a:txBody>
                    <a:bodyPr/>
                    <a:lstStyle/>
                    <a:p>
                      <a:endParaRPr lang="fr-FR" sz="14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747" marR="55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Jamais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Rarement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Parfois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Souvent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Tous les jours ou presque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 souhaite pas répondre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311464"/>
                  </a:ext>
                </a:extLst>
              </a:tr>
              <a:tr h="149144">
                <a:tc gridSpan="8">
                  <a:txBody>
                    <a:bodyPr/>
                    <a:lstStyle/>
                    <a:p>
                      <a:pPr algn="just"/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Femmes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747" marR="55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fr-F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5747" marR="55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698158"/>
                  </a:ext>
                </a:extLst>
              </a:tr>
              <a:tr h="149144"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Faire les courses</a:t>
                      </a:r>
                    </a:p>
                  </a:txBody>
                  <a:tcPr marL="55747" marR="55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54,2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2,7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11,1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18,5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8,9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4,6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747" marR="55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624874"/>
                  </a:ext>
                </a:extLst>
              </a:tr>
              <a:tr h="149144"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Faire le ménage</a:t>
                      </a:r>
                    </a:p>
                  </a:txBody>
                  <a:tcPr marL="55747" marR="55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45,5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2,9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8,7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15,4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22,8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4,6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747" marR="55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122949"/>
                  </a:ext>
                </a:extLst>
              </a:tr>
              <a:tr h="149144"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Faire la cuisine</a:t>
                      </a:r>
                    </a:p>
                  </a:txBody>
                  <a:tcPr marL="55747" marR="55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58,4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4,5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3,2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15,2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14,1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4,6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747" marR="55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0770425"/>
                  </a:ext>
                </a:extLst>
              </a:tr>
              <a:tr h="149144"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Garder des enfants</a:t>
                      </a:r>
                    </a:p>
                  </a:txBody>
                  <a:tcPr marL="55747" marR="55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68,0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4,1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5,8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9,0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8,4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4,6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747" marR="55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519940"/>
                  </a:ext>
                </a:extLst>
              </a:tr>
              <a:tr h="246860">
                <a:tc>
                  <a:txBody>
                    <a:bodyPr/>
                    <a:lstStyle/>
                    <a:p>
                      <a:pPr algn="l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S'occuper de personnes âgées</a:t>
                      </a:r>
                    </a:p>
                  </a:txBody>
                  <a:tcPr marL="55747" marR="55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87,0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2,1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2,5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4,6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407071"/>
                  </a:ext>
                </a:extLst>
              </a:tr>
              <a:tr h="246860">
                <a:tc>
                  <a:txBody>
                    <a:bodyPr/>
                    <a:lstStyle/>
                    <a:p>
                      <a:pPr algn="l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Faire du bricolage ou du jardinage</a:t>
                      </a:r>
                    </a:p>
                  </a:txBody>
                  <a:tcPr marL="55747" marR="55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94,5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4,6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895829"/>
                  </a:ext>
                </a:extLst>
              </a:tr>
              <a:tr h="149144">
                <a:tc gridSpan="8">
                  <a:txBody>
                    <a:bodyPr/>
                    <a:lstStyle/>
                    <a:p>
                      <a:pPr algn="just"/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Hommes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747" marR="55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fr-F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5747" marR="55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161827"/>
                  </a:ext>
                </a:extLst>
              </a:tr>
              <a:tr h="149144"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Faire les courses</a:t>
                      </a:r>
                    </a:p>
                  </a:txBody>
                  <a:tcPr marL="55747" marR="55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70,9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3,1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7,8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13,7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4,3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0,3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295039"/>
                  </a:ext>
                </a:extLst>
              </a:tr>
              <a:tr h="149144"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Faire le ménage</a:t>
                      </a:r>
                    </a:p>
                  </a:txBody>
                  <a:tcPr marL="55747" marR="55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62,1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3,0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9,7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15,3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8,8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1,0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003349"/>
                  </a:ext>
                </a:extLst>
              </a:tr>
              <a:tr h="149144"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Faire la cuisine</a:t>
                      </a:r>
                    </a:p>
                  </a:txBody>
                  <a:tcPr marL="55747" marR="55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78,8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0,9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4,8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11,3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3,9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0,3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798452"/>
                  </a:ext>
                </a:extLst>
              </a:tr>
              <a:tr h="149144"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Garder des enfants</a:t>
                      </a:r>
                    </a:p>
                  </a:txBody>
                  <a:tcPr marL="55747" marR="55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94,7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0,8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1,5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2,2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0,3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62612"/>
                  </a:ext>
                </a:extLst>
              </a:tr>
              <a:tr h="246860">
                <a:tc>
                  <a:txBody>
                    <a:bodyPr/>
                    <a:lstStyle/>
                    <a:p>
                      <a:pPr algn="l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S'occuper de personnes âgées</a:t>
                      </a:r>
                    </a:p>
                  </a:txBody>
                  <a:tcPr marL="55747" marR="55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95,8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1,2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2,3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0,3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7083477"/>
                  </a:ext>
                </a:extLst>
              </a:tr>
              <a:tr h="246860">
                <a:tc>
                  <a:txBody>
                    <a:bodyPr/>
                    <a:lstStyle/>
                    <a:p>
                      <a:pPr algn="l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Faire du bricolage ou du jardinage</a:t>
                      </a:r>
                    </a:p>
                  </a:txBody>
                  <a:tcPr marL="55747" marR="55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87,1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4,1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5,9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1,3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1,3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0,3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747" marR="55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602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559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3F513F-78F0-43FA-9E2E-C11AD9BEC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839" y="207134"/>
            <a:ext cx="8987824" cy="1255728"/>
          </a:xfrm>
        </p:spPr>
        <p:txBody>
          <a:bodyPr/>
          <a:lstStyle/>
          <a:p>
            <a:r>
              <a:rPr lang="fr-FR">
                <a:latin typeface="Helvetica"/>
                <a:cs typeface="Helvetica"/>
              </a:rPr>
              <a:t>Situations à risque de traite dans le cadre de l’hébergement chez des tiers au cours des douze derniers mois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3A2E826-4175-40BE-BE4B-ED770B7AA4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295535"/>
              </p:ext>
            </p:extLst>
          </p:nvPr>
        </p:nvGraphicFramePr>
        <p:xfrm>
          <a:off x="2553198" y="1589283"/>
          <a:ext cx="9288002" cy="4177227"/>
        </p:xfrm>
        <a:graphic>
          <a:graphicData uri="http://schemas.openxmlformats.org/drawingml/2006/table">
            <a:tbl>
              <a:tblPr firstRow="1" firstCol="1" bandRow="1"/>
              <a:tblGrid>
                <a:gridCol w="2284620">
                  <a:extLst>
                    <a:ext uri="{9D8B030D-6E8A-4147-A177-3AD203B41FA5}">
                      <a16:colId xmlns:a16="http://schemas.microsoft.com/office/drawing/2014/main" val="818270847"/>
                    </a:ext>
                  </a:extLst>
                </a:gridCol>
                <a:gridCol w="697382">
                  <a:extLst>
                    <a:ext uri="{9D8B030D-6E8A-4147-A177-3AD203B41FA5}">
                      <a16:colId xmlns:a16="http://schemas.microsoft.com/office/drawing/2014/main" val="3505502884"/>
                    </a:ext>
                  </a:extLst>
                </a:gridCol>
                <a:gridCol w="935514">
                  <a:extLst>
                    <a:ext uri="{9D8B030D-6E8A-4147-A177-3AD203B41FA5}">
                      <a16:colId xmlns:a16="http://schemas.microsoft.com/office/drawing/2014/main" val="3789007807"/>
                    </a:ext>
                  </a:extLst>
                </a:gridCol>
                <a:gridCol w="716186">
                  <a:extLst>
                    <a:ext uri="{9D8B030D-6E8A-4147-A177-3AD203B41FA5}">
                      <a16:colId xmlns:a16="http://schemas.microsoft.com/office/drawing/2014/main" val="832547930"/>
                    </a:ext>
                  </a:extLst>
                </a:gridCol>
                <a:gridCol w="809295">
                  <a:extLst>
                    <a:ext uri="{9D8B030D-6E8A-4147-A177-3AD203B41FA5}">
                      <a16:colId xmlns:a16="http://schemas.microsoft.com/office/drawing/2014/main" val="4248168422"/>
                    </a:ext>
                  </a:extLst>
                </a:gridCol>
                <a:gridCol w="1074279">
                  <a:extLst>
                    <a:ext uri="{9D8B030D-6E8A-4147-A177-3AD203B41FA5}">
                      <a16:colId xmlns:a16="http://schemas.microsoft.com/office/drawing/2014/main" val="1704262327"/>
                    </a:ext>
                  </a:extLst>
                </a:gridCol>
                <a:gridCol w="1074279">
                  <a:extLst>
                    <a:ext uri="{9D8B030D-6E8A-4147-A177-3AD203B41FA5}">
                      <a16:colId xmlns:a16="http://schemas.microsoft.com/office/drawing/2014/main" val="604230809"/>
                    </a:ext>
                  </a:extLst>
                </a:gridCol>
                <a:gridCol w="622168">
                  <a:extLst>
                    <a:ext uri="{9D8B030D-6E8A-4147-A177-3AD203B41FA5}">
                      <a16:colId xmlns:a16="http://schemas.microsoft.com/office/drawing/2014/main" val="661983964"/>
                    </a:ext>
                  </a:extLst>
                </a:gridCol>
                <a:gridCol w="1074279">
                  <a:extLst>
                    <a:ext uri="{9D8B030D-6E8A-4147-A177-3AD203B41FA5}">
                      <a16:colId xmlns:a16="http://schemas.microsoft.com/office/drawing/2014/main" val="1525128779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</a:pPr>
                      <a:endParaRPr lang="fr-FR" sz="14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Jamais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Rarement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Parfois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Souvent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Tous les jours ou presque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 souhaite pas répondre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Nombre de personnes concernées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29492"/>
                  </a:ext>
                </a:extLst>
              </a:tr>
              <a:tr h="184150">
                <a:tc gridSpan="9"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Femmes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86375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Obligation de travail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89,4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59149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Obligation de mendier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94,0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466384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Obligation de vols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94,7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78407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Obligation de travail dans le secteur de la drogue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94,7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256762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Obligation de prostitution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90,0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261589"/>
                  </a:ext>
                </a:extLst>
              </a:tr>
              <a:tr h="184150">
                <a:tc gridSpan="9"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Hommes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93951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Obligation de travail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96,1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1,2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1,2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0,9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28288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Obligation de mendier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99,1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046219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Obligation de vols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98,0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738873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Obligation de travail dans le secteur de la drogue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98,7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9064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Obligation de prostitution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98,7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79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216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3F513F-78F0-43FA-9E2E-C11AD9BEC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839" y="207134"/>
            <a:ext cx="8987824" cy="867930"/>
          </a:xfrm>
        </p:spPr>
        <p:txBody>
          <a:bodyPr/>
          <a:lstStyle/>
          <a:p>
            <a:r>
              <a:rPr lang="fr-FR">
                <a:latin typeface="Helvetica"/>
                <a:cs typeface="Helvetica"/>
              </a:rPr>
              <a:t>Violences dans le cadre de l’hébergement chez des tiers au cours des 12 derniers mois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A8D059A0-D6B3-47B6-9431-4A62C570A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663466"/>
              </p:ext>
            </p:extLst>
          </p:nvPr>
        </p:nvGraphicFramePr>
        <p:xfrm>
          <a:off x="2074333" y="1714500"/>
          <a:ext cx="9600194" cy="3003809"/>
        </p:xfrm>
        <a:graphic>
          <a:graphicData uri="http://schemas.openxmlformats.org/drawingml/2006/table">
            <a:tbl>
              <a:tblPr firstRow="1" firstCol="1" bandRow="1"/>
              <a:tblGrid>
                <a:gridCol w="2192054">
                  <a:extLst>
                    <a:ext uri="{9D8B030D-6E8A-4147-A177-3AD203B41FA5}">
                      <a16:colId xmlns:a16="http://schemas.microsoft.com/office/drawing/2014/main" val="3844335633"/>
                    </a:ext>
                  </a:extLst>
                </a:gridCol>
                <a:gridCol w="769414">
                  <a:extLst>
                    <a:ext uri="{9D8B030D-6E8A-4147-A177-3AD203B41FA5}">
                      <a16:colId xmlns:a16="http://schemas.microsoft.com/office/drawing/2014/main" val="2051876502"/>
                    </a:ext>
                  </a:extLst>
                </a:gridCol>
                <a:gridCol w="979520">
                  <a:extLst>
                    <a:ext uri="{9D8B030D-6E8A-4147-A177-3AD203B41FA5}">
                      <a16:colId xmlns:a16="http://schemas.microsoft.com/office/drawing/2014/main" val="3828126321"/>
                    </a:ext>
                  </a:extLst>
                </a:gridCol>
                <a:gridCol w="979520">
                  <a:extLst>
                    <a:ext uri="{9D8B030D-6E8A-4147-A177-3AD203B41FA5}">
                      <a16:colId xmlns:a16="http://schemas.microsoft.com/office/drawing/2014/main" val="1403128585"/>
                    </a:ext>
                  </a:extLst>
                </a:gridCol>
                <a:gridCol w="977565">
                  <a:extLst>
                    <a:ext uri="{9D8B030D-6E8A-4147-A177-3AD203B41FA5}">
                      <a16:colId xmlns:a16="http://schemas.microsoft.com/office/drawing/2014/main" val="2783016545"/>
                    </a:ext>
                  </a:extLst>
                </a:gridCol>
                <a:gridCol w="839468">
                  <a:extLst>
                    <a:ext uri="{9D8B030D-6E8A-4147-A177-3AD203B41FA5}">
                      <a16:colId xmlns:a16="http://schemas.microsoft.com/office/drawing/2014/main" val="3065192728"/>
                    </a:ext>
                  </a:extLst>
                </a:gridCol>
                <a:gridCol w="917395">
                  <a:extLst>
                    <a:ext uri="{9D8B030D-6E8A-4147-A177-3AD203B41FA5}">
                      <a16:colId xmlns:a16="http://schemas.microsoft.com/office/drawing/2014/main" val="1530596969"/>
                    </a:ext>
                  </a:extLst>
                </a:gridCol>
                <a:gridCol w="972629">
                  <a:extLst>
                    <a:ext uri="{9D8B030D-6E8A-4147-A177-3AD203B41FA5}">
                      <a16:colId xmlns:a16="http://schemas.microsoft.com/office/drawing/2014/main" val="4185491437"/>
                    </a:ext>
                  </a:extLst>
                </a:gridCol>
                <a:gridCol w="972629">
                  <a:extLst>
                    <a:ext uri="{9D8B030D-6E8A-4147-A177-3AD203B41FA5}">
                      <a16:colId xmlns:a16="http://schemas.microsoft.com/office/drawing/2014/main" val="2265220635"/>
                    </a:ext>
                  </a:extLst>
                </a:gridCol>
              </a:tblGrid>
              <a:tr h="122371">
                <a:tc rowSpan="2"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</a:pPr>
                      <a:endParaRPr lang="fr-FR" sz="1400" b="1">
                        <a:solidFill>
                          <a:srgbClr val="000000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28167" marR="281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Femme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Hommes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507744"/>
                  </a:ext>
                </a:extLst>
              </a:tr>
              <a:tr h="45973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Jamais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Au moins une fois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Souvent / tous les jours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Nombre de personnes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Jamais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Au moins une fois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Souvent / tous les jours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Nombre de personnes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45801"/>
                  </a:ext>
                </a:extLst>
              </a:tr>
              <a:tr h="122371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Violences verbales</a:t>
                      </a:r>
                    </a:p>
                  </a:txBody>
                  <a:tcPr marL="28167" marR="281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48,2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47,7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22,1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87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84,6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15,4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7,9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56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433578"/>
                  </a:ext>
                </a:extLst>
              </a:tr>
              <a:tr h="122371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Violences administratives</a:t>
                      </a:r>
                    </a:p>
                  </a:txBody>
                  <a:tcPr marL="28167" marR="281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89,6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5,9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1,1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16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94,8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4,1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0,5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10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359554"/>
                  </a:ext>
                </a:extLst>
              </a:tr>
              <a:tr h="122371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Privation de liberté</a:t>
                      </a:r>
                    </a:p>
                  </a:txBody>
                  <a:tcPr marL="28167" marR="281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69,8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26,5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15,0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53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89,8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9,1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4,8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29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310821"/>
                  </a:ext>
                </a:extLst>
              </a:tr>
              <a:tr h="122371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Menaces</a:t>
                      </a:r>
                    </a:p>
                  </a:txBody>
                  <a:tcPr marL="28167" marR="281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48,5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49,5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17,4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83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84,6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14,3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5,8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49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226701"/>
                  </a:ext>
                </a:extLst>
              </a:tr>
              <a:tr h="122371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Violences physiques</a:t>
                      </a:r>
                    </a:p>
                  </a:txBody>
                  <a:tcPr marL="28167" marR="281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81,4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14,9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5,2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31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95,4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3,5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0,4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16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9416177"/>
                  </a:ext>
                </a:extLst>
              </a:tr>
              <a:tr h="122371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Harcèlement sexuel</a:t>
                      </a:r>
                    </a:p>
                  </a:txBody>
                  <a:tcPr marL="28167" marR="281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74,7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20,3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9,4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37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90,4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8,1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4,1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23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170277"/>
                  </a:ext>
                </a:extLst>
              </a:tr>
              <a:tr h="224785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Agressions et violences sexuelles</a:t>
                      </a:r>
                    </a:p>
                  </a:txBody>
                  <a:tcPr marL="28167" marR="281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79,6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15,9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8,2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30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96,3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2,6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0,8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12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5072000"/>
                  </a:ext>
                </a:extLst>
              </a:tr>
              <a:tr h="122371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Total</a:t>
                      </a:r>
                    </a:p>
                  </a:txBody>
                  <a:tcPr marL="28167" marR="281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32,6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61,5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34,0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112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70,8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26,6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12,6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Calibri"/>
                        </a:rPr>
                        <a:t>85</a:t>
                      </a:r>
                    </a:p>
                  </a:txBody>
                  <a:tcPr marL="28167" marR="28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4951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281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A60416C-D3CD-4818-A976-6BB3E447E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0" y="540706"/>
            <a:ext cx="7920000" cy="482312"/>
          </a:xfrm>
        </p:spPr>
        <p:txBody>
          <a:bodyPr/>
          <a:lstStyle/>
          <a:p>
            <a:r>
              <a:rPr lang="fr-FR"/>
              <a:t>Des auteurs majoritairement masculins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F4AFFC1A-74EB-446D-BB93-77A99798D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728109"/>
              </p:ext>
            </p:extLst>
          </p:nvPr>
        </p:nvGraphicFramePr>
        <p:xfrm>
          <a:off x="207490" y="1351009"/>
          <a:ext cx="11557047" cy="2978834"/>
        </p:xfrm>
        <a:graphic>
          <a:graphicData uri="http://schemas.openxmlformats.org/drawingml/2006/table">
            <a:tbl>
              <a:tblPr/>
              <a:tblGrid>
                <a:gridCol w="1662695">
                  <a:extLst>
                    <a:ext uri="{9D8B030D-6E8A-4147-A177-3AD203B41FA5}">
                      <a16:colId xmlns:a16="http://schemas.microsoft.com/office/drawing/2014/main" val="3661657225"/>
                    </a:ext>
                  </a:extLst>
                </a:gridCol>
                <a:gridCol w="1110735">
                  <a:extLst>
                    <a:ext uri="{9D8B030D-6E8A-4147-A177-3AD203B41FA5}">
                      <a16:colId xmlns:a16="http://schemas.microsoft.com/office/drawing/2014/main" val="2563613526"/>
                    </a:ext>
                  </a:extLst>
                </a:gridCol>
                <a:gridCol w="1135117">
                  <a:extLst>
                    <a:ext uri="{9D8B030D-6E8A-4147-A177-3AD203B41FA5}">
                      <a16:colId xmlns:a16="http://schemas.microsoft.com/office/drawing/2014/main" val="2650028518"/>
                    </a:ext>
                  </a:extLst>
                </a:gridCol>
                <a:gridCol w="566405">
                  <a:extLst>
                    <a:ext uri="{9D8B030D-6E8A-4147-A177-3AD203B41FA5}">
                      <a16:colId xmlns:a16="http://schemas.microsoft.com/office/drawing/2014/main" val="2065487254"/>
                    </a:ext>
                  </a:extLst>
                </a:gridCol>
                <a:gridCol w="858644">
                  <a:extLst>
                    <a:ext uri="{9D8B030D-6E8A-4147-A177-3AD203B41FA5}">
                      <a16:colId xmlns:a16="http://schemas.microsoft.com/office/drawing/2014/main" val="3222431757"/>
                    </a:ext>
                  </a:extLst>
                </a:gridCol>
                <a:gridCol w="614387">
                  <a:extLst>
                    <a:ext uri="{9D8B030D-6E8A-4147-A177-3AD203B41FA5}">
                      <a16:colId xmlns:a16="http://schemas.microsoft.com/office/drawing/2014/main" val="1772379392"/>
                    </a:ext>
                  </a:extLst>
                </a:gridCol>
                <a:gridCol w="501805">
                  <a:extLst>
                    <a:ext uri="{9D8B030D-6E8A-4147-A177-3AD203B41FA5}">
                      <a16:colId xmlns:a16="http://schemas.microsoft.com/office/drawing/2014/main" val="329778728"/>
                    </a:ext>
                  </a:extLst>
                </a:gridCol>
                <a:gridCol w="1204331">
                  <a:extLst>
                    <a:ext uri="{9D8B030D-6E8A-4147-A177-3AD203B41FA5}">
                      <a16:colId xmlns:a16="http://schemas.microsoft.com/office/drawing/2014/main" val="1299561868"/>
                    </a:ext>
                  </a:extLst>
                </a:gridCol>
                <a:gridCol w="1137425">
                  <a:extLst>
                    <a:ext uri="{9D8B030D-6E8A-4147-A177-3AD203B41FA5}">
                      <a16:colId xmlns:a16="http://schemas.microsoft.com/office/drawing/2014/main" val="3093874216"/>
                    </a:ext>
                  </a:extLst>
                </a:gridCol>
                <a:gridCol w="468351">
                  <a:extLst>
                    <a:ext uri="{9D8B030D-6E8A-4147-A177-3AD203B41FA5}">
                      <a16:colId xmlns:a16="http://schemas.microsoft.com/office/drawing/2014/main" val="568694450"/>
                    </a:ext>
                  </a:extLst>
                </a:gridCol>
                <a:gridCol w="959005">
                  <a:extLst>
                    <a:ext uri="{9D8B030D-6E8A-4147-A177-3AD203B41FA5}">
                      <a16:colId xmlns:a16="http://schemas.microsoft.com/office/drawing/2014/main" val="3463221548"/>
                    </a:ext>
                  </a:extLst>
                </a:gridCol>
                <a:gridCol w="613317">
                  <a:extLst>
                    <a:ext uri="{9D8B030D-6E8A-4147-A177-3AD203B41FA5}">
                      <a16:colId xmlns:a16="http://schemas.microsoft.com/office/drawing/2014/main" val="1298105079"/>
                    </a:ext>
                  </a:extLst>
                </a:gridCol>
                <a:gridCol w="724830">
                  <a:extLst>
                    <a:ext uri="{9D8B030D-6E8A-4147-A177-3AD203B41FA5}">
                      <a16:colId xmlns:a16="http://schemas.microsoft.com/office/drawing/2014/main" val="3170851282"/>
                    </a:ext>
                  </a:extLst>
                </a:gridCol>
              </a:tblGrid>
              <a:tr h="184152">
                <a:tc rowSpan="2">
                  <a:txBody>
                    <a:bodyPr/>
                    <a:lstStyle/>
                    <a:p>
                      <a:pPr algn="ctr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Femmes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/>
                      </a:solidFill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Femmes</a:t>
                      </a:r>
                    </a:p>
                  </a:txBody>
                  <a:tcPr marL="5437" marR="5437" marT="5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Hommes</a:t>
                      </a:r>
                    </a:p>
                  </a:txBody>
                  <a:tcPr marL="5437" marR="5437" marT="5437" marB="0" anchor="b">
                    <a:lnL w="9525">
                      <a:solidFill>
                        <a:schemeClr val="bg1"/>
                      </a:solidFill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397552"/>
                  </a:ext>
                </a:extLst>
              </a:tr>
              <a:tr h="86269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Uniquement des femmes</a:t>
                      </a:r>
                    </a:p>
                  </a:txBody>
                  <a:tcPr marL="5437" marR="5437" marT="543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Uniquement des hommes</a:t>
                      </a:r>
                    </a:p>
                  </a:txBody>
                  <a:tcPr marL="5437" marR="5437" marT="543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deux</a:t>
                      </a:r>
                    </a:p>
                  </a:txBody>
                  <a:tcPr marL="5437" marR="5437" marT="543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 souhaite pas répondre</a:t>
                      </a:r>
                    </a:p>
                  </a:txBody>
                  <a:tcPr marL="5437" marR="5437" marT="543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 sait pas</a:t>
                      </a:r>
                    </a:p>
                  </a:txBody>
                  <a:tcPr marL="5437" marR="5437" marT="543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5437" marR="5437" marT="543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Uniquement des femmes</a:t>
                      </a:r>
                    </a:p>
                  </a:txBody>
                  <a:tcPr marL="5437" marR="5437" marT="543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Uniquement des hommes</a:t>
                      </a:r>
                    </a:p>
                  </a:txBody>
                  <a:tcPr marL="5437" marR="5437" marT="543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deux</a:t>
                      </a:r>
                    </a:p>
                  </a:txBody>
                  <a:tcPr marL="5437" marR="5437" marT="543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 souhaite pas répondre</a:t>
                      </a:r>
                    </a:p>
                  </a:txBody>
                  <a:tcPr marL="5437" marR="5437" marT="543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 sait pas</a:t>
                      </a:r>
                    </a:p>
                  </a:txBody>
                  <a:tcPr marL="5437" marR="5437" marT="543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5437" marR="5437" marT="543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936139"/>
                  </a:ext>
                </a:extLst>
              </a:tr>
              <a:tr h="2003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Violences verbales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44,9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38,5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16,6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0,0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20,0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59,3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20,7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0,0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0,0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9759770"/>
                  </a:ext>
                </a:extLst>
              </a:tr>
              <a:tr h="2003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Privation de liberté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47,4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29,5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23,1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0,0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0,0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16,0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68,3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15,8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0,0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/>
                      </a:solidFill>
                    </a:lnT>
                    <a:lnB w="9525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0,0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438829"/>
                  </a:ext>
                </a:extLst>
              </a:tr>
              <a:tr h="2003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Menaces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45,0</a:t>
                      </a:r>
                    </a:p>
                  </a:txBody>
                  <a:tcPr marL="5437" marR="5437" marT="543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29,4</a:t>
                      </a:r>
                    </a:p>
                  </a:txBody>
                  <a:tcPr marL="5437" marR="5437" marT="543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17,9</a:t>
                      </a:r>
                    </a:p>
                  </a:txBody>
                  <a:tcPr marL="5437" marR="5437" marT="543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7,8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0,0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19,2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437" marR="5437" marT="543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437" marR="5437" marT="543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12,3</a:t>
                      </a:r>
                    </a:p>
                  </a:txBody>
                  <a:tcPr marL="5437" marR="5437" marT="543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0,0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/>
                      </a:solidFill>
                    </a:lnT>
                    <a:lnB w="9525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0,0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8938625"/>
                  </a:ext>
                </a:extLst>
              </a:tr>
              <a:tr h="2003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Violences physiques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35,2</a:t>
                      </a:r>
                    </a:p>
                  </a:txBody>
                  <a:tcPr marL="5437" marR="5437" marT="543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51,9</a:t>
                      </a:r>
                    </a:p>
                  </a:txBody>
                  <a:tcPr marL="5437" marR="5437" marT="543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12,9</a:t>
                      </a:r>
                    </a:p>
                  </a:txBody>
                  <a:tcPr marL="5437" marR="5437" marT="543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0,0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0,0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17,8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437" marR="5437" marT="543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76,4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437" marR="5437" marT="543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437" marR="5437" marT="543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0,0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4217031"/>
                  </a:ext>
                </a:extLst>
              </a:tr>
              <a:tr h="2003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Harcèlement sexuel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10,9</a:t>
                      </a:r>
                    </a:p>
                  </a:txBody>
                  <a:tcPr marL="5437" marR="5437" marT="543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68,5</a:t>
                      </a:r>
                    </a:p>
                  </a:txBody>
                  <a:tcPr marL="5437" marR="5437" marT="543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20,6</a:t>
                      </a:r>
                    </a:p>
                  </a:txBody>
                  <a:tcPr marL="5437" marR="5437" marT="543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0,0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0,0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31,2</a:t>
                      </a:r>
                    </a:p>
                  </a:txBody>
                  <a:tcPr marL="5437" marR="5437" marT="543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437" marR="5437" marT="543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17,7</a:t>
                      </a:r>
                    </a:p>
                  </a:txBody>
                  <a:tcPr marL="5437" marR="5437" marT="543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0,0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984537"/>
                  </a:ext>
                </a:extLst>
              </a:tr>
              <a:tr h="15298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Agressions et violences sexuelles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437" marR="5437" marT="543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85,6</a:t>
                      </a:r>
                    </a:p>
                  </a:txBody>
                  <a:tcPr marL="5437" marR="5437" marT="543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14,4</a:t>
                      </a:r>
                    </a:p>
                  </a:txBody>
                  <a:tcPr marL="5437" marR="5437" marT="543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0,0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48,6</a:t>
                      </a:r>
                    </a:p>
                  </a:txBody>
                  <a:tcPr marL="5437" marR="5437" marT="543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41,5</a:t>
                      </a:r>
                    </a:p>
                  </a:txBody>
                  <a:tcPr marL="5437" marR="5437" marT="543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437" marR="5437" marT="543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272856"/>
                  </a:ext>
                </a:extLst>
              </a:tr>
              <a:tr h="2003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Ensemble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35,1</a:t>
                      </a:r>
                    </a:p>
                  </a:txBody>
                  <a:tcPr marL="5437" marR="5437" marT="543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30,2</a:t>
                      </a:r>
                    </a:p>
                  </a:txBody>
                  <a:tcPr marL="5437" marR="5437" marT="543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31,3</a:t>
                      </a:r>
                    </a:p>
                  </a:txBody>
                  <a:tcPr marL="5437" marR="5437" marT="543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3,4</a:t>
                      </a:r>
                    </a:p>
                  </a:txBody>
                  <a:tcPr marL="5437" marR="5437" marT="543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0,0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16,2</a:t>
                      </a:r>
                    </a:p>
                  </a:txBody>
                  <a:tcPr marL="5437" marR="5437" marT="543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64,3</a:t>
                      </a:r>
                    </a:p>
                  </a:txBody>
                  <a:tcPr marL="5437" marR="5437" marT="543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19,6</a:t>
                      </a:r>
                    </a:p>
                  </a:txBody>
                  <a:tcPr marL="5437" marR="5437" marT="543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0,0</a:t>
                      </a:r>
                    </a:p>
                  </a:txBody>
                  <a:tcPr marL="5437" marR="5437" marT="543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0,0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5437" marR="5437" marT="5437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5126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124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A60416C-D3CD-4818-A976-6BB3E447E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0" y="549671"/>
            <a:ext cx="7920000" cy="482312"/>
          </a:xfrm>
        </p:spPr>
        <p:txBody>
          <a:bodyPr/>
          <a:lstStyle/>
          <a:p>
            <a:r>
              <a:rPr lang="fr-FR"/>
              <a:t>Des violences peu énoncées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4CAA0C8-AD00-43DE-8645-23C0FA20E8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743427"/>
              </p:ext>
            </p:extLst>
          </p:nvPr>
        </p:nvGraphicFramePr>
        <p:xfrm>
          <a:off x="2165131" y="1719385"/>
          <a:ext cx="8366232" cy="3522734"/>
        </p:xfrm>
        <a:graphic>
          <a:graphicData uri="http://schemas.openxmlformats.org/drawingml/2006/table">
            <a:tbl>
              <a:tblPr/>
              <a:tblGrid>
                <a:gridCol w="3612692">
                  <a:extLst>
                    <a:ext uri="{9D8B030D-6E8A-4147-A177-3AD203B41FA5}">
                      <a16:colId xmlns:a16="http://schemas.microsoft.com/office/drawing/2014/main" val="911787822"/>
                    </a:ext>
                  </a:extLst>
                </a:gridCol>
                <a:gridCol w="950708">
                  <a:extLst>
                    <a:ext uri="{9D8B030D-6E8A-4147-A177-3AD203B41FA5}">
                      <a16:colId xmlns:a16="http://schemas.microsoft.com/office/drawing/2014/main" val="2687903717"/>
                    </a:ext>
                  </a:extLst>
                </a:gridCol>
                <a:gridCol w="950708">
                  <a:extLst>
                    <a:ext uri="{9D8B030D-6E8A-4147-A177-3AD203B41FA5}">
                      <a16:colId xmlns:a16="http://schemas.microsoft.com/office/drawing/2014/main" val="2084867494"/>
                    </a:ext>
                  </a:extLst>
                </a:gridCol>
                <a:gridCol w="950708">
                  <a:extLst>
                    <a:ext uri="{9D8B030D-6E8A-4147-A177-3AD203B41FA5}">
                      <a16:colId xmlns:a16="http://schemas.microsoft.com/office/drawing/2014/main" val="2334303050"/>
                    </a:ext>
                  </a:extLst>
                </a:gridCol>
                <a:gridCol w="950708">
                  <a:extLst>
                    <a:ext uri="{9D8B030D-6E8A-4147-A177-3AD203B41FA5}">
                      <a16:colId xmlns:a16="http://schemas.microsoft.com/office/drawing/2014/main" val="3381239443"/>
                    </a:ext>
                  </a:extLst>
                </a:gridCol>
                <a:gridCol w="950708">
                  <a:extLst>
                    <a:ext uri="{9D8B030D-6E8A-4147-A177-3AD203B41FA5}">
                      <a16:colId xmlns:a16="http://schemas.microsoft.com/office/drawing/2014/main" val="2296287169"/>
                    </a:ext>
                  </a:extLst>
                </a:gridCol>
              </a:tblGrid>
              <a:tr h="66573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N'en a jamais parlé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a déjà parlé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 souhaite pas répondre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 sait pas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374254"/>
                  </a:ext>
                </a:extLst>
              </a:tr>
              <a:tr h="221912">
                <a:tc gridSpan="6"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Femmes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552347"/>
                  </a:ext>
                </a:extLst>
              </a:tr>
              <a:tr h="22191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Violences verbales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819588"/>
                  </a:ext>
                </a:extLst>
              </a:tr>
              <a:tr h="22191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Privation de liberté et menaces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716703"/>
                  </a:ext>
                </a:extLst>
              </a:tr>
              <a:tr h="22191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Violences physiques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256148"/>
                  </a:ext>
                </a:extLst>
              </a:tr>
              <a:tr h="22191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Harcèlement sexuel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01209"/>
                  </a:ext>
                </a:extLst>
              </a:tr>
              <a:tr h="22191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Agressions et violences sexuelles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013183"/>
                  </a:ext>
                </a:extLst>
              </a:tr>
              <a:tr h="221912">
                <a:tc gridSpan="6"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Hommes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594594"/>
                  </a:ext>
                </a:extLst>
              </a:tr>
              <a:tr h="22191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Violences verbales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9660112"/>
                  </a:ext>
                </a:extLst>
              </a:tr>
              <a:tr h="22191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Privation de liberté et menaces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058325"/>
                  </a:ext>
                </a:extLst>
              </a:tr>
              <a:tr h="22191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Violences physiques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024486"/>
                  </a:ext>
                </a:extLst>
              </a:tr>
              <a:tr h="22191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Harcèlement sexuel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87889"/>
                  </a:ext>
                </a:extLst>
              </a:tr>
              <a:tr h="22191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Agressions et violences sexuelles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417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322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712EE3-E7B3-443D-95EF-129847CF8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0" y="522777"/>
            <a:ext cx="7920000" cy="482312"/>
          </a:xfrm>
        </p:spPr>
        <p:txBody>
          <a:bodyPr/>
          <a:lstStyle/>
          <a:p>
            <a:r>
              <a:rPr lang="fr-FR">
                <a:latin typeface="Helvetica"/>
                <a:cs typeface="Helvetica"/>
              </a:rPr>
              <a:t>Trois objectifs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EB8FADA6-4A0B-4290-AA93-F9CDEAC92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1683" y="1387365"/>
            <a:ext cx="7778317" cy="3652282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fr-FR" sz="2000">
                <a:solidFill>
                  <a:srgbClr val="181512"/>
                </a:solidFill>
                <a:latin typeface="Arial"/>
                <a:cs typeface="Arial"/>
              </a:rPr>
              <a:t>Évaluer l'ampleur du recours à l'hébergement chez des tiers parmi les populations usagères de services d'aide dans un contexte francilien.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en-US" sz="2000">
              <a:solidFill>
                <a:srgbClr val="9E8F7E"/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fr-FR" sz="2000">
                <a:solidFill>
                  <a:srgbClr val="181512"/>
                </a:solidFill>
                <a:latin typeface="Arial"/>
                <a:cs typeface="Arial"/>
              </a:rPr>
              <a:t>Montrer l'intrication entre l'hébergement d'urgence et l'hébergement chez des tiers, mettre en lumière leurs temporalités.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en-US" sz="2000">
              <a:solidFill>
                <a:srgbClr val="9E8F7E"/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fr-FR" sz="2000">
                <a:solidFill>
                  <a:srgbClr val="181512"/>
                </a:solidFill>
                <a:latin typeface="Arial"/>
                <a:cs typeface="Arial"/>
              </a:rPr>
              <a:t>Décrire les conditions d'hébergement chez des tiers.</a:t>
            </a:r>
            <a:endParaRPr lang="en-US" sz="2000">
              <a:solidFill>
                <a:srgbClr val="9E8F7E"/>
              </a:solidFill>
              <a:latin typeface="Arial"/>
              <a:cs typeface="Arial"/>
            </a:endParaRPr>
          </a:p>
          <a:p>
            <a:endParaRPr lang="fr-FR" sz="2000" b="1">
              <a:solidFill>
                <a:srgbClr val="9E8F7E"/>
              </a:solidFill>
              <a:cs typeface="Helvetica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59E78E3-A6C3-4F9F-8ABC-A229FB299148}"/>
              </a:ext>
            </a:extLst>
          </p:cNvPr>
          <p:cNvSpPr txBox="1"/>
          <p:nvPr/>
        </p:nvSpPr>
        <p:spPr>
          <a:xfrm>
            <a:off x="3741682" y="5328744"/>
            <a:ext cx="7919999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2000">
                <a:solidFill>
                  <a:schemeClr val="bg1"/>
                </a:solidFill>
                <a:latin typeface="Arial"/>
                <a:cs typeface="Arial"/>
                <a:sym typeface="Wingdings" panose="05000000000000000000" pitchFamily="2" charset="2"/>
              </a:rPr>
              <a:t> Un projet mené à l’échelle de l’Île-de-France et multi partenarial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</a:pPr>
            <a:endParaRPr lang="fr-FR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61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06042-B1B8-8E56-C408-ACE9112F8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194EC8-2E8B-833B-DA17-52DAC1B86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0" y="486918"/>
            <a:ext cx="7920000" cy="1255728"/>
          </a:xfrm>
        </p:spPr>
        <p:txBody>
          <a:bodyPr/>
          <a:lstStyle/>
          <a:p>
            <a:r>
              <a:rPr lang="fr-FR">
                <a:latin typeface="Helvetica"/>
                <a:cs typeface="Helvetica"/>
              </a:rPr>
              <a:t>Quelles répercussions de la situation d'hébergement ? Quelques exemples : la santé</a:t>
            </a:r>
          </a:p>
        </p:txBody>
      </p:sp>
      <p:sp>
        <p:nvSpPr>
          <p:cNvPr id="9" name="Sous-titre 4">
            <a:extLst>
              <a:ext uri="{FF2B5EF4-FFF2-40B4-BE49-F238E27FC236}">
                <a16:creationId xmlns:a16="http://schemas.microsoft.com/office/drawing/2014/main" id="{E1F92FC7-F3D5-4699-AD98-7650ED685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00" y="2051079"/>
            <a:ext cx="7920000" cy="4599721"/>
          </a:xfrm>
        </p:spPr>
        <p:txBody>
          <a:bodyPr vert="horz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>
                <a:solidFill>
                  <a:schemeClr val="bg1"/>
                </a:solidFill>
                <a:latin typeface="Helvetica"/>
                <a:cs typeface="Helvetica"/>
              </a:rPr>
              <a:t>Mini-module européen 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sz="1600">
                <a:solidFill>
                  <a:schemeClr val="bg1"/>
                </a:solidFill>
                <a:latin typeface="Helvetica"/>
                <a:cs typeface="Helvetica"/>
              </a:rPr>
              <a:t>51,2% des personnes se perçoivent en bonne ou très bonne santé.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sz="1600">
                <a:solidFill>
                  <a:schemeClr val="bg1"/>
                </a:solidFill>
                <a:latin typeface="Helvetica"/>
                <a:cs typeface="Helvetica"/>
              </a:rPr>
              <a:t>Déclaration d’une maladie chronique : 34,6%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sz="1600">
                <a:solidFill>
                  <a:schemeClr val="bg1"/>
                </a:solidFill>
                <a:latin typeface="Helvetica"/>
                <a:cs typeface="Helvetica"/>
              </a:rPr>
              <a:t>Déclaration de limitations d’activité : 30,0%</a:t>
            </a:r>
            <a:endParaRPr lang="fr-FR" sz="1800">
              <a:solidFill>
                <a:schemeClr val="bg1"/>
              </a:solidFill>
              <a:latin typeface="Helvetica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>
                <a:solidFill>
                  <a:schemeClr val="bg1"/>
                </a:solidFill>
                <a:latin typeface="Helvetica"/>
                <a:cs typeface="Helvetica"/>
              </a:rPr>
              <a:t>La question de la santé mentale est très préoccupante, notamment pour les femmes :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sz="1600">
                <a:solidFill>
                  <a:schemeClr val="bg1"/>
                </a:solidFill>
                <a:latin typeface="Helvetica"/>
                <a:cs typeface="Helvetica"/>
              </a:rPr>
              <a:t>Symptômes d’épisode dépressif au cours des 15 derniers jours : 41,7% des personnes répondantes, 58,4% des femmes et 32,0% des hommes.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sz="1600">
                <a:solidFill>
                  <a:schemeClr val="bg1"/>
                </a:solidFill>
                <a:latin typeface="Helvetica"/>
                <a:cs typeface="Helvetica"/>
              </a:rPr>
              <a:t>Tentative de suicide au cours des 12 derniers mois : 7,6% des personnes, 12,6% des femmes et 3,4% des hommes.</a:t>
            </a:r>
            <a:endParaRPr lang="fr-FR" sz="16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>
                <a:solidFill>
                  <a:schemeClr val="bg1"/>
                </a:solidFill>
                <a:latin typeface="Helvetica"/>
                <a:cs typeface="Helvetica"/>
              </a:rPr>
              <a:t>Etat de faim sévère : 1 personne sur 5 (19,2%) et 1 femme sur 4 (25,1%) (vs 14,1% pour les hommes).</a:t>
            </a:r>
          </a:p>
          <a:p>
            <a:pPr marL="342900" indent="-342900">
              <a:buChar char="•"/>
            </a:pPr>
            <a:endParaRPr lang="fr-FR" sz="1800">
              <a:solidFill>
                <a:srgbClr val="1A1918"/>
              </a:solidFill>
              <a:latin typeface="Helvetica"/>
              <a:cs typeface="Helvetica"/>
            </a:endParaRPr>
          </a:p>
          <a:p>
            <a:pPr marL="457200" indent="-457200">
              <a:buChar char="•"/>
            </a:pPr>
            <a:endParaRPr lang="fr-FR" sz="1800">
              <a:solidFill>
                <a:srgbClr val="1A1918"/>
              </a:solidFill>
              <a:latin typeface="Helvetica"/>
              <a:cs typeface="Helvetica"/>
            </a:endParaRPr>
          </a:p>
          <a:p>
            <a:endParaRPr lang="fr-FR" sz="1800">
              <a:solidFill>
                <a:srgbClr val="1A1918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48329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B306042-B1B8-8E56-C408-ACE9112F8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194EC8-2E8B-833B-DA17-52DAC1B86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0" y="486918"/>
            <a:ext cx="7920000" cy="867930"/>
          </a:xfrm>
        </p:spPr>
        <p:txBody>
          <a:bodyPr/>
          <a:lstStyle/>
          <a:p>
            <a:r>
              <a:rPr lang="fr-FR">
                <a:latin typeface="Helvetica"/>
                <a:cs typeface="Helvetica"/>
              </a:rPr>
              <a:t>L’isolement</a:t>
            </a:r>
            <a:br>
              <a:rPr lang="fr-FR">
                <a:latin typeface="Helvetica"/>
                <a:cs typeface="Helvetica"/>
              </a:rPr>
            </a:br>
            <a:endParaRPr lang="fr-FR">
              <a:latin typeface="Helvetica"/>
              <a:cs typeface="Helvetica"/>
            </a:endParaRP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139985ED-309C-FC40-44EC-171663A6E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509" y="1592385"/>
            <a:ext cx="10677493" cy="1096710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Char char="•"/>
            </a:pPr>
            <a:endParaRPr lang="fr-FR" sz="1800">
              <a:solidFill>
                <a:schemeClr val="bg1"/>
              </a:solidFill>
              <a:latin typeface="Helvetica"/>
              <a:cs typeface="Helvetica"/>
            </a:endParaRPr>
          </a:p>
          <a:p>
            <a:pPr marL="457200" indent="-457200">
              <a:buChar char="•"/>
            </a:pPr>
            <a:endParaRPr lang="fr-FR" sz="1800">
              <a:solidFill>
                <a:schemeClr val="bg1"/>
              </a:solidFill>
              <a:latin typeface="Helvetica"/>
              <a:cs typeface="Helvetica"/>
            </a:endParaRPr>
          </a:p>
          <a:p>
            <a:endParaRPr lang="fr-FR" sz="1800">
              <a:solidFill>
                <a:srgbClr val="1A1918"/>
              </a:solidFill>
              <a:latin typeface="Helvetica"/>
              <a:cs typeface="Helvetica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834D6D6-BA22-8378-95D7-5D56787CB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547125"/>
              </p:ext>
            </p:extLst>
          </p:nvPr>
        </p:nvGraphicFramePr>
        <p:xfrm>
          <a:off x="631669" y="1793060"/>
          <a:ext cx="5936661" cy="310726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49738">
                  <a:extLst>
                    <a:ext uri="{9D8B030D-6E8A-4147-A177-3AD203B41FA5}">
                      <a16:colId xmlns:a16="http://schemas.microsoft.com/office/drawing/2014/main" val="63792774"/>
                    </a:ext>
                  </a:extLst>
                </a:gridCol>
                <a:gridCol w="884738">
                  <a:extLst>
                    <a:ext uri="{9D8B030D-6E8A-4147-A177-3AD203B41FA5}">
                      <a16:colId xmlns:a16="http://schemas.microsoft.com/office/drawing/2014/main" val="3268319189"/>
                    </a:ext>
                  </a:extLst>
                </a:gridCol>
                <a:gridCol w="855246">
                  <a:extLst>
                    <a:ext uri="{9D8B030D-6E8A-4147-A177-3AD203B41FA5}">
                      <a16:colId xmlns:a16="http://schemas.microsoft.com/office/drawing/2014/main" val="2797173609"/>
                    </a:ext>
                  </a:extLst>
                </a:gridCol>
                <a:gridCol w="1046939">
                  <a:extLst>
                    <a:ext uri="{9D8B030D-6E8A-4147-A177-3AD203B41FA5}">
                      <a16:colId xmlns:a16="http://schemas.microsoft.com/office/drawing/2014/main" val="483090352"/>
                    </a:ext>
                  </a:extLst>
                </a:gridCol>
              </a:tblGrid>
              <a:tr h="84004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Répartition des personnes selon leur sexe et le degré d’intensité de leur sentiment de solitude </a:t>
                      </a:r>
                      <a:endParaRPr lang="fr-FR" sz="1400" b="1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ts val="1275"/>
                        </a:lnSpc>
                        <a:buNone/>
                      </a:pPr>
                      <a:r>
                        <a:rPr lang="fr-FR" sz="14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Femmes</a:t>
                      </a:r>
                      <a:endParaRPr lang="fr-FR" sz="1400" b="1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>
                        <a:lnSpc>
                          <a:spcPts val="1275"/>
                        </a:lnSpc>
                        <a:buNone/>
                      </a:pPr>
                      <a:r>
                        <a:rPr lang="fr-FR" sz="14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(en %)  </a:t>
                      </a:r>
                      <a:endParaRPr lang="fr-FR" sz="1400" b="1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ts val="1275"/>
                        </a:lnSpc>
                        <a:buNone/>
                      </a:pPr>
                      <a:r>
                        <a:rPr lang="fr-FR" sz="14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Hommes</a:t>
                      </a:r>
                      <a:endParaRPr lang="fr-FR" sz="1400" b="1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>
                        <a:lnSpc>
                          <a:spcPts val="1275"/>
                        </a:lnSpc>
                        <a:buNone/>
                      </a:pPr>
                      <a:r>
                        <a:rPr lang="fr-FR" sz="14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(en %)</a:t>
                      </a:r>
                      <a:endParaRPr lang="fr-F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ts val="1275"/>
                        </a:lnSpc>
                        <a:buNone/>
                      </a:pPr>
                      <a:r>
                        <a:rPr lang="fr-FR" sz="14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Ensemble</a:t>
                      </a:r>
                      <a:endParaRPr lang="fr-FR" sz="1400" b="1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>
                        <a:lnSpc>
                          <a:spcPts val="1275"/>
                        </a:lnSpc>
                        <a:buNone/>
                      </a:pPr>
                      <a:r>
                        <a:rPr lang="fr-FR" sz="14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(en %)  </a:t>
                      </a:r>
                      <a:endParaRPr lang="fr-FR" sz="1400" b="1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863877"/>
                  </a:ext>
                </a:extLst>
              </a:tr>
              <a:tr h="270982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ts val="127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0" i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Tout le temps </a:t>
                      </a:r>
                    </a:p>
                  </a:txBody>
                  <a:tcPr marL="44450" marR="44450" marT="0" marB="0" anchor="b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>
                        <a:lnSpc>
                          <a:spcPts val="127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0" i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28,5</a:t>
                      </a:r>
                    </a:p>
                  </a:txBody>
                  <a:tcPr marL="44450" marR="44450" marT="0" marB="0" anchor="b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>
                        <a:lnSpc>
                          <a:spcPts val="127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0" i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19,8</a:t>
                      </a:r>
                    </a:p>
                  </a:txBody>
                  <a:tcPr marL="44450" marR="44450" marT="0" marB="0" anchor="b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>
                        <a:lnSpc>
                          <a:spcPts val="127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0" i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22,9</a:t>
                      </a:r>
                    </a:p>
                  </a:txBody>
                  <a:tcPr marL="44450" marR="44450" marT="0" marB="0" anchor="b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845023"/>
                  </a:ext>
                </a:extLst>
              </a:tr>
              <a:tr h="270982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ts val="127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0" i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plupart du temps</a:t>
                      </a:r>
                    </a:p>
                  </a:txBody>
                  <a:tcPr marL="44450" marR="44450" marT="0" marB="0" anchor="b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>
                        <a:lnSpc>
                          <a:spcPts val="127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0" i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17,8</a:t>
                      </a:r>
                    </a:p>
                  </a:txBody>
                  <a:tcPr marL="44450" marR="44450" marT="0" marB="0" anchor="b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>
                        <a:lnSpc>
                          <a:spcPts val="127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0" i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17,4</a:t>
                      </a:r>
                    </a:p>
                  </a:txBody>
                  <a:tcPr marL="44450" marR="44450" marT="0" marB="0" anchor="b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>
                        <a:lnSpc>
                          <a:spcPts val="127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0" i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17,6</a:t>
                      </a:r>
                    </a:p>
                  </a:txBody>
                  <a:tcPr marL="44450" marR="44450" marT="0" marB="0" anchor="b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545568"/>
                  </a:ext>
                </a:extLst>
              </a:tr>
              <a:tr h="270982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ts val="127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0" i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Parfois</a:t>
                      </a:r>
                    </a:p>
                  </a:txBody>
                  <a:tcPr marL="44450" marR="44450" marT="0" marB="0" anchor="b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>
                        <a:lnSpc>
                          <a:spcPts val="127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0" i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28,1</a:t>
                      </a:r>
                    </a:p>
                  </a:txBody>
                  <a:tcPr marL="44450" marR="44450" marT="0" marB="0" anchor="b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>
                        <a:lnSpc>
                          <a:spcPts val="127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0" i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29,0</a:t>
                      </a:r>
                    </a:p>
                  </a:txBody>
                  <a:tcPr marL="44450" marR="44450" marT="0" marB="0" anchor="b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>
                        <a:lnSpc>
                          <a:spcPts val="127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0" i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28,7</a:t>
                      </a:r>
                    </a:p>
                  </a:txBody>
                  <a:tcPr marL="44450" marR="44450" marT="0" marB="0" anchor="b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8056254"/>
                  </a:ext>
                </a:extLst>
              </a:tr>
              <a:tr h="270982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ts val="127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0" i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Rarement</a:t>
                      </a:r>
                    </a:p>
                  </a:txBody>
                  <a:tcPr marL="44450" marR="44450" marT="0" marB="0" anchor="b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>
                        <a:lnSpc>
                          <a:spcPts val="127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0" i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8,2</a:t>
                      </a:r>
                    </a:p>
                  </a:txBody>
                  <a:tcPr marL="44450" marR="44450" marT="0" marB="0" anchor="b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>
                        <a:lnSpc>
                          <a:spcPts val="127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0" i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7,3</a:t>
                      </a:r>
                    </a:p>
                  </a:txBody>
                  <a:tcPr marL="44450" marR="44450" marT="0" marB="0" anchor="b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>
                        <a:lnSpc>
                          <a:spcPts val="127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0" i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7,6</a:t>
                      </a:r>
                    </a:p>
                  </a:txBody>
                  <a:tcPr marL="44450" marR="44450" marT="0" marB="0" anchor="b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485841"/>
                  </a:ext>
                </a:extLst>
              </a:tr>
              <a:tr h="270982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ts val="127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0" i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Jamais</a:t>
                      </a:r>
                    </a:p>
                  </a:txBody>
                  <a:tcPr marL="44450" marR="44450" marT="0" marB="0" anchor="b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>
                        <a:lnSpc>
                          <a:spcPts val="127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0" i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12,8</a:t>
                      </a:r>
                    </a:p>
                  </a:txBody>
                  <a:tcPr marL="44450" marR="44450" marT="0" marB="0" anchor="b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>
                        <a:lnSpc>
                          <a:spcPts val="127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0" i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25,3</a:t>
                      </a:r>
                    </a:p>
                  </a:txBody>
                  <a:tcPr marL="44450" marR="44450" marT="0" marB="0" anchor="b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>
                        <a:lnSpc>
                          <a:spcPts val="127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0" i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20,8</a:t>
                      </a:r>
                    </a:p>
                  </a:txBody>
                  <a:tcPr marL="44450" marR="44450" marT="0" marB="0" anchor="b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9893723"/>
                  </a:ext>
                </a:extLst>
              </a:tr>
              <a:tr h="270982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ts val="127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0" i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 sait pas</a:t>
                      </a:r>
                    </a:p>
                  </a:txBody>
                  <a:tcPr marL="44450" marR="44450" marT="0" marB="0" anchor="b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>
                        <a:lnSpc>
                          <a:spcPts val="127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0" i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0,3</a:t>
                      </a:r>
                    </a:p>
                  </a:txBody>
                  <a:tcPr marL="44450" marR="44450" marT="0" marB="0" anchor="b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>
                        <a:lnSpc>
                          <a:spcPts val="127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0" i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0,7</a:t>
                      </a:r>
                    </a:p>
                  </a:txBody>
                  <a:tcPr marL="44450" marR="44450" marT="0" marB="0" anchor="b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>
                        <a:lnSpc>
                          <a:spcPts val="127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0" i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0,5</a:t>
                      </a:r>
                    </a:p>
                  </a:txBody>
                  <a:tcPr marL="44450" marR="44450" marT="0" marB="0" anchor="b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606833"/>
                  </a:ext>
                </a:extLst>
              </a:tr>
              <a:tr h="270982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ts val="127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0" i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 souhaite pas répondre</a:t>
                      </a:r>
                    </a:p>
                  </a:txBody>
                  <a:tcPr marL="44450" marR="44450" marT="0" marB="0" anchor="b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>
                        <a:lnSpc>
                          <a:spcPts val="127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0" i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4,3</a:t>
                      </a:r>
                    </a:p>
                  </a:txBody>
                  <a:tcPr marL="44450" marR="44450" marT="0" marB="0" anchor="b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>
                        <a:lnSpc>
                          <a:spcPts val="127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0" i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0,6</a:t>
                      </a:r>
                    </a:p>
                  </a:txBody>
                  <a:tcPr marL="44450" marR="44450" marT="0" marB="0" anchor="b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>
                        <a:lnSpc>
                          <a:spcPts val="127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0" i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1,9</a:t>
                      </a:r>
                    </a:p>
                  </a:txBody>
                  <a:tcPr marL="44450" marR="44450" marT="0" marB="0" anchor="b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34668"/>
                  </a:ext>
                </a:extLst>
              </a:tr>
              <a:tr h="37034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733730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3B10330-7CC0-6652-B58F-3BF85A66C7B2}"/>
              </a:ext>
            </a:extLst>
          </p:cNvPr>
          <p:cNvSpPr txBox="1"/>
          <p:nvPr/>
        </p:nvSpPr>
        <p:spPr>
          <a:xfrm>
            <a:off x="7142170" y="1793060"/>
            <a:ext cx="4704331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>
                <a:solidFill>
                  <a:srgbClr val="1A1918"/>
                </a:solidFill>
                <a:latin typeface="Helvetica"/>
                <a:cs typeface="Arial"/>
              </a:rPr>
              <a:t>Les femmes déclarent se sentir beaucoup plus seules que les hommes : 28,5% se sentent seules tout le temps contre 19,8% des hommes. </a:t>
            </a:r>
            <a:endParaRPr lang="en-US" sz="1600">
              <a:ea typeface="Calibri" panose="020F0502020204030204"/>
              <a:cs typeface="Calibri" panose="020F050202020403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6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7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A6C9D-DCD1-248C-E4E5-58633F08F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BF28F3-9380-4D21-59FD-6FCB21951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0" y="463657"/>
            <a:ext cx="7920000" cy="867930"/>
          </a:xfrm>
        </p:spPr>
        <p:txBody>
          <a:bodyPr/>
          <a:lstStyle/>
          <a:p>
            <a:r>
              <a:rPr lang="fr-FR">
                <a:latin typeface="Helvetica"/>
                <a:cs typeface="Helvetica"/>
              </a:rPr>
              <a:t>Le recours au 115 et le suivi social des personnes hébergées chez des tiers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887AF56D-EC47-6ABE-CDB6-1DAB50EC6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625" y="1623041"/>
            <a:ext cx="11105031" cy="4101123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fr-FR" sz="1800" b="1">
                <a:solidFill>
                  <a:srgbClr val="1A1918"/>
                </a:solidFill>
                <a:latin typeface="Helvetica"/>
                <a:cs typeface="Helvetica"/>
              </a:rPr>
              <a:t>Le recours au 115 :  </a:t>
            </a:r>
            <a:endParaRPr lang="en-US" sz="1800" b="1">
              <a:solidFill>
                <a:srgbClr val="FFFDF1"/>
              </a:solidFill>
              <a:latin typeface="Helvetica"/>
              <a:cs typeface="Helvetica"/>
            </a:endParaRPr>
          </a:p>
          <a:p>
            <a:pPr marL="800100" lvl="1" indent="-342900" algn="l">
              <a:buFont typeface="Courier New" panose="020B0604020202020204" pitchFamily="34" charset="0"/>
              <a:buChar char="o"/>
            </a:pPr>
            <a:r>
              <a:rPr lang="fr-FR" sz="1600">
                <a:solidFill>
                  <a:srgbClr val="1A1918"/>
                </a:solidFill>
                <a:latin typeface="Helvetica"/>
                <a:cs typeface="Helvetica"/>
              </a:rPr>
              <a:t>Le jour de la collecte, 76,7% des personnes répondantes déclarent ne pas avoir fait appel au 115. </a:t>
            </a:r>
            <a:endParaRPr lang="fr-FR" sz="1600">
              <a:solidFill>
                <a:srgbClr val="1A1918"/>
              </a:solidFill>
              <a:cs typeface="Helvetica" pitchFamily="2" charset="0"/>
            </a:endParaRPr>
          </a:p>
          <a:p>
            <a:pPr marL="800100" lvl="1" indent="-342900" algn="l">
              <a:buFont typeface="Courier New" panose="020B0604020202020204" pitchFamily="34" charset="0"/>
              <a:buChar char="o"/>
            </a:pPr>
            <a:r>
              <a:rPr lang="fr-FR" sz="1600">
                <a:solidFill>
                  <a:srgbClr val="1A1918"/>
                </a:solidFill>
                <a:latin typeface="Helvetica"/>
                <a:cs typeface="Helvetica"/>
              </a:rPr>
              <a:t>25,3% des répondants déclarent appeler le 115 tous les jours ou presque vs 28,1% qui ont abandonné &amp; 21,7% qui n'ont jamais appelé</a:t>
            </a:r>
            <a:endParaRPr lang="fr-FR" sz="1600">
              <a:solidFill>
                <a:srgbClr val="1A1918"/>
              </a:solidFill>
              <a:cs typeface="Helvetica" pitchFamily="2" charset="0"/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endParaRPr lang="fr-FR" sz="1600">
              <a:solidFill>
                <a:srgbClr val="1A1918"/>
              </a:solidFill>
              <a:latin typeface="Helvetica"/>
              <a:cs typeface="Helvetica"/>
            </a:endParaRP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fr-FR" sz="1800">
                <a:solidFill>
                  <a:srgbClr val="1A1918"/>
                </a:solidFill>
                <a:latin typeface="Helvetica"/>
                <a:cs typeface="Helvetica"/>
              </a:rPr>
              <a:t>80,6% des répondants ont une </a:t>
            </a:r>
            <a:r>
              <a:rPr lang="fr-FR" sz="1800" b="1">
                <a:solidFill>
                  <a:srgbClr val="1A1918"/>
                </a:solidFill>
                <a:latin typeface="Helvetica"/>
                <a:cs typeface="Helvetica"/>
              </a:rPr>
              <a:t>domiciliation</a:t>
            </a:r>
            <a:r>
              <a:rPr lang="fr-FR" sz="1800">
                <a:solidFill>
                  <a:srgbClr val="1A1918"/>
                </a:solidFill>
                <a:latin typeface="Helvetica"/>
                <a:cs typeface="Helvetica"/>
              </a:rPr>
              <a:t> </a:t>
            </a:r>
          </a:p>
          <a:p>
            <a:pPr marL="800100" lvl="1" indent="-342900" algn="l">
              <a:buFont typeface="Courier New" panose="020B0604020202020204" pitchFamily="34" charset="0"/>
              <a:buChar char="o"/>
            </a:pPr>
            <a:r>
              <a:rPr lang="fr-FR" sz="1600">
                <a:solidFill>
                  <a:srgbClr val="1A1918"/>
                </a:solidFill>
                <a:latin typeface="Helvetica"/>
                <a:cs typeface="Helvetica"/>
              </a:rPr>
              <a:t>Similaire entre hommes et femmes respectivement : 79,7% et 82,1% </a:t>
            </a:r>
          </a:p>
          <a:p>
            <a:pPr marL="342900" indent="-342900" algn="l">
              <a:buFont typeface="Arial,Sans-Serif" panose="020B0604020202020204" pitchFamily="34" charset="0"/>
              <a:buChar char="•"/>
            </a:pPr>
            <a:endParaRPr lang="fr-FR" sz="1800">
              <a:solidFill>
                <a:srgbClr val="1A1918"/>
              </a:solidFill>
              <a:latin typeface="Helvetica"/>
              <a:cs typeface="Helvetica"/>
            </a:endParaRP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fr-FR" sz="1800">
                <a:solidFill>
                  <a:srgbClr val="1A1918"/>
                </a:solidFill>
                <a:latin typeface="Helvetica"/>
                <a:cs typeface="Helvetica"/>
              </a:rPr>
              <a:t>52,4% des personnes interrogées ont </a:t>
            </a:r>
            <a:r>
              <a:rPr lang="fr-FR" sz="1800" b="1">
                <a:solidFill>
                  <a:srgbClr val="1A1918"/>
                </a:solidFill>
                <a:latin typeface="Helvetica"/>
                <a:cs typeface="Helvetica"/>
              </a:rPr>
              <a:t>un suivi social</a:t>
            </a:r>
            <a:endParaRPr lang="en-US" sz="1800" b="1">
              <a:solidFill>
                <a:srgbClr val="FFFDF1"/>
              </a:solidFill>
              <a:latin typeface="Helvetica"/>
              <a:cs typeface="Helvetica"/>
            </a:endParaRPr>
          </a:p>
          <a:p>
            <a:pPr marL="800100" lvl="1" indent="-342900" algn="l">
              <a:buFont typeface="Courier New" panose="020B0604020202020204" pitchFamily="34" charset="0"/>
              <a:buChar char="o"/>
            </a:pPr>
            <a:r>
              <a:rPr lang="fr-FR" sz="1600">
                <a:solidFill>
                  <a:srgbClr val="1A1918"/>
                </a:solidFill>
                <a:latin typeface="Helvetica"/>
                <a:cs typeface="Helvetica"/>
              </a:rPr>
              <a:t>Principales démarches : la santé (74%), le logement social (59,5%) pour les personnes éligibles et l'hébergement (42,2%). </a:t>
            </a:r>
            <a:endParaRPr lang="en-US" sz="1600">
              <a:solidFill>
                <a:srgbClr val="FFFDF1"/>
              </a:solidFill>
              <a:latin typeface="Helvetica"/>
              <a:cs typeface="Helvetica"/>
            </a:endParaRPr>
          </a:p>
          <a:p>
            <a:pPr marL="457200" indent="-457200">
              <a:buChar char="•"/>
            </a:pPr>
            <a:endParaRPr lang="fr-FR" sz="1800">
              <a:solidFill>
                <a:srgbClr val="1A1918"/>
              </a:solidFill>
              <a:latin typeface="Helvetica"/>
              <a:cs typeface="Helvetica"/>
            </a:endParaRPr>
          </a:p>
          <a:p>
            <a:endParaRPr lang="fr-FR" sz="1800">
              <a:solidFill>
                <a:srgbClr val="1A1918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07667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44713A-5D0C-4B4E-BB21-5621098F4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0" y="553462"/>
            <a:ext cx="7920000" cy="482312"/>
          </a:xfrm>
        </p:spPr>
        <p:txBody>
          <a:bodyPr/>
          <a:lstStyle/>
          <a:p>
            <a:r>
              <a:rPr lang="fr-FR"/>
              <a:t>Illustration des parcours de vie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665429-2AD3-84A4-F643-AF27B24A6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089" y="1417322"/>
            <a:ext cx="9849469" cy="417390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63825F2-C302-4941-A9C7-70EEA563D39E}"/>
              </a:ext>
            </a:extLst>
          </p:cNvPr>
          <p:cNvSpPr txBox="1"/>
          <p:nvPr/>
        </p:nvSpPr>
        <p:spPr>
          <a:xfrm>
            <a:off x="490654" y="1739590"/>
            <a:ext cx="1851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800" b="1">
                <a:solidFill>
                  <a:schemeClr val="tx1">
                    <a:lumMod val="25000"/>
                  </a:schemeClr>
                </a:solidFill>
              </a:rPr>
              <a:t>Femmes: 5,3 %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>
                <a:solidFill>
                  <a:srgbClr val="FFC000"/>
                </a:solidFill>
              </a:rPr>
              <a:t>Hommes: 7,9 %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800" b="1">
                <a:solidFill>
                  <a:schemeClr val="bg2"/>
                </a:solidFill>
              </a:rPr>
              <a:t>Ensemble : 7,0 %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A8B2233-937E-4B7F-B13F-080053285A92}"/>
              </a:ext>
            </a:extLst>
          </p:cNvPr>
          <p:cNvSpPr txBox="1"/>
          <p:nvPr/>
        </p:nvSpPr>
        <p:spPr>
          <a:xfrm>
            <a:off x="3943816" y="1468613"/>
            <a:ext cx="1252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800" b="1">
                <a:solidFill>
                  <a:schemeClr val="tx1">
                    <a:lumMod val="25000"/>
                  </a:schemeClr>
                </a:solidFill>
              </a:rPr>
              <a:t>F: 5,7 %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>
                <a:solidFill>
                  <a:srgbClr val="FFC000"/>
                </a:solidFill>
              </a:rPr>
              <a:t>H: 16,0%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800" b="1">
                <a:solidFill>
                  <a:schemeClr val="bg2"/>
                </a:solidFill>
              </a:rPr>
              <a:t>E : </a:t>
            </a:r>
            <a:r>
              <a:rPr lang="fr-FR" b="1">
                <a:solidFill>
                  <a:schemeClr val="bg2"/>
                </a:solidFill>
              </a:rPr>
              <a:t>12,4</a:t>
            </a:r>
            <a:r>
              <a:rPr lang="fr-FR" sz="1800" b="1">
                <a:solidFill>
                  <a:schemeClr val="bg2"/>
                </a:solidFill>
              </a:rPr>
              <a:t> %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2D78983-D461-44C0-9C22-C853402A8A7D}"/>
              </a:ext>
            </a:extLst>
          </p:cNvPr>
          <p:cNvSpPr txBox="1"/>
          <p:nvPr/>
        </p:nvSpPr>
        <p:spPr>
          <a:xfrm>
            <a:off x="6627543" y="1277925"/>
            <a:ext cx="1252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800" b="1">
                <a:solidFill>
                  <a:schemeClr val="tx1">
                    <a:lumMod val="25000"/>
                  </a:schemeClr>
                </a:solidFill>
              </a:rPr>
              <a:t>F: 24,9 %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>
                <a:solidFill>
                  <a:srgbClr val="FFC000"/>
                </a:solidFill>
              </a:rPr>
              <a:t>H: 18,7 %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800" b="1">
                <a:solidFill>
                  <a:schemeClr val="bg2"/>
                </a:solidFill>
              </a:rPr>
              <a:t>E : </a:t>
            </a:r>
            <a:r>
              <a:rPr lang="fr-FR" b="1">
                <a:solidFill>
                  <a:schemeClr val="bg2"/>
                </a:solidFill>
              </a:rPr>
              <a:t>20,9</a:t>
            </a:r>
            <a:r>
              <a:rPr lang="fr-FR" sz="1800" b="1">
                <a:solidFill>
                  <a:schemeClr val="bg2"/>
                </a:solidFill>
              </a:rPr>
              <a:t> %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59F1222-E636-43E2-8BB9-A237F663193D}"/>
              </a:ext>
            </a:extLst>
          </p:cNvPr>
          <p:cNvSpPr txBox="1"/>
          <p:nvPr/>
        </p:nvSpPr>
        <p:spPr>
          <a:xfrm>
            <a:off x="9311270" y="1149694"/>
            <a:ext cx="1252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800" b="1">
                <a:solidFill>
                  <a:schemeClr val="tx1">
                    <a:lumMod val="25000"/>
                  </a:schemeClr>
                </a:solidFill>
              </a:rPr>
              <a:t>F: 1,2 %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>
                <a:solidFill>
                  <a:srgbClr val="FFC000"/>
                </a:solidFill>
              </a:rPr>
              <a:t>H: 1,8 %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800" b="1">
                <a:solidFill>
                  <a:schemeClr val="bg2"/>
                </a:solidFill>
              </a:rPr>
              <a:t>E : 1,6 %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2A8C3E1-8855-465E-87D4-055CC04D90F0}"/>
              </a:ext>
            </a:extLst>
          </p:cNvPr>
          <p:cNvSpPr txBox="1"/>
          <p:nvPr/>
        </p:nvSpPr>
        <p:spPr>
          <a:xfrm>
            <a:off x="776870" y="3900328"/>
            <a:ext cx="1252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800" b="1">
                <a:solidFill>
                  <a:schemeClr val="tx1">
                    <a:lumMod val="25000"/>
                  </a:schemeClr>
                </a:solidFill>
              </a:rPr>
              <a:t>F: 5,8 %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>
                <a:solidFill>
                  <a:srgbClr val="FFC000"/>
                </a:solidFill>
              </a:rPr>
              <a:t>H: 9,5 %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800" b="1">
                <a:solidFill>
                  <a:schemeClr val="bg2"/>
                </a:solidFill>
              </a:rPr>
              <a:t>E : 8,2 %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CFAABF3-FDD9-4214-B6F7-E85ABE248069}"/>
              </a:ext>
            </a:extLst>
          </p:cNvPr>
          <p:cNvSpPr txBox="1"/>
          <p:nvPr/>
        </p:nvSpPr>
        <p:spPr>
          <a:xfrm>
            <a:off x="4843348" y="3555564"/>
            <a:ext cx="1252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800" b="1">
                <a:solidFill>
                  <a:schemeClr val="tx1">
                    <a:lumMod val="25000"/>
                  </a:schemeClr>
                </a:solidFill>
              </a:rPr>
              <a:t>F: 18,0 %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>
                <a:solidFill>
                  <a:srgbClr val="FFC000"/>
                </a:solidFill>
              </a:rPr>
              <a:t>H: 15,4 %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800" b="1">
                <a:solidFill>
                  <a:schemeClr val="bg2"/>
                </a:solidFill>
              </a:rPr>
              <a:t>E : 16,3 %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064D1A9-F067-4B26-81E9-89D5ADEB363B}"/>
              </a:ext>
            </a:extLst>
          </p:cNvPr>
          <p:cNvSpPr txBox="1"/>
          <p:nvPr/>
        </p:nvSpPr>
        <p:spPr>
          <a:xfrm>
            <a:off x="6723801" y="3555564"/>
            <a:ext cx="1252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800" b="1">
                <a:solidFill>
                  <a:schemeClr val="tx1">
                    <a:lumMod val="25000"/>
                  </a:schemeClr>
                </a:solidFill>
              </a:rPr>
              <a:t>F: 18,0 %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>
                <a:solidFill>
                  <a:srgbClr val="FFC000"/>
                </a:solidFill>
              </a:rPr>
              <a:t>H: 18,6 %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800" b="1">
                <a:solidFill>
                  <a:schemeClr val="bg2"/>
                </a:solidFill>
              </a:rPr>
              <a:t>E : 18,4 %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79B2FC6-3494-403E-9D66-5B04BA54485E}"/>
              </a:ext>
            </a:extLst>
          </p:cNvPr>
          <p:cNvSpPr txBox="1"/>
          <p:nvPr/>
        </p:nvSpPr>
        <p:spPr>
          <a:xfrm>
            <a:off x="9311270" y="3429000"/>
            <a:ext cx="1252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800" b="1">
                <a:solidFill>
                  <a:schemeClr val="tx1">
                    <a:lumMod val="25000"/>
                  </a:schemeClr>
                </a:solidFill>
              </a:rPr>
              <a:t>F: 22,6 %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>
                <a:solidFill>
                  <a:srgbClr val="FFC000"/>
                </a:solidFill>
              </a:rPr>
              <a:t>H: 12,9 %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800" b="1">
                <a:solidFill>
                  <a:schemeClr val="bg2"/>
                </a:solidFill>
              </a:rPr>
              <a:t>E : 16,3 %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5696624-65C2-4DBA-8E27-CD34FED380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3780" b="19243"/>
          <a:stretch/>
        </p:blipFill>
        <p:spPr>
          <a:xfrm>
            <a:off x="3152054" y="5892306"/>
            <a:ext cx="6382064" cy="72483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B048AEF-E6D7-43A7-93FF-C7D389418F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5197"/>
          <a:stretch/>
        </p:blipFill>
        <p:spPr>
          <a:xfrm>
            <a:off x="3285892" y="5631666"/>
            <a:ext cx="5456663" cy="22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25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712EE3-E7B3-443D-95EF-129847CF8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0" y="504847"/>
            <a:ext cx="7920000" cy="482312"/>
          </a:xfrm>
        </p:spPr>
        <p:txBody>
          <a:bodyPr/>
          <a:lstStyle/>
          <a:p>
            <a:r>
              <a:rPr lang="fr-FR">
                <a:latin typeface="Helvetica"/>
                <a:cs typeface="Helvetica"/>
              </a:rPr>
              <a:t>Calendrier : les valorisations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143D6F38-4D1C-4875-8402-CBE45D8BA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924" y="1126320"/>
            <a:ext cx="11089076" cy="6614118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fr-FR" b="1">
                <a:solidFill>
                  <a:schemeClr val="bg1"/>
                </a:solidFill>
                <a:latin typeface="Helvetica"/>
                <a:cs typeface="Helvetica"/>
              </a:rPr>
              <a:t>Réalisé et en cours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>
                <a:solidFill>
                  <a:schemeClr val="bg1"/>
                </a:solidFill>
                <a:latin typeface="Helvetica"/>
                <a:cs typeface="Helvetica"/>
              </a:rPr>
              <a:t>Rapport de premiers résultats, centré sur l’enquête approfondie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>
                <a:solidFill>
                  <a:schemeClr val="bg1"/>
                </a:solidFill>
                <a:latin typeface="Helvetica"/>
                <a:cs typeface="Helvetica"/>
              </a:rPr>
              <a:t>Alimentation du Rapport annuel sur l’état du mal logement de la Fondation pour le logement des défavorisés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>
                <a:solidFill>
                  <a:schemeClr val="bg1"/>
                </a:solidFill>
                <a:latin typeface="Helvetica"/>
                <a:cs typeface="Helvetica"/>
              </a:rPr>
              <a:t>Soumission d’un article en novembre 2025 à la revue </a:t>
            </a:r>
            <a:r>
              <a:rPr lang="fr-FR" sz="1800" i="1">
                <a:solidFill>
                  <a:schemeClr val="bg1"/>
                </a:solidFill>
                <a:latin typeface="Helvetica"/>
                <a:cs typeface="Helvetica"/>
              </a:rPr>
              <a:t>Populations vulnérables </a:t>
            </a:r>
            <a:r>
              <a:rPr lang="fr-FR" sz="1400">
                <a:solidFill>
                  <a:schemeClr val="bg1"/>
                </a:solidFill>
                <a:latin typeface="Helvetica"/>
                <a:cs typeface="Helvetica"/>
              </a:rPr>
              <a:t>(évaluation en cours)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>
              <a:solidFill>
                <a:schemeClr val="bg1"/>
              </a:solidFill>
              <a:latin typeface="Helvetica"/>
              <a:cs typeface="Helvetica"/>
            </a:endParaRPr>
          </a:p>
          <a:p>
            <a:r>
              <a:rPr lang="fr-FR" b="1">
                <a:solidFill>
                  <a:schemeClr val="bg1"/>
                </a:solidFill>
                <a:latin typeface="Helvetica"/>
                <a:cs typeface="Helvetica"/>
              </a:rPr>
              <a:t>En projet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>
                <a:solidFill>
                  <a:schemeClr val="bg1"/>
                </a:solidFill>
                <a:latin typeface="Helvetica"/>
                <a:cs typeface="Helvetica"/>
              </a:rPr>
              <a:t>Thèse en cours de Juliette </a:t>
            </a:r>
            <a:r>
              <a:rPr lang="fr-FR" sz="1800" err="1">
                <a:solidFill>
                  <a:schemeClr val="bg1"/>
                </a:solidFill>
                <a:latin typeface="Helvetica"/>
                <a:cs typeface="Helvetica"/>
              </a:rPr>
              <a:t>Malbrel</a:t>
            </a:r>
            <a:r>
              <a:rPr lang="fr-FR" sz="1800">
                <a:solidFill>
                  <a:schemeClr val="bg1"/>
                </a:solidFill>
                <a:latin typeface="Helvetica"/>
                <a:cs typeface="Helvetica"/>
              </a:rPr>
              <a:t> (CIFRE à l’Observatoire)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>
                <a:solidFill>
                  <a:schemeClr val="bg1"/>
                </a:solidFill>
                <a:latin typeface="Helvetica"/>
                <a:cs typeface="Helvetica"/>
              </a:rPr>
              <a:t>Continuer à travailler sur les parcours d’hébergement et les mettre en relation avec la santé, les contreparties et les violences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>
                <a:solidFill>
                  <a:schemeClr val="bg1"/>
                </a:solidFill>
                <a:latin typeface="Helvetica"/>
                <a:cs typeface="Helvetica"/>
              </a:rPr>
              <a:t>Soumission à la publication de la Revue de la Caf sur famille et mal logement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>
                <a:solidFill>
                  <a:schemeClr val="bg1"/>
                </a:solidFill>
                <a:latin typeface="Helvetica"/>
                <a:cs typeface="Helvetica"/>
              </a:rPr>
              <a:t>Soumission à la publication de la Revue Agora sur les jeunes et le mal logement (</a:t>
            </a:r>
            <a:r>
              <a:rPr lang="fr-FR" sz="1800" err="1">
                <a:solidFill>
                  <a:schemeClr val="bg1"/>
                </a:solidFill>
                <a:latin typeface="Helvetica"/>
                <a:cs typeface="Helvetica"/>
              </a:rPr>
              <a:t>Injep</a:t>
            </a:r>
            <a:r>
              <a:rPr lang="fr-FR" sz="1800">
                <a:solidFill>
                  <a:schemeClr val="bg1"/>
                </a:solidFill>
                <a:latin typeface="Helvetica"/>
                <a:cs typeface="Helvetica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>
                <a:solidFill>
                  <a:schemeClr val="bg1"/>
                </a:solidFill>
                <a:latin typeface="Helvetica"/>
                <a:cs typeface="Helvetica"/>
              </a:rPr>
              <a:t>Analyser les caractéristiques des </a:t>
            </a:r>
            <a:r>
              <a:rPr lang="fr-FR" sz="1800" err="1">
                <a:solidFill>
                  <a:schemeClr val="bg1"/>
                </a:solidFill>
                <a:latin typeface="Helvetica"/>
                <a:cs typeface="Helvetica"/>
              </a:rPr>
              <a:t>hébergeur.ses</a:t>
            </a:r>
            <a:r>
              <a:rPr lang="fr-FR" sz="1800">
                <a:solidFill>
                  <a:schemeClr val="bg1"/>
                </a:solidFill>
                <a:latin typeface="Helvetica"/>
                <a:cs typeface="Helvetica"/>
              </a:rPr>
              <a:t>, notamment leur lien avec les hébergé.es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>
                <a:solidFill>
                  <a:schemeClr val="bg1"/>
                </a:solidFill>
                <a:latin typeface="Helvetica"/>
                <a:cs typeface="Helvetica"/>
              </a:rPr>
              <a:t>L’usage des services d’aide par les personnes sans logement personnel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>
                <a:solidFill>
                  <a:schemeClr val="bg1"/>
                </a:solidFill>
                <a:latin typeface="Helvetica"/>
                <a:cs typeface="Helvetica"/>
              </a:rPr>
              <a:t>Valoriser les choix méthodologiques de l’enquête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>
              <a:solidFill>
                <a:schemeClr val="bg1"/>
              </a:solidFill>
              <a:latin typeface="Helvetica"/>
              <a:cs typeface="Helvetica"/>
            </a:endParaRPr>
          </a:p>
          <a:p>
            <a:endParaRPr lang="fr-FR" sz="1800">
              <a:solidFill>
                <a:schemeClr val="bg1"/>
              </a:solidFill>
              <a:latin typeface="Helvetica"/>
              <a:cs typeface="Helvetica"/>
            </a:endParaRPr>
          </a:p>
          <a:p>
            <a:endParaRPr lang="fr-FR" sz="180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94277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712EE3-E7B3-443D-95EF-129847CF8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0" y="504847"/>
            <a:ext cx="7920000" cy="482312"/>
          </a:xfrm>
        </p:spPr>
        <p:txBody>
          <a:bodyPr/>
          <a:lstStyle/>
          <a:p>
            <a:r>
              <a:rPr lang="fr-FR">
                <a:latin typeface="Helvetica"/>
                <a:cs typeface="Helvetica"/>
              </a:rPr>
              <a:t>Les recommandations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143D6F38-4D1C-4875-8402-CBE45D8BA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8680" y="1309482"/>
            <a:ext cx="11494639" cy="4850559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>
                <a:solidFill>
                  <a:schemeClr val="bg1"/>
                </a:solidFill>
                <a:latin typeface="Helvetica"/>
                <a:cs typeface="Helvetica"/>
              </a:rPr>
              <a:t>Favoriser l’accès au logement, et à défaut à l’hébergement, pour toutes les personnes qui en sont privées.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>
              <a:solidFill>
                <a:schemeClr val="bg1"/>
              </a:solidFill>
              <a:latin typeface="Helvetica"/>
              <a:cs typeface="Helvetic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>
                <a:solidFill>
                  <a:schemeClr val="bg1"/>
                </a:solidFill>
                <a:latin typeface="Helvetica"/>
                <a:cs typeface="Helvetica"/>
              </a:rPr>
              <a:t>Rendre visible l’hébergement chez des tiers dans les enquêtes et les grilles d’observation pour une meilleure prise en compte de ces situations.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>
              <a:solidFill>
                <a:schemeClr val="bg1"/>
              </a:solidFill>
              <a:latin typeface="Helvetica"/>
              <a:cs typeface="Helvetic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>
                <a:solidFill>
                  <a:schemeClr val="bg1"/>
                </a:solidFill>
                <a:latin typeface="Helvetica"/>
                <a:cs typeface="Helvetica"/>
              </a:rPr>
              <a:t>Systématiser le repérage des situations d'hébergement chez des tiers et les prendre en compte comme des situations à risque d’exposition à des violences ou des demandes de contreparties dans l’ensemble des dispositifs et politiques de lutte contre le sans-</a:t>
            </a:r>
            <a:r>
              <a:rPr lang="fr-FR" sz="2400" err="1">
                <a:solidFill>
                  <a:schemeClr val="bg1"/>
                </a:solidFill>
                <a:latin typeface="Helvetica"/>
                <a:cs typeface="Helvetica"/>
              </a:rPr>
              <a:t>domicilisme</a:t>
            </a:r>
            <a:r>
              <a:rPr lang="fr-FR" sz="2400">
                <a:solidFill>
                  <a:schemeClr val="bg1"/>
                </a:solidFill>
                <a:latin typeface="Helvetica"/>
                <a:cs typeface="Helvetica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>
              <a:solidFill>
                <a:schemeClr val="bg1"/>
              </a:solidFill>
              <a:latin typeface="Helvetica"/>
              <a:cs typeface="Helvetic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>
                <a:solidFill>
                  <a:schemeClr val="bg1"/>
                </a:solidFill>
                <a:latin typeface="Helvetica"/>
                <a:cs typeface="Helvetica"/>
              </a:rPr>
              <a:t>Renforcer la capacité des services d’aide à répondre aux besoins des personnes</a:t>
            </a:r>
          </a:p>
        </p:txBody>
      </p:sp>
    </p:spTree>
    <p:extLst>
      <p:ext uri="{BB962C8B-B14F-4D97-AF65-F5344CB8AC3E}">
        <p14:creationId xmlns:p14="http://schemas.microsoft.com/office/powerpoint/2010/main" val="1436140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712EE3-E7B3-443D-95EF-129847CF8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0" y="504847"/>
            <a:ext cx="7920000" cy="482312"/>
          </a:xfrm>
        </p:spPr>
        <p:txBody>
          <a:bodyPr/>
          <a:lstStyle/>
          <a:p>
            <a:r>
              <a:rPr lang="fr-FR">
                <a:latin typeface="Helvetica"/>
                <a:cs typeface="Helvetica"/>
              </a:rPr>
              <a:t>Calendrier : les temps d’enquête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896D75A-CF14-4635-BC4F-5644ACA2E690}"/>
              </a:ext>
            </a:extLst>
          </p:cNvPr>
          <p:cNvSpPr txBox="1"/>
          <p:nvPr/>
        </p:nvSpPr>
        <p:spPr>
          <a:xfrm>
            <a:off x="354106" y="4358646"/>
            <a:ext cx="24940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b="1">
                <a:solidFill>
                  <a:srgbClr val="6DB1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Plusieurs types de structures d’aide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b="1">
                <a:solidFill>
                  <a:srgbClr val="6DB1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 Ile-de-France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1400" b="1">
              <a:solidFill>
                <a:srgbClr val="6DB1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b="1">
                <a:solidFill>
                  <a:srgbClr val="6DB1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fr-FR" sz="1400" b="1">
                <a:solidFill>
                  <a:srgbClr val="6DB1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mesure du recours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2ECF95E-E706-4FC8-A724-67DC37CBA19E}"/>
              </a:ext>
            </a:extLst>
          </p:cNvPr>
          <p:cNvSpPr txBox="1"/>
          <p:nvPr/>
        </p:nvSpPr>
        <p:spPr>
          <a:xfrm>
            <a:off x="3507386" y="4358646"/>
            <a:ext cx="24940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b="1">
                <a:solidFill>
                  <a:srgbClr val="00C2A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Centrage sur les accueils de jour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b="1">
                <a:solidFill>
                  <a:srgbClr val="00C2A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 Ile-de-France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1400" b="1">
              <a:solidFill>
                <a:srgbClr val="00C2A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b="1">
                <a:solidFill>
                  <a:srgbClr val="00C2A8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fr-FR" sz="1400" b="1">
                <a:solidFill>
                  <a:srgbClr val="00C2A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parcours et conditions d’hébergement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CABF9D2-A3D1-4558-976C-B5CBB936A283}"/>
              </a:ext>
            </a:extLst>
          </p:cNvPr>
          <p:cNvSpPr txBox="1"/>
          <p:nvPr/>
        </p:nvSpPr>
        <p:spPr>
          <a:xfrm>
            <a:off x="6944786" y="4358646"/>
            <a:ext cx="3364626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b="1">
                <a:solidFill>
                  <a:srgbClr val="54C45E"/>
                </a:solidFill>
                <a:latin typeface="Helvetica"/>
                <a:cs typeface="Helvetica"/>
              </a:rPr>
              <a:t>Le terme de « post-enquête » remis en question par les difficultés de </a:t>
            </a:r>
            <a:r>
              <a:rPr lang="fr-FR" sz="1400" b="1" err="1">
                <a:solidFill>
                  <a:srgbClr val="54C45E"/>
                </a:solidFill>
                <a:latin typeface="Helvetica"/>
                <a:cs typeface="Helvetica"/>
              </a:rPr>
              <a:t>recontact</a:t>
            </a:r>
            <a:endParaRPr lang="fr-FR" sz="1400" b="1">
              <a:solidFill>
                <a:srgbClr val="54C45E"/>
              </a:solidFill>
              <a:latin typeface="Helvetica"/>
              <a:cs typeface="Helvetic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1400" b="1">
              <a:solidFill>
                <a:srgbClr val="54C45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</a:pPr>
            <a:r>
              <a:rPr lang="fr-FR" sz="1400" b="1">
                <a:solidFill>
                  <a:srgbClr val="54C45E"/>
                </a:solidFill>
                <a:latin typeface="Helvetica"/>
                <a:cs typeface="Helvetica"/>
              </a:rPr>
              <a:t>illustrer plus finement des parcours et des logiques de recours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9081E51-AE4B-47E4-BEE5-047B16AD7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593" y="1644308"/>
            <a:ext cx="12192000" cy="272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03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5AEEBC9-A3AE-4736-9A14-0BA310E5A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6695"/>
            <a:ext cx="6606988" cy="392921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712EE3-E7B3-443D-95EF-129847CF8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0" y="495883"/>
            <a:ext cx="7920000" cy="867930"/>
          </a:xfrm>
        </p:spPr>
        <p:txBody>
          <a:bodyPr/>
          <a:lstStyle/>
          <a:p>
            <a:r>
              <a:rPr lang="fr-FR"/>
              <a:t>L’enquête approfondie, au cœur des premiers résultats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CC01AB2E-3515-44FC-8D75-5E5FA66C3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4222" y="1363813"/>
            <a:ext cx="5507618" cy="4843377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>
                <a:solidFill>
                  <a:srgbClr val="1A1918"/>
                </a:solidFill>
                <a:latin typeface="Helvetica"/>
                <a:cs typeface="Helvetica"/>
              </a:rPr>
              <a:t>Une enquête quantitative en face-à-face auprès des personnes usagères des accueils de jour franciliens, entre septembre 2024 et mars 2025.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>
                <a:solidFill>
                  <a:srgbClr val="1A1918"/>
                </a:solidFill>
                <a:latin typeface="Helvetica"/>
                <a:cs typeface="Helvetica"/>
              </a:rPr>
              <a:t>Un échantillon d’accueils de jour, puis de personnes approchées dans les sessions d’enquête.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>
                <a:solidFill>
                  <a:srgbClr val="1A1918"/>
                </a:solidFill>
                <a:latin typeface="Helvetica"/>
                <a:cs typeface="Helvetica"/>
              </a:rPr>
              <a:t>Champ :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sz="1800">
                <a:solidFill>
                  <a:srgbClr val="1A1918"/>
                </a:solidFill>
                <a:latin typeface="Helvetica"/>
                <a:cs typeface="Helvetica"/>
              </a:rPr>
              <a:t>(</a:t>
            </a:r>
            <a:r>
              <a:rPr lang="fr-FR" sz="1800" b="1">
                <a:solidFill>
                  <a:srgbClr val="1A1918"/>
                </a:solidFill>
                <a:latin typeface="Helvetica"/>
                <a:cs typeface="Helvetica"/>
              </a:rPr>
              <a:t>éligibilité</a:t>
            </a:r>
            <a:r>
              <a:rPr lang="fr-FR" sz="1800">
                <a:solidFill>
                  <a:srgbClr val="1A1918"/>
                </a:solidFill>
                <a:latin typeface="Helvetica"/>
                <a:cs typeface="Helvetica"/>
              </a:rPr>
              <a:t>) les personnes </a:t>
            </a:r>
            <a:r>
              <a:rPr lang="fr-FR" sz="1600">
                <a:solidFill>
                  <a:srgbClr val="1A1918"/>
                </a:solidFill>
                <a:latin typeface="Helvetica"/>
                <a:cs typeface="Helvetica"/>
              </a:rPr>
              <a:t>(majeures ou non reconnues mineures à partir de 16 ans)</a:t>
            </a:r>
            <a:r>
              <a:rPr lang="fr-FR" sz="1800">
                <a:solidFill>
                  <a:srgbClr val="1A1918"/>
                </a:solidFill>
                <a:latin typeface="Helvetica"/>
                <a:cs typeface="Helvetica"/>
              </a:rPr>
              <a:t> ayant été sans logement personnel au cours des douze derniers mois : 1 692 personnes répondantes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sz="1800">
                <a:solidFill>
                  <a:srgbClr val="1A1918"/>
                </a:solidFill>
                <a:latin typeface="Helvetica"/>
                <a:cs typeface="Helvetica"/>
              </a:rPr>
              <a:t>(</a:t>
            </a:r>
            <a:r>
              <a:rPr lang="fr-FR" sz="1800" b="1">
                <a:solidFill>
                  <a:srgbClr val="1A1918"/>
                </a:solidFill>
                <a:latin typeface="Helvetica"/>
                <a:cs typeface="Helvetica"/>
              </a:rPr>
              <a:t>enquête approfondie</a:t>
            </a:r>
            <a:r>
              <a:rPr lang="fr-FR" sz="1800">
                <a:solidFill>
                  <a:srgbClr val="1A1918"/>
                </a:solidFill>
                <a:latin typeface="Helvetica"/>
                <a:cs typeface="Helvetica"/>
              </a:rPr>
              <a:t>) celles ayant été hébergées chez des tiers au cours des douze derniers mois : 864 personnes éligibles, 480 questionnaires exploitables. </a:t>
            </a:r>
          </a:p>
          <a:p>
            <a:endParaRPr lang="fr-FR" sz="1800" b="1">
              <a:solidFill>
                <a:srgbClr val="1A1918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15731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712EE3-E7B3-443D-95EF-129847CF8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0" y="463657"/>
            <a:ext cx="7920000" cy="1366528"/>
          </a:xfrm>
        </p:spPr>
        <p:txBody>
          <a:bodyPr/>
          <a:lstStyle/>
          <a:p>
            <a:r>
              <a:rPr lang="fr-FR" sz="3600">
                <a:latin typeface="Helvetica"/>
                <a:cs typeface="Helvetica"/>
              </a:rPr>
              <a:t>Premiers résultats : </a:t>
            </a:r>
            <a:br>
              <a:rPr lang="fr-FR"/>
            </a:br>
            <a:r>
              <a:rPr lang="fr-FR">
                <a:latin typeface="Helvetica"/>
                <a:cs typeface="Helvetica"/>
              </a:rPr>
              <a:t>Combien de personnes ont recours à l’hébergement chez des tiers ?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CC01AB2E-3515-44FC-8D75-5E5FA66C3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00" y="1719385"/>
            <a:ext cx="7920000" cy="3236784"/>
          </a:xfrm>
        </p:spPr>
        <p:txBody>
          <a:bodyPr vert="horz" lIns="91440" tIns="45720" rIns="91440" bIns="45720" rtlCol="0" anchor="t">
            <a:spAutoFit/>
          </a:bodyPr>
          <a:lstStyle/>
          <a:p>
            <a:endParaRPr lang="fr-FR">
              <a:solidFill>
                <a:srgbClr val="1A1918"/>
              </a:solidFill>
              <a:latin typeface="Helvetica"/>
              <a:cs typeface="Helvetica"/>
            </a:endParaRPr>
          </a:p>
          <a:p>
            <a:r>
              <a:rPr lang="fr-FR" sz="2000">
                <a:solidFill>
                  <a:srgbClr val="1A1918"/>
                </a:solidFill>
                <a:latin typeface="Helvetica"/>
                <a:cs typeface="Helvetica"/>
              </a:rPr>
              <a:t>Dans le champ de l'enquête approfondie </a:t>
            </a:r>
            <a:r>
              <a:rPr lang="fr-FR" sz="1800">
                <a:solidFill>
                  <a:srgbClr val="1A1918"/>
                </a:solidFill>
                <a:latin typeface="Helvetica"/>
                <a:cs typeface="Helvetica"/>
              </a:rPr>
              <a:t>(personnes usagères d'accueil de jour franciliens ayant été sans logement personnel au cours des douze derniers mois)</a:t>
            </a:r>
            <a:r>
              <a:rPr lang="fr-FR" sz="2000">
                <a:solidFill>
                  <a:srgbClr val="1A1918"/>
                </a:solidFill>
                <a:latin typeface="Helvetica"/>
                <a:cs typeface="Helvetica"/>
              </a:rPr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>
                <a:solidFill>
                  <a:srgbClr val="1A1918"/>
                </a:solidFill>
                <a:latin typeface="Helvetica"/>
                <a:cs typeface="Helvetica"/>
              </a:rPr>
              <a:t>Un recours </a:t>
            </a:r>
            <a:r>
              <a:rPr lang="fr-FR" sz="1800" b="1">
                <a:solidFill>
                  <a:srgbClr val="1A1918"/>
                </a:solidFill>
                <a:latin typeface="Helvetica"/>
                <a:cs typeface="Helvetica"/>
              </a:rPr>
              <a:t>fréquent </a:t>
            </a:r>
            <a:r>
              <a:rPr lang="fr-FR" sz="1800">
                <a:solidFill>
                  <a:srgbClr val="1A1918"/>
                </a:solidFill>
                <a:latin typeface="Helvetica"/>
                <a:cs typeface="Helvetica"/>
              </a:rPr>
              <a:t>à l'hébergement chez des tiers (</a:t>
            </a:r>
            <a:r>
              <a:rPr lang="fr-FR" sz="1800" b="1">
                <a:solidFill>
                  <a:srgbClr val="1A1918"/>
                </a:solidFill>
                <a:latin typeface="Helvetica"/>
                <a:cs typeface="Helvetica"/>
              </a:rPr>
              <a:t>au moins une nuit au cours des 12 derniers mois</a:t>
            </a:r>
            <a:r>
              <a:rPr lang="fr-FR" sz="1800">
                <a:solidFill>
                  <a:srgbClr val="1A1918"/>
                </a:solidFill>
                <a:latin typeface="Helvetica"/>
                <a:cs typeface="Helvetica"/>
              </a:rPr>
              <a:t>) : </a:t>
            </a:r>
            <a:r>
              <a:rPr lang="fr-FR" sz="1800" b="1">
                <a:solidFill>
                  <a:srgbClr val="1A1918"/>
                </a:solidFill>
                <a:latin typeface="Helvetica"/>
                <a:cs typeface="Helvetica"/>
              </a:rPr>
              <a:t>49,5%.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>
                <a:solidFill>
                  <a:srgbClr val="1A1918"/>
                </a:solidFill>
                <a:latin typeface="Helvetica"/>
                <a:cs typeface="Helvetica"/>
              </a:rPr>
              <a:t>Cela représente environ </a:t>
            </a:r>
            <a:r>
              <a:rPr lang="fr-FR" sz="1800" b="1">
                <a:solidFill>
                  <a:srgbClr val="1A1918"/>
                </a:solidFill>
                <a:latin typeface="Helvetica"/>
                <a:cs typeface="Helvetica"/>
              </a:rPr>
              <a:t>8 470 personnes </a:t>
            </a:r>
            <a:r>
              <a:rPr lang="fr-FR" sz="1800">
                <a:solidFill>
                  <a:srgbClr val="1A1918"/>
                </a:solidFill>
                <a:latin typeface="Helvetica"/>
                <a:cs typeface="Helvetica"/>
              </a:rPr>
              <a:t>sur 17 140 personnes usagères (IC95% 7 800-9 180 personnes).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>
                <a:solidFill>
                  <a:srgbClr val="1A1918"/>
                </a:solidFill>
                <a:latin typeface="Helvetica"/>
                <a:cs typeface="Helvetica"/>
              </a:rPr>
              <a:t>Quasiment la </a:t>
            </a:r>
            <a:r>
              <a:rPr lang="fr-FR" sz="1800" b="1">
                <a:solidFill>
                  <a:srgbClr val="1A1918"/>
                </a:solidFill>
                <a:latin typeface="Helvetica"/>
                <a:cs typeface="Helvetica"/>
              </a:rPr>
              <a:t>même proportion de femmes (50,8 %) et d’hommes (48,4 %) </a:t>
            </a:r>
            <a:r>
              <a:rPr lang="fr-FR" sz="1800">
                <a:solidFill>
                  <a:srgbClr val="1A1918"/>
                </a:solidFill>
                <a:latin typeface="Helvetica"/>
                <a:cs typeface="Helvetica"/>
              </a:rPr>
              <a:t>concerné.es.</a:t>
            </a:r>
          </a:p>
        </p:txBody>
      </p:sp>
    </p:spTree>
    <p:extLst>
      <p:ext uri="{BB962C8B-B14F-4D97-AF65-F5344CB8AC3E}">
        <p14:creationId xmlns:p14="http://schemas.microsoft.com/office/powerpoint/2010/main" val="1538663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41124-8BDC-794B-0161-B37E8C3B0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>
            <a:extLst>
              <a:ext uri="{FF2B5EF4-FFF2-40B4-BE49-F238E27FC236}">
                <a16:creationId xmlns:a16="http://schemas.microsoft.com/office/drawing/2014/main" id="{11512E34-34E2-F1A7-65AC-4E9370EBA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00" y="1597089"/>
            <a:ext cx="7920000" cy="4459682"/>
          </a:xfrm>
        </p:spPr>
        <p:txBody>
          <a:bodyPr vert="horz" lIns="91440" tIns="45720" rIns="91440" bIns="45720" rtlCol="0" anchor="t">
            <a:spAutoFit/>
          </a:bodyPr>
          <a:lstStyle/>
          <a:p>
            <a:pPr marL="285750" indent="-285750">
              <a:buChar char="•"/>
            </a:pPr>
            <a:r>
              <a:rPr lang="fr-FR" sz="1800">
                <a:solidFill>
                  <a:srgbClr val="1A1918"/>
                </a:solidFill>
                <a:latin typeface="Helvetica"/>
                <a:cs typeface="Helvetica"/>
              </a:rPr>
              <a:t>34 % de femmes.</a:t>
            </a:r>
            <a:endParaRPr lang="en-US"/>
          </a:p>
          <a:p>
            <a:pPr marL="285750" indent="-285750">
              <a:buChar char="•"/>
            </a:pPr>
            <a:r>
              <a:rPr lang="fr-FR" sz="1800">
                <a:solidFill>
                  <a:srgbClr val="1A1918"/>
                </a:solidFill>
                <a:latin typeface="Helvetica"/>
                <a:cs typeface="Helvetica"/>
              </a:rPr>
              <a:t>Age médian : 39 ans (min : 17 ; max : 84 ans). </a:t>
            </a:r>
            <a:endParaRPr lang="fr-FR" sz="1800">
              <a:solidFill>
                <a:srgbClr val="1A1918"/>
              </a:solidFill>
              <a:cs typeface="Helvetica"/>
            </a:endParaRPr>
          </a:p>
          <a:p>
            <a:pPr marL="285750" indent="-285750">
              <a:buChar char="•"/>
            </a:pPr>
            <a:r>
              <a:rPr lang="fr-FR" sz="1800">
                <a:solidFill>
                  <a:srgbClr val="1A1918"/>
                </a:solidFill>
                <a:latin typeface="Helvetica"/>
                <a:cs typeface="Helvetica"/>
              </a:rPr>
              <a:t>80 % de personnes seules ; 15 % en couple, 10 % avec des enfants. </a:t>
            </a:r>
            <a:endParaRPr lang="fr-FR" sz="1800">
              <a:solidFill>
                <a:srgbClr val="1A1918"/>
              </a:solidFill>
              <a:cs typeface="Helvetica"/>
            </a:endParaRPr>
          </a:p>
          <a:p>
            <a:pPr marL="285750" indent="-285750">
              <a:buChar char="•"/>
            </a:pPr>
            <a:r>
              <a:rPr lang="fr-FR" sz="1800">
                <a:solidFill>
                  <a:srgbClr val="1A1918"/>
                </a:solidFill>
                <a:latin typeface="Helvetica"/>
                <a:cs typeface="Helvetica"/>
              </a:rPr>
              <a:t>18 % des personnes nées en France, 23 % ont la nationalité française. </a:t>
            </a:r>
            <a:endParaRPr lang="fr-FR" sz="1800">
              <a:solidFill>
                <a:srgbClr val="1A1918"/>
              </a:solidFill>
              <a:cs typeface="Helvetica"/>
            </a:endParaRPr>
          </a:p>
          <a:p>
            <a:pPr marL="285750" indent="-285750">
              <a:buChar char="•"/>
            </a:pPr>
            <a:r>
              <a:rPr lang="fr-FR" sz="1800">
                <a:solidFill>
                  <a:srgbClr val="1A1918"/>
                </a:solidFill>
                <a:latin typeface="Helvetica"/>
                <a:cs typeface="Helvetica"/>
              </a:rPr>
              <a:t>Durées de présence en France très variables : </a:t>
            </a:r>
          </a:p>
          <a:p>
            <a:pPr marL="996950" lvl="2" indent="-285750" algn="l">
              <a:buChar char="•"/>
            </a:pPr>
            <a:r>
              <a:rPr lang="fr-FR" sz="1700">
                <a:solidFill>
                  <a:srgbClr val="1A1918"/>
                </a:solidFill>
                <a:latin typeface="Helvetica"/>
                <a:cs typeface="Helvetica"/>
              </a:rPr>
              <a:t>17 % présentes depuis moins d’un an</a:t>
            </a:r>
          </a:p>
          <a:p>
            <a:pPr marL="996950" lvl="2" indent="-285750" algn="l">
              <a:buFont typeface="Arial" panose="020B0604020202020204" pitchFamily="34" charset="0"/>
              <a:buChar char="•"/>
            </a:pPr>
            <a:r>
              <a:rPr lang="fr-FR" sz="1700">
                <a:solidFill>
                  <a:srgbClr val="1A1918"/>
                </a:solidFill>
                <a:latin typeface="Helvetica"/>
                <a:cs typeface="Helvetica"/>
              </a:rPr>
              <a:t>18 % depuis 10 ans ou plus.</a:t>
            </a:r>
          </a:p>
          <a:p>
            <a:pPr marL="285750" indent="-285750">
              <a:buChar char="•"/>
            </a:pPr>
            <a:r>
              <a:rPr lang="fr-FR" sz="1800">
                <a:solidFill>
                  <a:srgbClr val="1A1918"/>
                </a:solidFill>
                <a:latin typeface="Helvetica"/>
                <a:cs typeface="Helvetica"/>
              </a:rPr>
              <a:t>Grande précarité administrative : </a:t>
            </a:r>
          </a:p>
          <a:p>
            <a:pPr marL="996950" lvl="2" indent="-285750" algn="l">
              <a:buFont typeface="Arial" panose="020B0604020202020204" pitchFamily="34" charset="0"/>
              <a:buChar char="•"/>
            </a:pPr>
            <a:r>
              <a:rPr lang="fr-FR" sz="1700">
                <a:solidFill>
                  <a:srgbClr val="1A1918"/>
                </a:solidFill>
                <a:latin typeface="Helvetica"/>
                <a:cs typeface="Helvetica"/>
              </a:rPr>
              <a:t>46 % sans titre de séjour, </a:t>
            </a:r>
          </a:p>
          <a:p>
            <a:pPr marL="996950" lvl="2" indent="-285750" algn="l">
              <a:buFont typeface="Arial" panose="020B0604020202020204" pitchFamily="34" charset="0"/>
              <a:buChar char="•"/>
            </a:pPr>
            <a:r>
              <a:rPr lang="fr-FR" sz="1700">
                <a:solidFill>
                  <a:srgbClr val="1A1918"/>
                </a:solidFill>
                <a:latin typeface="Helvetica"/>
                <a:cs typeface="Helvetica"/>
              </a:rPr>
              <a:t>13 % en cours de procédure ou avec un titre de courte durée.</a:t>
            </a:r>
          </a:p>
          <a:p>
            <a:pPr marL="285750" indent="-285750">
              <a:buChar char="•"/>
            </a:pPr>
            <a:r>
              <a:rPr lang="fr-FR" sz="1800">
                <a:solidFill>
                  <a:srgbClr val="1A1918"/>
                </a:solidFill>
                <a:latin typeface="Helvetica"/>
                <a:cs typeface="Helvetica"/>
              </a:rPr>
              <a:t>Grande précarité économique : 33 % disposent d’au moins 600 € de ressources mensuelles ; 31 % ont une activité, même informelle, et 10 % déclarent des formes de débrouillardise.</a:t>
            </a:r>
            <a:endParaRPr lang="fr-FR" sz="1800">
              <a:solidFill>
                <a:srgbClr val="1A1918"/>
              </a:solidFill>
              <a:cs typeface="Helvetica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1986E5F-B8B3-B791-DBC5-F140953B7AF5}"/>
              </a:ext>
            </a:extLst>
          </p:cNvPr>
          <p:cNvSpPr txBox="1">
            <a:spLocks/>
          </p:cNvSpPr>
          <p:nvPr/>
        </p:nvSpPr>
        <p:spPr>
          <a:xfrm>
            <a:off x="3600000" y="463657"/>
            <a:ext cx="7920000" cy="8679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2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fr-FR">
                <a:latin typeface="Helvetica"/>
                <a:cs typeface="Helvetica"/>
              </a:rPr>
              <a:t>Qui sont les personnes ayant eu recours à l’hébergement chez des tiers ?</a:t>
            </a:r>
          </a:p>
        </p:txBody>
      </p:sp>
    </p:spTree>
    <p:extLst>
      <p:ext uri="{BB962C8B-B14F-4D97-AF65-F5344CB8AC3E}">
        <p14:creationId xmlns:p14="http://schemas.microsoft.com/office/powerpoint/2010/main" val="3505387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A6C9D-DCD1-248C-E4E5-58633F08F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BF28F3-9380-4D21-59FD-6FCB21951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0" y="463657"/>
            <a:ext cx="7920000" cy="867930"/>
          </a:xfrm>
        </p:spPr>
        <p:txBody>
          <a:bodyPr/>
          <a:lstStyle/>
          <a:p>
            <a:r>
              <a:rPr lang="fr-FR"/>
              <a:t>Le parcours d’hébergement au cours des douze derniers mois : chez des tiers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887AF56D-EC47-6ABE-CDB6-1DAB50EC6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25" y="1907643"/>
            <a:ext cx="5119200" cy="3596882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>
                <a:solidFill>
                  <a:srgbClr val="1A1918"/>
                </a:solidFill>
                <a:latin typeface="Helvetica"/>
                <a:cs typeface="Helvetica"/>
              </a:rPr>
              <a:t>55,2 % des personnes ont eu une seule personne hébergeuse, 10,9 % au moins cinq personnes.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>
                <a:solidFill>
                  <a:srgbClr val="1A1918"/>
                </a:solidFill>
                <a:latin typeface="Helvetica"/>
                <a:cs typeface="Helvetica"/>
              </a:rPr>
              <a:t>Les durées cumulées d’hébergement sont très variables.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>
                <a:solidFill>
                  <a:srgbClr val="1A1918"/>
                </a:solidFill>
                <a:latin typeface="Helvetica"/>
                <a:cs typeface="Helvetica"/>
              </a:rPr>
              <a:t>Des séjours parfois très courts : 20,9% des personnes ont été hébergés plus d’une nuit dans l’année, mais ont connu </a:t>
            </a:r>
            <a:r>
              <a:rPr lang="fr-FR" sz="1800" b="1">
                <a:solidFill>
                  <a:srgbClr val="1A1918"/>
                </a:solidFill>
                <a:latin typeface="Helvetica"/>
                <a:cs typeface="Helvetica"/>
              </a:rPr>
              <a:t>au moins une fois un séjour d’une nuit</a:t>
            </a:r>
            <a:r>
              <a:rPr lang="fr-FR" sz="1800">
                <a:solidFill>
                  <a:srgbClr val="1A1918"/>
                </a:solidFill>
                <a:latin typeface="Helvetica"/>
                <a:cs typeface="Helvetica"/>
              </a:rPr>
              <a:t> (27,9 % des femmes et 16,0 % des hommes). </a:t>
            </a:r>
            <a:endParaRPr lang="fr-FR" sz="1600">
              <a:solidFill>
                <a:srgbClr val="1A1918"/>
              </a:solidFill>
              <a:latin typeface="Helvetica"/>
              <a:cs typeface="Helvetica"/>
            </a:endParaRPr>
          </a:p>
          <a:p>
            <a:pPr marL="457200" indent="-457200">
              <a:buChar char="•"/>
            </a:pPr>
            <a:endParaRPr lang="fr-FR" sz="1800">
              <a:solidFill>
                <a:srgbClr val="1A1918"/>
              </a:solidFill>
              <a:latin typeface="Helvetica"/>
              <a:cs typeface="Helvetica"/>
            </a:endParaRPr>
          </a:p>
          <a:p>
            <a:endParaRPr lang="fr-FR" sz="1800">
              <a:solidFill>
                <a:srgbClr val="1A1918"/>
              </a:solidFill>
              <a:latin typeface="Helvetica"/>
              <a:cs typeface="Helvetica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BBA6AF2-8C0E-11CF-3E6B-B6FB49EAB7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245567"/>
              </p:ext>
            </p:extLst>
          </p:nvPr>
        </p:nvGraphicFramePr>
        <p:xfrm>
          <a:off x="333375" y="1907643"/>
          <a:ext cx="6030103" cy="26390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05039">
                  <a:extLst>
                    <a:ext uri="{9D8B030D-6E8A-4147-A177-3AD203B41FA5}">
                      <a16:colId xmlns:a16="http://schemas.microsoft.com/office/drawing/2014/main" val="63792774"/>
                    </a:ext>
                  </a:extLst>
                </a:gridCol>
                <a:gridCol w="902957">
                  <a:extLst>
                    <a:ext uri="{9D8B030D-6E8A-4147-A177-3AD203B41FA5}">
                      <a16:colId xmlns:a16="http://schemas.microsoft.com/office/drawing/2014/main" val="3268319189"/>
                    </a:ext>
                  </a:extLst>
                </a:gridCol>
                <a:gridCol w="923731">
                  <a:extLst>
                    <a:ext uri="{9D8B030D-6E8A-4147-A177-3AD203B41FA5}">
                      <a16:colId xmlns:a16="http://schemas.microsoft.com/office/drawing/2014/main" val="2797173609"/>
                    </a:ext>
                  </a:extLst>
                </a:gridCol>
                <a:gridCol w="998376">
                  <a:extLst>
                    <a:ext uri="{9D8B030D-6E8A-4147-A177-3AD203B41FA5}">
                      <a16:colId xmlns:a16="http://schemas.microsoft.com/office/drawing/2014/main" val="483090352"/>
                    </a:ext>
                  </a:extLst>
                </a:gridCol>
              </a:tblGrid>
              <a:tr h="13335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Durée cumulée d'hébergement chez des tiers au cours des 12 derniers mois  </a:t>
                      </a:r>
                      <a:endParaRPr lang="fr-FR" sz="3200" b="1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Femmes, en %  </a:t>
                      </a:r>
                      <a:endParaRPr lang="fr-FR" sz="3200" b="1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Hommes, en %  </a:t>
                      </a:r>
                      <a:endParaRPr lang="fr-FR" sz="3200" b="1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Ensemble, en %  </a:t>
                      </a:r>
                      <a:endParaRPr lang="fr-FR" sz="3200" b="1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8638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 seule nuit  </a:t>
                      </a:r>
                      <a:endParaRPr lang="fr-FR" sz="32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3,2 </a:t>
                      </a:r>
                      <a:endParaRPr lang="fr-FR" sz="32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2,7 </a:t>
                      </a:r>
                      <a:endParaRPr lang="fr-FR" sz="32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  </a:t>
                      </a:r>
                      <a:endParaRPr lang="fr-FR" sz="32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845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à 7 nuits  </a:t>
                      </a:r>
                      <a:endParaRPr lang="fr-FR" sz="32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9,1 </a:t>
                      </a:r>
                      <a:endParaRPr lang="fr-FR" sz="32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5,5 </a:t>
                      </a:r>
                      <a:endParaRPr lang="fr-FR" sz="32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  </a:t>
                      </a:r>
                      <a:endParaRPr lang="fr-FR" sz="32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545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 une semaine et un mois  </a:t>
                      </a:r>
                      <a:endParaRPr lang="fr-FR" sz="32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18,5 </a:t>
                      </a:r>
                      <a:endParaRPr lang="fr-FR" sz="32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14,9 </a:t>
                      </a:r>
                      <a:endParaRPr lang="fr-FR" sz="32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15,9  </a:t>
                      </a:r>
                      <a:endParaRPr lang="fr-FR" sz="32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8056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 un et trois mois  </a:t>
                      </a:r>
                      <a:endParaRPr lang="fr-FR" sz="32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11,6 </a:t>
                      </a:r>
                      <a:endParaRPr lang="fr-FR" sz="32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13,0 </a:t>
                      </a:r>
                      <a:endParaRPr lang="fr-FR" sz="32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12,6  </a:t>
                      </a:r>
                      <a:endParaRPr lang="fr-FR" sz="32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4858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 trois et six mois  </a:t>
                      </a:r>
                      <a:endParaRPr lang="fr-FR" sz="32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10,1 </a:t>
                      </a:r>
                      <a:endParaRPr lang="fr-FR" sz="32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19,2 </a:t>
                      </a:r>
                      <a:endParaRPr lang="fr-FR" sz="32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16,6  </a:t>
                      </a:r>
                      <a:endParaRPr lang="fr-FR" sz="32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9893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Plus de six mois  </a:t>
                      </a:r>
                      <a:endParaRPr lang="fr-FR" sz="32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37,5 </a:t>
                      </a:r>
                      <a:endParaRPr lang="fr-FR" sz="32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40,0 </a:t>
                      </a:r>
                      <a:endParaRPr lang="fr-FR" sz="32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38,4  </a:t>
                      </a:r>
                      <a:endParaRPr lang="fr-FR" sz="32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606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Données indisponibles  </a:t>
                      </a:r>
                      <a:endParaRPr lang="fr-FR" sz="32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10,1 </a:t>
                      </a:r>
                      <a:endParaRPr lang="fr-FR" sz="32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4,7 </a:t>
                      </a:r>
                      <a:endParaRPr lang="fr-FR" sz="32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  </a:t>
                      </a:r>
                      <a:endParaRPr lang="fr-FR" sz="32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346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 </a:t>
                      </a:r>
                      <a:endParaRPr lang="fr-FR" sz="32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100 </a:t>
                      </a:r>
                      <a:endParaRPr lang="fr-FR" sz="32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100 </a:t>
                      </a:r>
                      <a:endParaRPr lang="fr-FR" sz="32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100 </a:t>
                      </a:r>
                      <a:endParaRPr lang="fr-FR" sz="32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7337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745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A6C9D-DCD1-248C-E4E5-58633F08F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BF28F3-9380-4D21-59FD-6FCB21951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0" y="463657"/>
            <a:ext cx="8175440" cy="867930"/>
          </a:xfrm>
        </p:spPr>
        <p:txBody>
          <a:bodyPr/>
          <a:lstStyle/>
          <a:p>
            <a:r>
              <a:rPr lang="fr-FR">
                <a:latin typeface="Helvetica"/>
                <a:cs typeface="Helvetica"/>
              </a:rPr>
              <a:t>Le parcours d’hébergement au cours des douze derniers mois : les liens </a:t>
            </a:r>
            <a:r>
              <a:rPr lang="fr-FR" err="1">
                <a:latin typeface="Helvetica"/>
                <a:cs typeface="Helvetica"/>
              </a:rPr>
              <a:t>hébergé.e</a:t>
            </a:r>
            <a:r>
              <a:rPr lang="fr-FR">
                <a:latin typeface="Helvetica"/>
                <a:cs typeface="Helvetica"/>
              </a:rPr>
              <a:t>/</a:t>
            </a:r>
            <a:r>
              <a:rPr lang="fr-FR" err="1">
                <a:latin typeface="Helvetica"/>
                <a:cs typeface="Helvetica"/>
              </a:rPr>
              <a:t>eur.e</a:t>
            </a:r>
            <a:endParaRPr lang="fr-FR">
              <a:latin typeface="Helvetica"/>
              <a:cs typeface="Helvetica"/>
            </a:endParaRP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887AF56D-EC47-6ABE-CDB6-1DAB50EC6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7929" y="1833691"/>
            <a:ext cx="3882071" cy="3596882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fr-FR" sz="1800">
                <a:solidFill>
                  <a:srgbClr val="1A1918"/>
                </a:solidFill>
                <a:latin typeface="Helvetica"/>
                <a:cs typeface="Helvetica"/>
              </a:rPr>
              <a:t>Hors conjoint et famille, un recueil en clair du lien avec l'hébergeur, recatégorisé ex post : ami ou proche, connaissance (directe ou indirecte), personne inconnue.</a:t>
            </a:r>
          </a:p>
          <a:p>
            <a:endParaRPr lang="fr-FR" sz="1800">
              <a:solidFill>
                <a:srgbClr val="1A1918"/>
              </a:solidFill>
              <a:latin typeface="Helvetica"/>
              <a:cs typeface="Helvetica"/>
            </a:endParaRPr>
          </a:p>
          <a:p>
            <a:r>
              <a:rPr lang="fr-FR" sz="1800">
                <a:solidFill>
                  <a:srgbClr val="1A1918"/>
                </a:solidFill>
                <a:latin typeface="Helvetica"/>
                <a:cs typeface="Helvetica"/>
              </a:rPr>
              <a:t>Les liens mobilisés sont divers, mais </a:t>
            </a:r>
            <a:r>
              <a:rPr lang="fr-FR" sz="1800" b="1">
                <a:solidFill>
                  <a:srgbClr val="1A1918"/>
                </a:solidFill>
                <a:latin typeface="Helvetica"/>
                <a:cs typeface="Helvetica"/>
              </a:rPr>
              <a:t>les femmes mobilisent davantage des liens plus faibles </a:t>
            </a:r>
            <a:r>
              <a:rPr lang="fr-FR" sz="1800">
                <a:solidFill>
                  <a:srgbClr val="1A1918"/>
                </a:solidFill>
                <a:latin typeface="Helvetica"/>
                <a:cs typeface="Helvetica"/>
              </a:rPr>
              <a:t>(inconnus, connaissances indirectes). </a:t>
            </a:r>
            <a:endParaRPr lang="fr-FR"/>
          </a:p>
          <a:p>
            <a:pPr marL="457200" indent="-457200">
              <a:buChar char="•"/>
            </a:pPr>
            <a:endParaRPr lang="fr-FR" sz="1800">
              <a:solidFill>
                <a:srgbClr val="1A1918"/>
              </a:solidFill>
              <a:latin typeface="Helvetica"/>
              <a:cs typeface="Helvetica"/>
            </a:endParaRPr>
          </a:p>
          <a:p>
            <a:endParaRPr lang="fr-FR" sz="1800">
              <a:solidFill>
                <a:srgbClr val="1A1918"/>
              </a:solidFill>
              <a:latin typeface="Helvetica"/>
              <a:cs typeface="Helvetica"/>
            </a:endParaRPr>
          </a:p>
        </p:txBody>
      </p:sp>
      <p:pic>
        <p:nvPicPr>
          <p:cNvPr id="3" name="Picture 2" descr="data:image/png;base64,iVBORw0KGgoAAAANSUhEUgAABgAAAAPACAIAAAB8XCUvAAAABmJLR0QA/wD/AP+gvaeTAAAgAElEQVR4nOzdf0DNd///8aerfNiWkXFKZuRHs0OXHwdTi2nGtGgstIxG+6rFsPmRH2M2+RFjW7roql2ypWmoIZGJZUR+ZYwOaxKapsPEpV3T1enq+0c/1OlU58Qqx/3213Xe79f79Xq93+d9XHs/er1frwaFhYUCAABKaJM+6tbvY7WIOAed/X5ql7ruz4OSMLvB4BUi/nsKlw+q6748JO7rkmmTF/d1XJAiopwen7RqiOUDqxi4Jy8jbtFOiyXvDqjrjgAAHgZ/q+sOAABQr2gTd4Soi/5n4rZ9qXXbGTy0cuOjglNEROX/+fzy6Q/wgJwNHdq5/bClmfl13REAwEOCAAgAgDJy43d8qRHx9PJSiCSGbknS1nWP8DDK2hoVrBFRBQQvGUT8g7/Gbxd3XqrrPgAAHiYEQAAA3JO7Nz5YI+LUy2ekh0JEHbI5Preu+/SADFpeWFhYyDtHtUF7+pv1UaJwD904x8G8rjsDAAAgIgRAAACUkbV1c4iIKF9xeMF5kIdCRBMcvUNT173Cw8a82/TvCwuzo33siH8AAEB9QQAEAECJrH3xUSKiHDWgt1gUJUASseO7LD1FE2Y3aNCgQYPXwtIr2zU7oZrWisrNThDJy4gLnDC4i1WDBg0aWHUZPCFwd2bRm2dld9j2HPpu2LHrel5J014/ExM4YWhP2wZFFTh6TFodl5FXbbeKtrwWli55GfvCZnkUV2Dbc+iEwIrHi+RlxK2e5OFY1J0GVl0ch074cIPeHlVySQy7WsZ2q2rlO13DSkR7/dgGw3piZHtlvmGrLo4es8L2VVJYe/3Yhg/Lfcmz9Fz70muXp97w7uAuVsX3U8Jv5c7DseSOKq7j3hWvwbmkh71W2f1evOu1MJ0NsxO01/cHFl1O254es6JOGzLMzqArYPTv0oib2rCvoEoG3x3VdithdoMGDQavEBGRFYMrPWkAAMopBAAAhYWFhYVng5xFRJQLD+YXFhYW3omdohARcQ46W7HsHn8REXELvVDZLv891TRXVM4/es88B4Xu/z0r3NdduKlvh8p/z82yleRrEgMGVyglItLOI+jEzQrNle1W0Ra35aF62hGFw4eJd8ocfmGzt0rvf0koHOaV71Klp2rg1TKqW1W6mxrq0U7/tQlNvVv98cV9m+hvYE8Mbq+qivVcz3xNvL4eiCgc5sVr8itU7LYwwKtM8ZIb+uZBfbeKwj107XQR3W/H4HO5EOomInrv9+JdbqE6G6YHBJS9lzwjrlb3TRh8BYz7XRp+Uxv+FVTK8LvRkG4Vn01Z+k4aAICyCIAAACiik/8UFubv8VeU33LPAwuAFAqFKAbP26HOuVtYWHg3a4d/0bOfUqVSSDvXD3ek3ckvLMy/kxY9pWhH2Twq/3Dxk7Ri8Lzok1l3CwsL8+9kHgr1KXpWVbiH/pxfvrmKSUvRg6VP6KHMooYyD61yV+i2dHWjl6KomeKOFhbezVFHv1/UjmrZMUNO1agAyKBuVam4z6JweH/Dycw7+UV93jGvKARR+G2tLrYq+5Ct8q62J0a0V6bidh5BRRWXLeu+rsyFKv2S23kE7i26+vl3Mg+FFocEzqtO5eupWOUdcfpOfmH+ncyTqVk63YsuudlKK9H9dow4lxoEQCKiGByQkHW3sPBujvqnn6tL9Iy4AsbcaYbf1MZ8BZUw/Ioa8Vsz9J8aAACKEAABAFBYWFiYf3ChUkREGXC4wjaF/x7dB7wHFgBViCJKYicRVcDhfD073NddKt5SHFmJ8/ITOuNZbu4pypEUXhtLRldUnrQop8eXz0JuRk8sf3Z3tvqJiDitOqVzDmeDnNv1cHKa+PWlwqrUKACqoltVNlbc5eLxW7pDpgoL80+t0kn6qul2xbDo5lY/hc4JGdVeacVlE7rCwnvfm9J/T0kqUvwlVyh6rxdlRtCUVjwltnyqUnIrV+jezfjpStH5dow6lxoFQIaGeEZfASPuNMNvaqO+Ar2MuKLG/NYIgAAAxmEOIAAARER7ZO8WtYg4vT3MoXSjed+XRylFRPPljr9uMTDllHHDyy4Ubt6+Q18REXF5e3S5JaRKduRri2cCOf3dlkQRUS5cNF3VqHylloOmTfMUEU3E7h+qm8Ra6TlySPmVyi2793ITEYlNv1i04T9//iEiknYhI6f8sV2mfp9x8uDBsDFtq2nEeFV1q3zJ4sldys3uotkRHawREb/5C3SXYTfv5jPVT0TUITsSDZrARfcbErF07DekqCcX76c9pd973uWniS753tRf7k0uKpu8NTRRRJxmL6gwo7TlcN/ZTiISFR2nO/mL+0vOFmU/axN3hKhFxHPaNJ3uWQ6ZMcez/MEP8trp5zT0xS76tuv7Jmt4Bapn8E19/x0w5orWxW8NAPCoIAACAEAkN35ziFpEnEYM7FZms7nTK55KEdEER23VNxX0g9CrQ4fyGzrYdhYREfuOdnoPKEkdLqccThIRGdK3r561pmxeGeYlIhJx4mQ1HXixq73uppIulFD8XeUsIpoQX6cRs8J2/fhr7n08/RvIgG5V4fSpCBERt+72FhV3Wth3dxMRzeEzqTXsiaKF9f23p/R8xanCN2fzfD8XEdHEHT0uIpJ+5rhaRMTRvptuSRHpZu8oIhJ76kz5fNLFXlm+G8ePxmlExP3l/jYVKilu8f7OxTh9lHrzH71qdgUMYOhN/QA6YMwVrYvfGgDgUUEABACA5CYmbNKIiPOoV3Qe8hyGve0kIhK1Pvo+HnirYt1C7xzO1bt1K1tExO3ZTnrXGi/JKC5cqaaeJk/oeSrV0WXSP0PdFSIa9baVvq492zRpaNvTY9LqyORf/rLHU0O6Van0jPMiIhLr27GBHh19Y0VEkrKrGx1laE9q1F5Hhb5vvr3tcyIi6ju5IiIX02NFpHShJ13Fy0Bd1WSXq6OhmVm5z7nZWWoRkQ5t9I0eKW7xvs7FOOZmem9ZvWp2BQxh4E19/x0w7orWwW8NAPCoIAACAKDkDQ1JnNZV9+ms+4wkERFJ3PLd6TrtZAWa7KTaa8zczuebsz9FLxs/oF3Rhks/bg6ZNs7RrkmnoQtLVq2vI4OWF73XvnxQXfbiQTEmHDFUtuZqLbdYM7X8TdbTm7qedgsAYAIIgAAAj7ys73ZEVF8qad3WpHr17KWwcqrV9sxb2rvPWZ+YcTdHfTg6dMH4QUqFiMilnYtcRgQm16tLU6qa6XEfeNDwANrTFui5lNWs8L3dp0PFY8po0qRZnZzLA3SfV6Ayht/UD6ADhl/Rh/G3BgB4CBAAAQAedelx0VEiIs7LD13T69ByZxERdchmQ6aC1vsA/1do1aq9iEjsz7/obVBz45qIiHS2fcDtNmr2nIO7z6L1e1Kvao4WrYieErythnMC/0VXq+0zHUVE5HyG8ZMD11p7FzT63qK6mHFORMTJSiEi0radi4jIkfSL93OdFO06KSvvXtqFM2U/PrhrV1CQf581yIO6AtXdaVXc1PffgZpf0Qf6WwMAgAAIAPCIS935TayIiOeEsY5WejmOneApUn4q6PYd3ERE8gsKKtSnPlY7HVcouzmJiETu0pdLlQxrcn9W/1TSxrh5YJlHP8cuvRYnl99u3rLPdN/xIiKa8xmXq6ig1q+Wec9eXiIisfsP/1WTd99/e+rjZyoGAqm7t8SLiHJgny4iInbdHZUiook7dOR+nvrtuw1UVNa9rKMH48t+NvJcSmbmrhiw5KrPxFcsbyzjroDhd5rBN/X9fwXGXNH7/q0BAFA5AiAAwKOteC118XQZWHGBpGI2IzynKETKrvZc/FJN/MGj5R/pcnZHrKutqXm6vTLKWUQ0wZ+tTckrvysnISgoSkQUXu5D7n/V6OZPPXE9KVmdEhW9W2dp6pL5bRVd7ap6A6b2r5bixSFeChGJmrk45rrOc7s2LWyklVUXx34TIi7UaXuxQWt1LmjO7vDQRBFReb5SvLRb74GeKhFRf/zhp7pfsuQkzO7VwLZnv5cXJf5ZdfcsXEb7KUUkKigoQafF4jul5udi0UQpIrL7SPl8RJu2YX1I1b0yjFFXwPA7zfCb+v6/AiOuqFG/tYbmChGRazfuY0JuAMAjpcqXkQEAMG35BxcqRUTEa2N2leX2+Bet2OQcdLZoy9UITxERUQyetyPtTn5hYf6dzEOhPg4KURQt7lTNhB+FhXv8RX+5ynZcCHXT2ZF/OEBV0ovok1l3C8t0Q0QU7qE/51dea6UdqLjr6kYvRcnZqnPuFhYWFhbezTq54f2ihpxXncqvWEkZxlwtA7pVZVsl1+bnUPei70zlHbQ37U5+YWFh4d0c9d4g7+Jr5rf1ZtVVGHGBjGuv+GgRUTi8v6Hoi7ubdSi0uKTKf0+Znt3c46/7JRfm38k8GT1vcPE9ee/qF1esb76ail9hmS9Q5yCjrl3pb0jlHXqo6FRy1Ds+dG0nxV+uW2hJ0Yp3sEGMuQJG3GmG39TGdEA/I66oEb+14uupnL5DU6b5kquscxeU3HTlL34lhQEApokACADwCCt5dlVMib1jWElRLjxY9Kx175GuLMXggIPR/gY95D6AAKiwMF8TP8+hYjdEpJ1H0ImbVdZqVL5R+gysp6F1P1f99Fto1NV6QAFQYWHhzYPLXNtV1unQ1LvVHW/UBTKmvaKj3ZaH6rmmKu+Nupcz/+eNPvq/ZFE4zIsv8/BfRQBUWHhzj75bpZ3HvOkuFQ8y5trpvzdU3hvj17rJAwiAjLkCRv0uDb+pjehAZQy/ogZ3qzQAFhERp1Wnyl1lAiAAgC5eAQMAPLpy4zeHqEVE4THI2aLqouZOo3zLTwVtbufzzdmjETNHOxSt0NOux+iZEUfP7pzv9ORf3O1y/Wo5ZMmBsz9FLxvv2qOdiIgolA6jZ4buvXj+m6kqywfXkOWg5Ycu7g2dOdqpuJ0yDXnbVbuOeJ1cLUunOdvOpO0I8itpVaRdD9fxC0L3Xjz/jY+yUV2312zgkvijETNHF11RhXLQ+GU7Lh5a56l7Oc3tPEMTTx2KWFD6JYtC6TDaLyj6p7MHlgxpaeAq7paDliQe2Rta0l7xd3As0vvZhiIiDc3L1mPMuVgOWn7o4o7SW/DeiXQyM6xn1TLiChhzpxl+Uz+Ar8DwK2pwt8wd5mz8dubw4uqSrv7G7NAAgCo1KCwsrOs+AAAA4C+U8EGXhQe6dp+yYO3orhX2zW4weIUo5iVmLxlQB10DAAC1hBFAAAAAJq59247JSZtDPo5O0h0kkrN7d5yIiHvvXnXQLwAAUHsIgAAAAExch4GubiKi/vg937DDv+ZqRUS0ub/+GPPBG299qhZRBYwbWs1bkAAA4CHHK2AAAAAmT5sW5TtmTHhKxT0Kh/dDN60Y3sbAqYQAAMBDigAIAADgkZCXse+rtWFf7tqfrNaISLsergOGekz0G+3Y6oFPiA0AAOodAiAAAAAAAAATxxxAAAAAAAAAJo4ACAAAAAAAwMQRAAEAAAAAAJg4AiAAAAAAAAATRwAEAAAAAABg4giAAAAAAAAATBwBEAAAAAAAgIkjAAIAAAAAADBxdRgA5Vw8ceLExRw9ewru3rh45sSJEyfOZ/6Rb1hlBXezzld6QG7mmRM/Xrp9X70FAAAAAAB4WJnXUbsFV78LXbjm8O3XF8W2tyy7Iz8zMSw4/LvzJXFN086vTfYf37eFWRWV5Z7asGjVlvON2rTJy8xs+fLMGZP7t75X/u6p6MAPf3UL6/UXnAYAAAAAAED9VzcjgAqu7t0QeVjPkJzcI/+a99l3v7UfNefzf0VErAmY+HLL89uXLo0+X1BFbVcSt2z5rcvkkNA1a8I/Hf/Y3pVRB27eaypj95ZvG7058mXrB38aAAAAAAAAD4O6CIAKru5Zv+bwk23aVNjzy+7N8bebukyeNc6xvaJZszbdhk2e4ddHLnwdVybS0XU19eQZcRzwYmszkYYdn3dSyYHzaXeLd948tD3misto185VjSACAAAAAAAwZbUfABVc3bM+5Fgfv7eHttLddf5k4gVpOtCht0XpJrPWzi+7iBw4fbbSKXyuZ6eIPNa4cfEBfzMT+f32LRERuXsqdtP3z4x27WtR2cEAAAAAAAAmr7bnACrI2LE25Fgfv5DBNmdTdPZpfs3IFHmpvW250TqN27RTiXx/MeO9/t31VtnSSiXyv/8ViJQeZ/HYYyIiVxK2fCuvLxr0jAEd+/e//33nzh2djQ0bNlQoFAYcDQAAAAAAUH/VbgBUcD46OPyK4+TAwa3Nrp/V3ZufnycizZ5sWn5zw4aNROTaDY2I3izGuq1dG0k6dXp0z54WcvPcmWNiP7FdU5HcIzs3X3lp4ozujQ3pWmRkZHh4uM5Ge3v79evXG3RqAAAAAAAA9VVtvgJWcD467OvrjmPHvdxa74w817N1xwSJiIiihbWIaAv+V0m1Zkpn93552z6bvTQkZJH/Z6d7eI0b9IwUnN+5Of4Z99deaF66rPyZizkGLipf4pdffhk9enR6erpxhwEAAAAAANQntTcC6O6ZjWFfX3ecPKOS+Oc+WL80fVWHH48c//lGI+/Pp/Rub9lQrn0X/XXe64uG2JoVXP3ukzlrDjdq314uXpR+Uz+errcDTz/9dJ8+fcpuSU1NzcjIOHTokL+//wPuMAAAAAAAQC2qrQAo99Q367dUE/80baYUUVfYfPvft6qt3qxp216vtO1V2tqRrZE/vzRxUvfGcmXH2jWHn/ULmevSWq7GL/Nbvbaz3ZJhFWcFcnNzc3NzK7tl3LhxBw4cqLZpAAAAAACAeq6WAqBfdkd8e8HmlYFP/fbjid+KNv37aq6I/J5x4oRWmnfo1d5SnrBoJiJ/3r0rUnbanj//zBWRp62sDW2s4PzOzfEth654obmIJi31jDhOVbU2E5HWPXr3kTWpaZphzzCzMwAAAAAAeGTUUgD0R+4FEfkudNF3Ojt+WL/oB5HXF8W2txTF07Zt5PDla7+J2N4rcffSxWMifVoZnP9c2xv99XWXea6dzUTkfwVakadbFOc91lZPi/xa6WxCAAAAAAAApqiWAqAuoyIihpffdP2HoBnrUobNiRillIZPiIhIp2d7N5VvE46oh9kqS14Uyz3142ER+27PGRgA3T0WG3msz9iwvhb3tt36922RpiJyLftXEXOz2pz5GgAAAAAAoK7VUhbS8Ilmupo0NhORho83a9as2RMNRUTEzP5Fd3vJjPrXmsRLdwtE8nPOb/vHmvjbTV2GOVectUefgozd2+Navjny5ZK4yLptpzaSknouV0Qk99LFn8W+ix3vfwEAAAAAgEdJ7a0CZggz22GTZl5ZtXLvZ1P3fla8rWmPN+eOKzuepwo3D22PueIyeW7nexNNd3ad+PrRD9fMzvmxq5w9fKTl64sMzJIAAAAAAABMRN0FQI/ZdPfwsG1rWX6rWev+U5fbDz197OTPN/LkydYqVd9ONo0NXDdec/FGy9emDCyfFll0H7/8ix7fHzx7Q9xmvv1SN6uGD+oMAAAAAAAAHgoNCgsL67oP9dS4ceMiIyNF5Pjx47169aq2PAAAAAAAQP3EfMgAAAAAAAAmjgAIAAAAAADAxBEAAQAAAAAAmDgCIAAAAAAAABNHAAQAAAAAAGDiCIAAAAAAAABMHAEQAAAAAACAiSMAAgAAAAAAMHEEQAAAAAAAACaOAAgAAAAAAMDEEQABAAAAAACYOPO67gBQT+Vl7PtqfWRs4oXbYmPvOtDd462Bto1K917e6DM25FzlRz/nFxk2pq2eHTU+sLhTcZ8t+ufOC7dt+o6bNNX7xTY6v2Bt8srh/rv7LNrxofNjlbcBAAAAAHjUEAABFWkzt00fMSI4RRRKB7vmcjZm7uaQuWHeGzeGetoV/Wa0udlJSUmV12A1obKqa3qgiGRF+fQdE/G4q9/Y5/+9b8GAiD2hB7/xsSvzI04PD5y1s3loEOkPAAAAAKAcAiCggvTwd0cEpyjc1yZ+7adsJCJ56g2TvLzCx7zTRblnejdzEWk7Zt211woqHJm12bfn1O0K99ClXpWM4qnxgaJNClscofGMuLpxnI3IdIfHm49c8I/4MauHWRQXyE0IC4pVLjzo3aEmJw0AAAAAMGHMAQTo0CZtCIoV8Vy5uij9EZFGynEB0zxFEpdvLh68Y27RwkrXU7e3L1m8XRR+oV+UG5dTTo0PlNRj+9Ti0u95GxERsezey000m46cKO326bBlK254zfdxItYFAAAAAOggAAJ0nDmyRy3iNsDRpuxWG+s2IqI5m5Ze2XHpEfMWxGgUfqFLhlsa1aCBB2qyk0QampkVf+xg21lEo80v/pgTF7o80Xn29FE2lR0PAAAAAHh0MVYA0NFj5uHC93JzCyzKbU09d1xElL3tK3m/Kitq0dwYjbiFzjAy/jH4wIbmirIfNTeu3fugTV6zOET8tk7oxk8aAAAAAFARI4AAPcwtLO6t+CV5GXEfTF+SKAr3GZ4OessXzc8jqoA5Rk7AY8SByq5DRC5k/aYtOjDt5xMi7s/aiYhkRQUvSHELMDZ7AgAAAAA8KgiAgCocCOzXr6dt4/bDlu5p4x2664tKUpqsqLUfq0U8p3k7GDcCx5gDFcNGTlGoQwIWxp3LvnR49echaoXf2BFtRXITggKjlP7vjmHyZwAAAACAfgRAQOXSz5/6Q5542kGpEEkJX7YwdP91rZ5iqdHro0SUCyd5GjkBj3EHWgz7eFfQ4F//NUxpbfvC8nODg3YtGW4pkhq+bIXac860QRYieRlxgROG9uvXz2NW2A+Z+voKAAAAAHgUEQABlevg883JgwcPHk69cjF6iurSzrnOLoHJurGKNmlLaKKIs+8oI9ffMv5AS9XUDalXcq5du5ZzJXXDVJWlSM62NUsSVQFTPG1E0sPf7Dts7n6xH2D/R7TvgF5vhKWRAQEAAAAAhAAIMEgjW/dP161yFkkJjorPLbdLm7gjRC3iPHxgF+PqrOmBjZpZWVk1K5qiqHjy5/mTHcxFmxA2N0bjGXEobm3A2rhDEZ6amAX/0OksAAAAAODRRAAEGMa8m8NLShHN5d+yy20/fjROU5P8p+YH3pO15Z/BKc6zfYdaltRXunq9jeMAN9HsO32mxpUDAAAAAEwHARBQniYxeMEkjzdCUyvsefzx5hWLn07+Ti3iNPRFY2OcGh9YKjchaHFEC/+5PkVrv+feUZfd28G2s4j6DiOAAAAAAAAEQICu5tpfw0I2b9q0TzcByvrpRJKIom0rqzIbL6ccThJR9O/ZzchmanxgqfSN/1ihdpvmM8hCfwOZ6TWtGQAAAABgagiAgPLMnYdPUYkkhobHlVnyS5sWNnVmlIhqiqdL2cAl7ecYEenXwdbYZmp8YLGcbasWxKoC5txbmL5bdy+RC1m/FXVam3nlnIhX9xrnSwAAAAAAE0IABOgwd5j8ecBghfrTYX2GzwqL2bVrV2Tg2P79fGM0CvfQjXMcyq7YlZ5xXkSkQ5u2ldV2ILBfv379+gUeKL+5+gOrpD29fnWIeM3wLtMbxZARfgp1SMDCuHPZ5+IWBoSoFX4jhihqVD8AAAAAwLQYt2w1YPq+migi80c7d3/syOzElb47V4qISJMBA512DG/aJ9lPkssUzjxzU0R6HG7/1cRKqruak5SUJOIYN1EyjDqwcm99kbXl0+WJzrNPjbIpu91y+JJdQTdHThumXCqicPAJ3bVkuKXRtQMAAAAATFCDwsLCuu5DPTVu3LjIyEgROX78eK9eveq6O6gtZROZgvwbf2gLpMETTzS2MNNXWPvf7P8USAPzp5o0rCRMLbj175vr/7X92iv/b3kXow6s3FshuTd+/6OgUbOSxeDLy7uVfSuvsp0AAAAAgEcSI4CAypk1bPFkw6oKmP+f1ZPVVGHxnxv7f2rrOtbYA6tq1aKFlf6Zn0VEGjWzsqp0JwAAAADgkcQcQMBf6vfP//VTgUe3MczFAwAAAACoO4wAAv5ST02ZM3Kmud73xwAAAAAAqCWMAAL+Wo1IfwAAAAAAdY0ACAAAAAAAwMQRAAEAAAAAAJg4AiAAAAAAAAATRwAEAAAAAABg4giAAAAAAAAATBwBEAAAAAAAgIkjAAIAAAAAADBxBEAAAAAAAAAmjgAIAAAAAADAxBEAAQAAAAAAmDgCIAAAAAAAABNHAAQAAAAAAGDiCIAAAAAAAABMHAEQAAAAAACAiSMAAgAAAAAAMHEEQAAAAAAAACaOAAgAAAAAAMDEEQABAAAAAACYOAIgAAAAAAAAE0cABAAAAAAAYOIIgAAAAAAAAEwcARAAAAAAAICJIwACAAAAAAAwcQRAAAAAAAAAJo4ACAAAAAAAwMQRAAEAAAAAAJg4AiAAAAAAAAATRwAEAAAAAABg4giAAAAAAAAATBwBEAAAAAAAgIkjAAIAAAAAADBxBEAAAAAAAAAmjgAIAAAAAADAxBEAAQAAAAAAmDgCIAAAAAAAABNHAAQAAAAAAGDiCIAAAAAAAABMHAEQAAAAAACAiSMAAgAAAAAAMHEEQAAAAAAAACaOAAgAAAAAAMDEEQABAAAAAACYOAIgAAAAAAAAE0cABAAAAAAAYOIIgAAAAAAAAEwcARAAAAAAAICJIwACAAAAAAAwcQRAAAAAAAAAJo4ACAAAAAAAwMQRAAEAAAAAAJg4AiAAAAAAAAATRwAEAAAAAABg4giAAAAAAAAATBwBEAAAAAAAgIkjAAIAAAAAADBxBEAAAAAAAAAmjgAIAAAAAADAxBEAAQAAAAAAmDgCIAAAAAAAABNHAAQAAAAAAGDiCIAAAAAAAABMHAEQAAAAAACAiSMAAgAAAAAAMHEEQAAAAAAAACaOAAgAAAAAAMDEEQABAAAAAACYOAIgAAAAAAAAE0cABAAAAAAAYOIIgAAAAAAAAEwcARAAAAAAAICJIwACAAAAAAAwcQRAAAAAAAAAJo4ACAAAAF7WIXMAACAASURBVAAAwMQRAAEAAAAAAJg4AiAAAAAAAAATRwAEAAAAAABg4giAAAAAAMBYebeys7Ozb+RqDSx7K68mrWhzb2Qbfmzeraq6lHfLiKoAmB4CIAAAAAAwXE5K2LvOto0tra2trVs2aWjr/G5YSk5V5RM+fNnaetkB41vSpoWP72Jt0LHatChfx2csra2tWzbp5Oy/LVM3BcpN+PAF65c+PZ5vfDcAmAYCIAAAAAAwUO7+ha6v+q5Rt3pz2YadO3duWPZmK/Ua316DZifoz4ByUj6dOHZFSk2a0qaFz1sQozGobHr4rDFh/x0aeijjmjp62J1PRowITC4XAaWGL1txw2v+tEEWNekKAFNAAAQAAAAAhkkNX7QoWaPyj9wZOWfsq6++OnZOZOKu5c6SsmLummTdQTd5GTHTXV+dYWCGo0Ob9sUsX0MPTY4KihU3n3k+ju2snnOfP8NLUoK3Jd7rT862NUsSVVPeGWVTk64AMA0EQAAAAABgkOStoYkibj4+gyxLtzVSDR/lIpLyXXLqvYI56piFQzu3H/lZskalUhnfkDbti1mTYpXTp080pPTlc6fUIp1tOxR9VLTrpBTN+YzLJZUlr1kcIn7zJzuYG98TACaDAAgAAAAADJH7eIdx8/0mv/pCBz07b/7nP/c+nPhq5KKdl9q5frjj4qFlA41tR3t69TuTYpXTV80fYll9aRGttvzMPgpFxzKfsrb8MzjF+YPJww2qC4DJIgIGAAAAAENYdPOc081TZ6P2dNyWeBHlqAG9721s1H5mxKHpox1bNRJJMLIV7enV789IVPnvmT/E8kSiIUdYKVqX+3wxPVbEq0kTEZHchKDFES3893h3MbIbAEwNI4AAAAAAwFja3BvZl37ctdq3/+AZiaLy/3yaU5m/rvf3/WScY6tGNak3OfDtGYkq/2VzBhk8Yseij4OnSNyhJK2IiDbpUJyIs+rvChFJ3/iPFWrPOUz+DIARQAAAAABgtNSwEd1nJImISKexa0JmOj+QF6xy9y+csiBF5b/HiPhHRGxG+MxTOX/s3v/CuIFPno8MUavmrfHuIpKzbdWCWFXAYc+iyZ/zbmXfyjN74qkWFjwHAo8gRgABAAAAgLHMOo6LLloH3uF25OQ+XV0XJ+lfCN4IufuXzVyaYtzonyIWA5YkpEa//+yto/uvtPSNTk1YMsBCtKfXrw4RrxneDuaiTYvydXzG0traumWTTs7+2zJ1lywDYPJIfgEAAADAWF3dfLqKiLz66huv93+jn2/MAt+gAac/cqr5E1ZOQsDMpcaP/ilhqXSfs959zr0NWVs+XZ7oPPvUKBvRnl79zpiw/3qHHlowWPYETPUdMeLJw0fmsyoY8EhhBBAAAAAA1Jy5nc+C2U4i6pD4pJrXkrt/5dwVKR0mTvf++3+zS/37rojI3X9nZ2dn38g1ZtSONilscYRMed+nm7nI8R3rEsVzWoCPY7t2jj4B0zwlJTjuPjoL4GFE5PtwyMvY99X6yNjEC7fFxt51oLvHWwNtK04pp71+ZntUyOYtZ7KkacfnB7v7eg/pVPXrvQcC+32ws4r9rksOzulf2U7t9WNRK1aFHclq2tF1wixfd6XuHyqytrzrsfqPievXe3XUWwEAAADwkNHm3sht2KKZzn+Ld1H2EUnS6KzGbpTstLMpIvLFm52/qLBv9Ujr1SJuoRe2++hbgF6f9PBPPla7hcYOsxCR9DPH1SJDrYtmAhKbjkqlRJ1NS5cBhlYHwAQQANV/2sxt00eMCE4RhdLBrrmcjZm7OWRumPfGjaGedmW+P21a+NhX3t50Sdr1cHq6ccauVdO+XPWZx7rvIr3tKv+W83KSkqpI/hX9/1d5t5IDXRwXZDq8OW7gk+dDR3aJ9t+TsLzsYNXchKCP1twcuud10h8AAACYhP0fWDkv1egJYq5mXb7fuq0GzNi501d3q/pr11kbZcwnO99UikVHK0Mry90RtCBWufCgt/6A56mn2t5HTwE8pAiA6r308HdHBKco3Ncmfu2nbCQieeoNk7y8wse800W5Z3q34m9Qmxw45u1Nl1T+8fFLhrQ0F8nLiJk1amTw22O6PlfFy7395167Nr3CVu2RT14cvipd5R85c0Bl3cqKCl6Qolx48MBHTuaiHd7OudfsZRu8Bk3tUtrvjf9YofaMSGDBSQAAAJiIXn09FBIc+83OVJ97/90rok3btT1GRDHFyaHmdVvY9X/VrsLWhj+IiDzd7dVXBxlelfZ02GfB4rXRp2RCoiZNmpUrcPlSvIhXkyY17y2AhxBzANVz2qQNQbEinitXF6U/ItJIOS5gmqdI4vLNpYN3sqKCF6SIcuHnRemPiDSydf/084VKSQmOis+ttPpGzawq+L+fVgesShfnVeuWVD77XO6x5CiRIX37mouImKt6OIokHjha+oeP4gUnpxQvOAkAAAA8/Cxc3p7tLJK4ZPri/deLJ+TJy4iZPmZSrCjcA951Me5vn3m3srOzs7Nv5T3YXhZP/jx9VOl/iiv6vOAmEncoSSsiok06FCfi9kIfxYNtF0A9xwigeu7MkT1qEbcBjuWCFBvrNiKiKX1tV/PD3igRpecr5RYdMHd6xVP58YLg+L1Lhw039P+LiiafE+dVn03tVsXdka25KiLmZiVF2ndwE8nXFv+/YNGCk35bJ7OuAAAAAEyIebepm+J/f+2tpQucFet6OD39RMHNtGS1RqzaOc5okfrLjGm/6DnoSrqIyL6j06b9t/yOHw+tXpAiohoe98IzlTRY6bGV+t9v32ze8l9719bhM0on+3QNWvL+vDDnj937XxjnKIc3fK1WzVszhvl/gEcMI4DquR4zDxfm3/n6rfL/OqeeOy4iyt72xZvVZ3eLyItd7XWO7tChl4jEHD9haHPa5M9nLk0Rpf9cn6riHxFz84blPms0F+59KP6bg+/QmixfCQAAANRf5i2HLDlw9qfoIL8+T4iIWVf3Ze+OGP9Pt17Kimu0FDOzsLFR2jRqWGFHw0Y2nZs/VmVzlR5bmd/Tz580t3vz7x3K/wHYYsCShBMRvs/eOnr01rPv77h4aMkAZmoAHjUM0HgImFuUXcorLyNu0fQliaJwn+FZ/I7x5Ys/a0SkyRO6/4grWliLiObX3zQihgzwLHqTTOE1f1p1M/e0fa67UmIyr2WJ2IhI1gW1WhTD7TpI8YKTLfz3VBMhAQAAAA8n85b27lPXuk8t/rhz2rQqi7ceNXLkKH07uvYaOdksesHdKv4qX+mxlXmqk/OKTnr3WKrGLVo/zpi6AJgWRgA9RA4E9uvX07Zx+2FL97TxDt31Remc/lptvoi4dWhf4RCFlZOI3Lpzx5D6tUlhgVEiSr+Jo6qfucdhhK+zRAUtCDt8KftcTGBQlDjPHu0kJQtOTvNh8mcAAACgKrmaH785cXdga4MX9wKA+0AA9PBIP3/qD3niaQelQiQlfNnC0NKJ5ypnYdHc4Ppz4zeHqEU85/g4GTJ0p8ukr7bOavK97wu21sqRO5rM2vrV1G7mJQtOzvLuIKK9fmzDLI9+/foNnRAYo84xuCMAAADAI+GPgmdedhv7jOEveAFAzREAPTw6+Hxz8uDBg4dTr1yMnqK6tHOus0tgcrURkMGytkYFa0QxxXOEgQt3mbcZviLxlzvXr127fueXxBXD25iXLDg538fJXHL3L3R53isis+3zzzf7+bORXQbNTiADAgAAAEpZ2PZ60/ZJ4h8AtYMA6CHUyNb903WrnEVnifcLGk2FohfTYw2sND0uOkpE4THI2ahXt8wtWlhZtSieo6jsgpPpGz9bmqJcGHMgcuXKyAMxC5UpK5ZtSDWmagAAAAAA8IAQAD2czLs5vKQU0Vz+LVtE2j7TUUTUd3J1i2kLtCIinW2rXeJRc+xQbA3yn3KNJYevihC/qRO6mZfUN/SForfJzJ1eGCqSmPJTxYgKAAAAAAD85QiA6jdNYvCCSR5vhFYcOvP44/dm9zFv39FFRM5cSNMpdDHjnIi4tGtbXTu5hw9GiIj7SzXPf9LDAxekuAXMGG4pInLnzq1ye9t3cDN4MmoAAAAAAPBgEQDVb821v4aFbN60aZ9uApT104kkEUXbVlYiInbdHZUi8QePZpUvdPRgvIjTy4521bVz4niMiLj36lHT/Cc3ISwoVun/7phKxhplXj5Sw5oBAAAAAMD9IgCq38ydh09RiSSGhseVWfJLmxY2dWaUiGqKp0tRYuMwwtdZJCooqMxEyzm7VwVGibiNe61bdc2kp53ViCiebV/tUCH9tKfDlq244TV/Wuna7x3seytFMq8VJ1JZmRkaUfa2r/ZVNAAAAAAA8OARANVz5g6TPw8YrFB/OqzP8FlhMbt27YoMHNu/n2+MRuEeunGOQ8mC7V0m/TPUXZGyYnDPobPCYnbFhM0a2tPlU7XCPfQT73upy4HAfv369esXeECnlaK5ovu2bVOzTubEhS5PVE15Z1SZ9cN6D3vbWaKCFoQdvnTpcNiCoChxfntY75rVDwAAAAAA7ot59UVQtyyd5sce6b50+ux/rvTduVJERNoNmBy6Y6F3n5Zlvj5zO58vdp0v6B+1raSYtcXoj56YYPfaD/tLC/1xKikzSaT1sef2/a9ME3/eOScicuhW5nP7Mo3uYEHq77NDbg4LiPhP0tf7ymzv+k5r90Vf+b4QLiLWfVsseyfsRtIXMuCc0Q0AAAAAAID7QwD0MGhkO/TjrUMX5N74/Y8CMXviqZJl13VYqlynPeM6qSAnt1D+9rcnm/7NTLfE457ftmu+/NJNnc3/98T4bzt6SYOaTQD0v7ZNl3zbrPGTuq2ZKZr4/cNi/O2Cu6K3MwAAAAAAoJYQAD08zC1aWBkQ0TQ0s7SsbF+Dx/64e/qoxfNTy282+1tTy5q/DNjQwrzSBqXBY03NH6tx1QAAAAAA4EGo3QAoP/v49m92JJ44lXlbFO2dXnht+Ov97ZqWHxpScDtt7zeRsUmlZV4f5dyxmtwj98J3X6/fsvOMRtHeacjbviPsy9V588Dn075oNDnEr2+Nlzg3FXdjAn8veMfmJZvqiwIAAAAAAJNRi5NA3z2z8YOZARH7spr1Gu7hMdz+ibStn81895PvrhaUKXTt+09nzFyzs6iMS/v8M1s/m/7hl6dyq6z42MaP1yQ1eSXg88+9VX9s/+Dj6PNlqrx7KnbT98+OHUH6IyKNR3zWfonHYwzJAQAAAADgkVJ7I4CuJHzzzfnbfXzWzB7apqGIiIx+8csPP/w2cmfKiz59GouISO6RresPajq+vmjR+O4WIiJvuH33yZw130bs7Gvv0bmSSWRuHzscd7vP5PGjulmLtPW4fGRO3HG1R2d7EREpyNi95dtGb6542boWTvEh0LBhg7ruAgAAAAAAqG21NgJIk3GloL3C5eWXi9MfEbHo/mJ/pdyOU58v3nDzeFL8bek/zK17yWgds9avjBltLxfijpwpqFhnkSuXU0SetipKeMyaN28lty9nXSuu8dD2mCsuo10rC48AAAAAAABMX62NAFK8ODnwRZ1td7N/U4somzUt/ph2/oCIqotd87KFnun09zZy5vjPv4zv3llvzQ3/78lK2rx7KnbT98+4B/Xm7S8AAAAAAPAIq6tVwPL/yDy1ff2/4kXx8rD+tkXbbt3+XUTatmpdvmizZq1Ejt28dVeksb6qWrXqJPJr9jURa5GCmzd/k6Z9baxF5NoPcd/K64uG2Boy/OfkyZNnzpwpu+X3339/6qmnfv/99xqcHgAAAAAAQP1RFwHQqS/dPvxWREQ6uc2fO6FPyYCf65qf9RVv2dJGRH6/fUtE70Q+Tfs4Dm26OPLLLdZv9v3v/k27Mu3dZypFco9sjfz5pYmTuutNjSo4cuRIeHh4haZbEgABAAAAAICHXS2uAlbi99yGLh4eHi592zT9JXbxnCXR6uI1vgoKbusrb/a3ajrZuM+Epe87/Wf/ysmTQ883Hx04d7itWcH5nZvjn3F/7YXmUnD1QOiHk8e5uY2bvHTjyRuVziUEAAAAAABgmupgBNBTTm/6OYmIvDnu1JcffvhtxJrojqvGd28sZmZNRSpmQAX/+191VTZs4+y7yNn33oZre6O/znt90RBbs7tnNqxamaQYN3NNXzny9cqPlhYsWTrOvuKooAEDBlhblxthFB4efujQIePPDwAAAAAAoH6pqzmARETEovsbo12+XRq/78wv47vbS0vFsyLHKpS6fj1LRJ5q2szgenOPbI081t97UvfGcvdI0pYLSu8po7q1EWnj4Z4yLTzp1Cj7vhUSIKVSqVQqy27ZunXrrVu3anBaAAAAAAAA9UodvAJWVuM27VQitwsKREom+/k1+1r5Mrdu/SbSpnkzw+byESk4v3NzfMs3h/ZvLsUTS9s980zRrlbWbYtnEwIAAAAAAHhk1FYAdOdo+Jz3/t+cbRnlN99MS00pXQjerEPHl0SOnTl3s2yRjPM/ZkrT3s92MrCla3ujv77uMtq1s561v/L+m1ej3gMAAAAAADzEaisAatKpo/XvGnXMpu+uls7CXHA1MSL6gEgf575FC8E37drzpaZyYEfsydsFJUW+2xSjlo5D+9obspa7yN1Tu2OP9Rk7oq9F0edmTZ8SSbtypejTzZvXpOnTVi0f3HkBAAAAAADUe7U2B1DzF0ZNPHVl5d41c6Ye6qV6toXcUB/ed0YjHV+eOeFl63uFxh5OWfPtRzN+GeiobJF3+fDhI5m3O74+Q+94nooKMnZv+bbRmytKK5TG3Z1GdYyP2bTF9s2+cmRTjLrj0PEGZkkAAAAAAACmofYmgTZr3X/ywra9dm7adujEtk23pWmb7gO9vF8f4tjGomyhV2Z91nLr19sST2zbdFsU7Z1GvP/6KOeOFpXXW8bNQ9tjrrhMnls2LWpsP2beR2Zh61ZO3iBt+rp8NG+kYVkSAAAAAACAqajVVcDMmrZ1HOPvOKbqQi16jpzWc2RN6m/e/70N/fVVOGZez6obBQAAAAAAMF11vAoYAAAAAAAA/mq1OgIIAAAAAADAOHm3Lql/VP/2p4ilbR/7Ti0s9GYZebfOnTyckSNiaevY87lmjYxvJzftwIELua16vNqjVbVltbm/HD/wS85jrXo49mhVsS1t5vE9Z3Ke7j347/VmHSpGAAEAAAAAgPopJyXM1/EZS9ueL7m6urq6OipbNuk0NHD/da2+UkrH4kKWzzj6hqXkGNdU7v5lY150dXX95mz1vUr4oH8HO0dXV9eXeto888riJN2msrbMH+q68myhpXFd+EsRAAEAAAAAgHpIm7x4UC/fsOQ23kE7T2Zcu3ZNvTfIx+E/O+c6u3yQUJq5aNPCJr5aVGqvuqiQd5vkMN9XJ4alaauqvpychICZS1MM7NaauUuT+y4/qskvvJu6tt+pBe4Ld+SWLZAUtjiihf9cn2716bUrAiAAAAAAAFD/ZEUFL0gRhd/WhHVTX+3RzsrK6rmBU0N3fjVdKSkrlm1ILSqlTVy3IEYjbms3hk4d+FxxoY1r3UQTs+Af8blVN1EiJyFw7grD4h+RpLjgFPF6Y3yflubSSDlurLtoguP33mspPfyTj9Vu03wGGbaieW0hAAIAAAAAAPWO5oe9USLKKeOGl3uRynKI19tOIon7DqWLiMjljPMaEZchA+3uDbcxtxs4xEVEs+/0GUNaKop/nFetmm5I6fS0sxoR6xaKoo8Wth2dRK5qsot35+4IWhCrCpjj3cGQympRfRqNBAAAAAAAICIij6vejg59LqtThSDlsceaVCh8588/9VTR/PHHq28nZ/fi91akOK86NdV+44wa9LNcd7Snwz4LFq+N3g71Lm9hBBAAAAAAAKh3LOz6u/vMmeKs0NmedfRgvIi0VliJiEiHHg4qkaSNG+/NCiQ5CevWxYuoXnHoUl0rObsXz/hU7bb2n1MNnbCn7TMdRURbUDy/kPbihfjS3mRt+XR5ovPs6aNsDKurNhEAAQAAAACAh0TO7lWBUSKKKS4vF0+x03vmxnUe7VJWjHUdGxi5a9euyMCxrmNXpLRzXfb55OrG4eRs++CtT9Vuaz+ZaGfwiB1zpwFTFBIZu/26VkRy4mIjReHVr4+FiDY5fFWETHm/fk3+XKI+9gkAAAAAAECXNi1s4lufqkXhvmzasNIpls3t3ly2Mk0ze/nXc5O/Lt6mmhod/L5TNauwZ0W95xuiMS7+ERELl3eXeex4e2TXHxzsGv2W9OPjHus+GGUjkh4euCDFLXTTMAsR0eb+cvzALzmPterh2KNVI6PP9C/ACCAAAAAAtU97/diGWR6OXawaNGjQoIFtz6ETAuMy8u7tT5jdoEqzEwyovqdtce0eszYcu27ActA5KWHvOts2aNDAqsuIWdHqPN392tOfvtTA6q2oLKPPF8B906ZF+Y7xjdGIyj/yi3tTLGvTwt/o3H7k8ozOH244rL527Zr68IYPXX9fPbL9C29HVbUOfFbU3PcijI9/RMTczjvyTNregHEDB4yeuzftTKS3nbnkJoQFxSr93x3TQSQn4YP+HewcXV1dX+pp88wri5Nyqq/0L0cABAAAAKCW5SQtdu36vNfK/bdbvzpj/vz5ft3zjn85d1hf5w8SDHxKUlk2q3ynNi3sja7Pe63cn9fdr6j2/Su9nu/6RlhVj4IikrPtg1d9t+QNDoreuWr4fyJGOb8Znl6uQH2e3QMwcXnqsLGvjAlPUTjM25OwfNC9oT1ZUR+9vemSwj30u20fj3V4zsrK6jmHsR9v+y7UXZESPuajSvPa9PCpNYx/RETE3KLTQJ85AQFzfAZ2sjAX0Z4OW7bihtf8aYMsJDch8L2lyX2XH9Xk52uOLu+7Z4H7wh0Grkf/FyIAAgAAAFCrtMlr3luwR6OasvXE6T3rVwYEBKzdevpsvL9Kk7x0bMlT0qDlhXrc3OqnEFG4h26c2bvS+lPXvuMbo1G4hx48vXVtUe0HQ90Vmhjfd9amVtGv1A2rQzROs0NCp7q/OnbJ2gA3TcyqqOSy/a7Ps3sAJkx7ffcHzs6+my4pBgfE7FwyqOyLXZd3b48SUYz39S6X45jbeb/npxSJ2r77sr4qNVuWzo3RdBo/sPWFPbtKnf5VROTX07t27dp1IM2YyCYnLnR5omrKO6NsRLTJe79Ui9+ESX1ampu37DNpgp9ogvcn1eDEHywCIAAAAAC1SZu4LThFZOLcj4e3KX1eM285ZMHCKQrRBEfv0FR2ZHr4RN8QjcLr89U+VfzF/vLRA4kiyikz7hUyt/OZMUUpkrj7QFqlx2l+SkkUcbTvVvSxg11XhaiPnykdA1Q0u0dAmXlHANQCbVqUr4vL0mSNynvjwZ3zdaf10WrzRaRvh/a6/yiYt7LpKCIxP+v91d/JuaER+eXLaa+5ljFro4jIxlmurq6uq/ZnG97H5DWLQ8RvftGc05czzmtEmjxR/G+FhW1HJ5ELVwyu7a9CdA0AAACgNl29ntNBqejbq7vOY5yFsmtfkdhbd+6I6K76LCKSFbVoboxG4bVxmWeVb2AVPQ52VJSvQ6HoKKJO+TVLxE7/cXfu3Cr3uU3bvmU+Fc3usfDgvXlHAPz1tJnbpo8pevHrq+0fD2lZMcMwN28oIkfSL2qlQ/m9ubk3RcSlXVt9Fbcds+7aawW6W5OWWo9cLVOjr81zErMnnjK0l1lRwQtSnIO+Gl7NnNN1jBFAAAAAAGpT2zFhh1Ozt/voJinai+lHRKShud6/UudsW/xehEYMmIDHStFaRGJPnCo7nVDOmVNHRGRIV2WlxzVpUn5aoczLR0p7UzK7h48Tf0IHao827Yt3RwSniMo/cucSfemPiLR9vr+ziObLrXHlZxDLSdi4MUlE1b+X3szX3KKFVUVPNhYRafyklZWVVQsLA3/uuQlBgVFK/7neXYo3FP0jpC0onnRM+9vVJJHW+nLt2sU/XwAAAADqgawtkV9qRJz7P6/nz/Xa0+tXh2hE6T+3+gl4LIa+F+oe4/vFpImdWwVPdmzVKO+3w2um+IZoRBXwzqjKn8EUf1c5S8Txc6kyqIuIpP6UrBFl9+faSvHsHs6zTzH5M1CbsqI+mhQr0mm81wv5ybt26e626Ni/v52FdPH+cF5E4tIQX9fGuWtmjerRqpE295fdy959e0WKqPyX+ZbMF5abduDAhdySox6c1PBlK9SeEQmDSiu1cHT2VoRExm6f87J7S7m+PTZSFN7Ojg+wzZohAAIAAABQ17RpYVPfi9CIwm/quC4Vd+fGr1ueKOLs6zXIgOc2czufr4881fHt2TNesJlRslE1NfrICnfbqh6Auoyc6LVkzJKJvjLjteYng5YkKrw2ejuUzu6xdQKTPwO1KT3usyiRool6vtSzv4fThWmdLUQs5H/xc3pP+FfyZ+N6fjaudPdjDq8M2vTsZsuvNhd9zt6f4Prl5dKj9DsrIiIJE6WytcN0vLVi25oliaqAw+XeTFWMmL3M4/u3R3b9waGDpCerH/dYN3sEI4AAAAAAPOK013d/MMY3RiMq/8gl+ubQyNoaFawRxZT3vfWEQ3rqy9y9dMrM5YmX2vUY7eJq99TvaTvjN6esnjml1VPrZw7Q/xaJiIjYeIYlNpz/wcIlI8NEOdxrS+LikTblZ/fISQlbMHPZmv2XFMrhXh8vWTxS2ajGpw2gan82a9NjfpvK9z/ZtEnx//pby87d4gI7/fhL1sFzt6+LtLS26adU9GhmVrZ4Eyub+U7/XfxHVU22atdjvpvYNzW4j78evfiUz+fLvB3K/8Nibucdeay319adyZkyPsDjrYG29eGfCgIgAAAAAHVHm7lt+ogRwSmimrJ1a/nVnUukRq+PElH6jXYx5LUNbXLgCJdFKQr3talf+xXnMwF5C0PedJ4019lFe/jIfIfKn4IaKUd+snXkJ2W2FM/usce7i0hW1Huv+u7us71h/wAAIABJREFU4BMUPVj2rFoyyjlj3eFob6NOF4DBuo5+XTXa8OLmj/d4rmOP5yrdr3iui1+OZnFqwyaVFpGufVRd+xjRRXl6yPSAIfq709L+VR/7V42p7K/GJNAAAAAA6khOyuqx/YumeI2P/7TMqvBlnf5uS6KIctTLfQ3583VufFRwiojnytV+ZUbnNFL6rV7pKZISHBWfa0wPi2b3mDNtkIXI6W/WRmicP/gidKq7+9TQLz5w1sSsiko2pjYAdSf3wukJ32T5qZ6u+3ex6ggBEAAAAIA6oL2++wPXV6dtuqRwX3UiYXklC/yIpB/9Icnw/Eeyf7usEXHp97zufM02jgPcRDT7Tp8xvI85RbN7TPG0EZHLKYeTRHo/V/waWpe/OyhEfercZcOrA1CHLFpYTXnPfXXP+vAyVt3gFTAAAAAAtS4n4QMXlxUpovLeuDHU067y5xLNsUOxIoqhLxiW/xS78+ef99/HksmfJxe9M6bV5pfb3aZtX5F8rfb+GwJQG5pZD21W132oU4wAAgAAAFC7tMmLBw1eUfTiV5Xpj4j25IkIERnS3dAVuNradlaIJMX9kKqzI+fUiVgRebGrvYG9zNryz+AU59m+Q4vnJTI3b1hu/8X0WJGG5vxNHcDDgQAIAAAAQG3SJgdOWZAiCvfQjUsqffGrxMWMcyKi7NTO0Fk7zJ3HzHYWSVyy8NOUnNKteeqQiZO+EFEFjBtqyEzSIrkJQYsjWvjP9SlNntqqHJ1Ejp8rTpZSzx0XcXJUtTWwYwBQt4irAQAAANSi4lmaRRPj+2xD34r73UIvbPfpUPLp8g/xIpJ5+8pz+/L015cSen72NyJvtNnr+0TRlq7eNkOuZsXM6LVvdZN+/f/vyTzt2QO3T18Ta+dWUxy8f9hvSC/zd36Urna0ntOw97575bX9B5stXdh76IXmveSPLRtuNRts83TOcyKDDTx1AKhDBEAAAAAAatGJI5s0BhfW3LgpIvJ/La2MaMHs6Sdn/uMxpy03duz/z44Nd0Qaduzb9P/5NXd5oVHT/8/e/QfUdP9/AH+1rk/iNmW6KZoSjZuEi1ViXVYrpWWFlQr5qIXKNJGKkaTmV/mRMiGtIn1YSq3YbbTyYxeNLouUsXCZMnejr9t8/7iVut17u+VnPB9/7Zz3j/Ou7N5zXuf9fr1VlerhQdGfO4vVvOJ6tMwkzRj/1fv1W4Xpe/7IIbUxTn2XejDfI3rUjqEBALwyCAABAAAAAMBLZB15+0mkspVZbot5KxcrrMLxHbSr9/WZt1qe7dLF3F3X3L1DIyTSsOq9nyeroIuaTaC+TWAHuwUAeIWQAwgAAAAAADqx+tq/cw8/svug66seCADAaw0BIAAAAAAA6MRuF92vMtebMVa5xV0AAG8rLAEDAAAAAIBOTM9RT+kVZQAAby/MAAIAAAAAAAAAeMMhAAQAAAAAAAAA8IZDAAgAAAAAAAAA4A2HABAAAAAAAAAAwBsOASAAAAAAAAAAgDccAkAAAAAAAAAAAG84BIAAAAAAAAAAAN5wCAABAAAAAAAAALzhEAACAAAAAAAAAHjDIQAEAAAAAAAAAPCGQwAIAAAAAAAAAOANhwAQAAAAAAAAAMAbDgEgAAAAAHhF6iqz18xyHGGooqKioqJjYjlt0Z5Td8RSlcrjJ6rI9GlihbyOKxI/ld2m7aZE4ut5yyeb6KioqBhyZ8UVthoQ1Rycq6MyclVJqwIAAIDXF+NVDwAAAAAA3kbi8jRfd/ckPhkMn+oX5vHewxtFmbvWeu3bn7PjhxRv46a7VPHVK7nP+9qsXloacsdVGjfDfmWlw7I93wy9lxkVyLW/zSuMtGY+rVCyZVU8+R2YZ4E7aYC3VF1tleCs4OZDIi3D0aYDezGlPw1E5ceOXRHJaMkcMG6cMVNGQQti0d3L509V1pC6Lns420BTTYkxiUWXTx+7XKOuO9xyuG7rBuLrp/PP1/QdZTtUW4nO4A2Fry0AAAAAePmqMyIXJPFZLusOb1/I0ZKci1wUP507d+/sLyw//DHApKFimeAUEXml3t7txlK6dyOf75/4tDorLl1vOyyIxwlOWTtFXl+i3B3RPPI7kL7CmUlk++4f2bardx4KtG66eHXGtk18buhuZy2lRwMAb44afuIS//DEEuHTUwYOUTt3fmWt3ezh+vw+P4dwgYzmTglXFAeAxHcK186aFZJT1XSGZeGz9ts4T7aiKFBNQaiDx+qGQbFsIzLTw6xafEZVZ4Q5ul9ffC7fVkEv8MZDAAgAAAAAXrqK7PRkIVlFhwRwnj6kqLH9VoRmZAbyEg6UBJhYEBGRqPJKEZGVGVv56I8cosLls4N4xInYFGkjP3hzvvSokJyGmUoe0BjGH4wlSj5XutvNRtJJQeyq5F7B+d4mcnsAgDeWuGSVjWU4nzjesTvnO3H01O9d2LsxPDIxhGtfk18Q3fTRIqy6LCBifxb4GVtqtiFroNzph0RENQWh9rYxfAOHZfsjZlnpUXXR9iVzVyd6cVU1Lm2VG3YWl2wJWV1iHn3y24Wj3y2Pn86d67LcrCJuUlOgSVyUuCq5V3C+jxkCAG83/P0BAAAA4KX749694QZkOZwjdTdqMngUEU/woGnpRMXV80Rk2t/oGS8oLtn41Wo+cSI2LVG4dEv0QEA0oOmwn36LC1ekbo4RuCUX2LS5ggMA3jzVaZvC+cTyO1DQGIzR0QlIGGHMtLJfHxO1x8umceqi4EIeEdnNWRth154nblHBmgUxfJZLwg/pPpJ1sDoukTk6XczGroiP2zPPOUBO5LkoexOfvIJmjtZmELE9PVzmZm7KPbJ6knPDJ1VF0jcrBE4JWfjkeushAAQAAAAAL924JcfPLJFxvqLyEhGxGF0ajoWC0iIie1P2sz23iEvjQsP5xPILaytzD1OD3fzw2vWKp8OpObguPIsTUeym90yDAYDOSfjTkTQitr9ny6k4WnZes63WB/GO/lwRYGJERHTt6m9CIqcPBrbvcVt4KCVGQNx14c2yoBExrFyXh9Vf1ef0lNeuovyCkKh3r4Z5kkzDAVZEfwhvEzGJiESHYsOzOBHF3s8aR4fODwEgAAAAAHhNiEvSErOIWNPMRzacqaj4hYi0qvLmTpv5U2GJQEgsts1Ez4BlXzoaKpMWVaImOyGaR+QUEdRm5h5Tswks2ntBICIjJpHo13PHieyGsIlIXLozDsmfAd5i3Tiz9ycMrh7YKpCirt5yXVdlxXEi1hDj9kVcRMXHk4msHCdIr9MaMjViSHs6ajEccWnihk3kleqNTy5AAAgAAAAAXhM1BaH+4Xwi7uLZ9g0Tfq5dPCcgotSYQAPrmS4+Ez57eONk7uFdIZN27fdOTU1wM1bqZrZsT1y8kFj+/3Vv+3GMae/mz9kUHvC51v25Q+9lRm0SciK+mMIiqs5YH83jLt7giOTPAG8ppvE4F+Nxrc9XnzyeS0R9WDqSY8mMHK8h7KbNwtR1h44y7dtqr7CWzl/4iYgsTc2ISCy6cf70rzcfKtWw3/sDiEhcL5Y830u2TvSTjKbhk+vcFExcBCJ651UPAAAAAACA6gTxczxi+MRySdgW0PT+u/perQWbxfE/8Ptl3s61ERERa3fml17IDeYQP8l9UVKFMj2LizISeETcUN9JyqwjY1gsyeXFWv+d7OnguuGqaSwvd4kFQ5JClfy/9DFjkPh63vLJJjoqKiqG3FlxhXfEHf+pAaDTq8lbtyaNiOVv/7HkI0Z8+bcsIjq29MOuWoYjxjs4ODiMH6GvMdBxed51BR8X4vs1AiIrnZ7X85Y7DtTQHzG+qeEaxZ8zDCtrfxalZH1/R0xENdlZKcTyGjuaSSQuSVrX+MkFgAAQAAAAALxyNfz107lzM4Usl3WHt/s0m9Zj8dWR4rLbv8Q56z89x9C2i9y4nE2UFZtW0nbfotx98QIit1muym7cxdC2DtjJq3zy5Eklb2eAtTajMYVqROAkJolL1ky2X3nO8Is9OXu8uhcGcu2XF4ra7hQA3kTi8sQ5M9YLiOUSFdgYYr5aeZGIqOq9D6P2n6m8detW5ZmcWB+Lf3JW2o/8XH7c+trvV4iIiqMm22977JxwRHDr1i3BkVgfi39yQrj2oQU18kfBtJ8fNa1bvOsQM8uxI0ZMju82LSp0ih5RRdKacL7kk4tILLpccvjwYd7Zm3XP8RcAnQsCgQAAAADwComvHwye5ruhRMhy2cr7zo+tTGYfhrm5HZFAcPp8BVkoXtYlOpK7SUjkZj+h4wsgRIdiw7PYy497GxGJsveE81n+WekrJjGJxvWoMXJavfNQoLXbM29TDwCdjLg8zdfdN1NInOCU7U9TLGuYz9+fMO4u29fXqmHFqM7EgASLwZo2tjGZIbGHpsYpmI1YlJnJjf4lK5ijRtRik7GQBFebJaPktGIYe6ecHzsnNbPwOul/vdf9o4FMBokKEmOz2MH57kZENQWhDh6rS4RERMSyjchMD7PCcta3EGYAAQAAAMCrUidI9Bg3eUOJkON/4Jd0WdEfsejuXVGrxQ8MVSVfY4pLSjLp2eI/DSlUw3ysGET0y+lMIvMhDbuSMYcOG0uUd0HQ0c4BoJOqEyR6fOKexGdZLM0viLZpFk3RHT7RxWeJr1SARcvGx8eJSLgp94jiOYN+AXM5zT8Ktey8ZlsR8XOOlypqxmAOnOCzJCJiic+EgUwGkbg0MSrmrldYoA2TRAVrFqwuMY8+KXz8WHgy2jw/3GX5IcxcfBshAAQAAAAAr4S4PHE613dvFcs24nhBi1VejQpDdbpoaHvtuSpdIPr7ARGRpoZGqzYtnT6ZLSRysrbscPynIYXqwoYUqo/Fwual/fSNiITixx3tHQA6IfGdvFBuw6dXZk6kjXJzaYwMBxE17M8uv9hpmKn0/CAzU0siKrotbN1IrprshGgex/+LKXpE4pIjuwTkN2vuaG0GQ3v03Fl+JNxUWNSO3uBNgQAQAAAAALwC1Wmzx/pmClkuW3lZ8tYijBzlQkS5GXllLc/XHMnPJCK3jz9qY+FV+bliARF7lGn7dmN+SpJC1S9gVmMK1S6MFpesqLxExGJ06WD3ANDpiMvTfO3tV5cIOd6px3Naf3rdPHs4M3HNJl57wjVERMTSsSKie6LnMDVHXLJlVTz5hc2zYBDRtcpLQiKN7g2BJabhACuiK78/+2Wg00EACAAAAABeuuq0kAXJkswZCtL+MB09IzhEvMjl8YKmtKV1gvg5vvFC4kT4u7Uxr0eyGzKNNOpo/KchhWqQc9Mj3shRLkQnLggkj2giwYUTRC6jRnawfwDoXMTXDy50lyz8ys1NcDOWsRhVyIty9Q3Z9lO59NrVispLRMQaZNhPdt8mppYsoqJffq2WKii/cp6IrHSUzjRWnbYpnM8NneeMND/QEpJAAwAAAMDLVrZ/e7KQiPgxtj1jZJRzIgLGDCcioqEm48cIfsyca1K0erClLpNEN4sv3rhN74792GRoelBOuqT+7zvjDmYSuTgHzHq/WTf3L/xMROoXr0UG5nRglI9/37k3632O83txT5s7rPOM4MSHB3yudX/uwMtbwzcJORGejsrsLw8AnZ24fPv8yZv4xAlOkb/wy2ysA4eK+PGp2YFWzSIwNQWJiVlEHH9nrpyHcAZ3kh87ZkVabJK/W5hFUyVxyb4duUTcKZ+YKTdKUUHsmjR2cL53486HOqw+RCSuF0ue/8U3/ygi8kPi+rcRZgABAAAAwEt27eQxnpJVVTWHBHtMWzhioNY/VQdOnz5Q9Y/eYMuQ6dO+Ymuqttn4n4c3iUhXo1dHBvlv5YVfMu8Zuw57v2vz0wyLJbm8qNHVyZ4Onsl/OySczF1igXeq0EnUVWavmeU4wlBFRUVFRcfEctqiPafutEqy3lxNXpCJiorK4gLFHRcsVlFIYfsafuJ8rqGKioqOyeRF+wWtNikXl64fr6IzI016YsxLV5329dwsooEzvcY8LjncyrFyyczAUb5RwRwSxvt+Hpp9WSQmEosuZ4d+7hHDJ05w1LzGDwxR+bHmrYiIYRW4MZhD/HB3j+ijl0ViorqbxXEe7uF84gSHeJrIHFQrZUlRMQK3JYE2TYFppiXXm0UpWd/fEROJ73yflUIsb67lc/zNQGeBbysAAAAAeMn6ee9/4i2rICcwsPVJVXWd8Vb2460UdPj+rAAvne+TpVOr6o7aGiBv2+Q2vWM4/LPs4TIKGNrWS/aeWbK3ox0DvBLi8jRfd/ckPhkMn+oX5vHewxtFmbvWeu3bn7PjhxRvWWuZiGryVgWtfw6b3HG0NOWW1RwMneibaeQTu//Tnmdig6ZwK3cU7/dutmyzIRH7uSkdTuX+nFRk708jIrq8K/DTXTLKnRKujDNmEpGWTWRqatlnnjmrJxmvbipWZU/p85VtwJnChuPq7Bte60Rk2Ts5UrPpR3vH9vGKSvUNe5d8vHfJ04aOev7NGipU//PGqzxj7Ti9CUeb1e/BVbU+HO9qnMTuQ9VldV25uuN6fnS0kCZYX1T2p4c3AgJAAAAAANDZ/Xv/Wlm+kO2q/aoHAvC6qs6IXJDEZ7msO7x9IadhYVLkovjp3Ll7Z39h+eGPAa3nl9QcDJ2hZPjHJvrJk2gZHcwdNDmeXBJSv5IbiS3bExcvtFqXnxBgRuTywT8XBviuSyvxDrNoKJckYvfP8jF75Y+uDzWHhoUNlV/OGti0LSHD2O3L2K+nXvr7XOkj4SNSZ6mPtOg+4D2V5tW79ek+3e7f7/5q2YlqlzFz3x/h9OiXc/9cEf5LmmofjmZ+0Pedtic8Stx5dPNdzblzerBbNlDt2yMkvqtNkUggpE+837Ud0QWZ699Or/z/IgAAAACAZ/Sg5OKfo2y5FuqveiAAr6mK7PRkIVlFhwRwnqalUWP7rQjNyAzkJRwoCTCxaNmi5mCobzy5uDhlZmZ17JJJc3zjhSyv1Dgf2fOLiIiEv/J5RMGmDeltjIyHsCjr9PkKsjBq6GRNON8pYe+k1yDR1pCpEUOmKl9d9Z0+Jhp9TDTklWsO13K68/A7/jvdpEtU1Puqj+2rPrYDY9Tu7urdXfZwNNU+dFT7sAN9whsEOYAAAAAAoLPrYWfnNL2fhrIvyQHeOn/cuzfcgCyHc6RCMSaDRxGR4IH01uPVaQt848klYvV/B3XsgtVpK0MyhSyvjVEKd+t78KC2xbF+P/NmR6KCxNgs9vJF3h3dyO919rDsz2/i/540trv85XEAzxlmAAEAAAAAALzZxi05fmaJjPMNW5MzWq4Iqk4LWZBMLgmrvY2vhXbkcjUHVy1IFhJ33cI2MvdoaLQMf1y/doJoLINBRCQuTYyKueuV6mP1Rj61qvfu5hylOWoQAtfw8mAGEAAAAAAAwNtIXJKWmEXEmmY+stnZiqSABcnkEhWtYOmW4m5Ld8bFC4kdHNJm5h7WUA6X6PTFMslh2a8lQmIPG9yPiGqyE6J53MVthZA6r/fUzQepIvwDL9MbGUsFAAAAAAAAhWoKQv3D+UTcxbPtm1LsiMsTF4dkksuO6A6vuxLl7ojmEXF9vWzaztxj4jrHK9I9co4vBX3a80xsJI/lleptQSQu2bIqnvwOzHr1yZ8B3hiYAQQAAAAAAPCWqRPEz/GI4RPLJWFbQFOQRVyetDQ8k1yiOh7+oeoDaZuExPL/0rv1xmIy6Lkl8jK8dIoiXR2CDnbzyuAluukRVadtCudzQ+c5axHV8BPncw1VVFR0TCYv2i+o6+jAAN56CKcCAAAAAAC8TWr46+dMDMoUslzWHd7+dKFXY/jnGWb/EJXt35lGxPabaq/sxl1qbNdvDrh+0+yMqCB2TRo7ON/bhKg6bcFE3zwjn9j9tpS/LnIKt3JH8f43Mis0wAuHABAAAAAAAMDbQnz9YPA03w0lQpbLVt53fmy1poLy7Yt8nzX8Q6U/ZPCI2FM+Nu/4o2ZZUlSMwC25wIZJVJq+NVnIjf0xIcCEyGUQXR4SuC6txDvMou1uAEAKloABAAAAAAC8FeoEiR7jJm8oEXL8D/yS3iz6Q0TXCvOyiISZsweoNGMbQ0QUY6uioqLyaWJFWxeoOPlT0TPGf2oObonkcSL83fSI6Bq/uIho1OCG1WQmQy1YJDh38VpHOwd4q2EGEAAAAAAAwJtPXJ44neubKWTZRmSmh1lpSRVrDPw4LGyodKMbP6/axSPuzLAxfYk1UKONSwhP/ZxFxHIc0+H4T2Py53kWkq3gxY9bFOv3Myd6LBZ3sHeAtxsCQAAAAAAAAG+66rTZY30zWy38eorF9Y/gtjpbsHjVLh6Nco+IsGn7GuIzvyQTkd2wDm/dVZ2xbROfu3iHY0N4isHo0qL8akUWkQsDj7EAHSFvCVhd5dHEZbNsTXQkE/8WFzScr0jynLw8uxKZ1wEAAAAAADqJ6rSQBclC4gSnbJcZ/Xk+rlZeJCL2QANWx9qLCmJXJfcKDvFpCiD141haEZ2+WCY5LLt4msjKktPveYwW4K0jK3Raw4/zcw3cWyWrvqi26uDKScVlCcfTn2aLBwAAAAAAgNfVatftyUIi4sfY9oyRUR686L/Rsjdt/4OIiPJo973mZwv2fWt7mGii/ZOpfZpXrsolood6JXOovP2DnLEkdXOMwCkhy6bZ/mFmn8/1inaPnONLQbaUvy6Sx/JK/dys/Z0DgIwZQOLyxDkTA/dWERlYzwyK3fONe4tipr4xh0iY6fvF1rKXNUYAAAAAAADoqGtXb/FewmX+enSLiEhD/72OtK45uC48i718kdQeZHpuibzkKcyiSFfXyCKdLw6dSHTTew5jBXgbSU/iqc6IDM8U0tOVoQWLPZuXG03ZUXBAbdDkeF7CgZIAE2y+BwAAAAAA8FrrN3bCk7Eda9onetd/o1udtZn63996/fDB3ZZn3zXavctod8euQ6TlvPX2E1kFamzPzfmemzvaLwA0kgoACX/KSxYSyy9BwcpQLWffxVbxQUXF58rJwviFjxAAAACUJRbd/fPveiI1TR1N+Ske6mpv19aRavf3ejGVXM7d2G8rSnQiaStvRGLR3T//pnYMBQAAXj3xgxs7jt31duj5qgcCAO0gtQRMcCGPiFxsP5beE7AFM1NLIsqtuvbixgUAAADtIL5zKnE+17CLhnbv3r1799bqqmMyeXnedel9cmv4ifO5hl21evfu3Vtbo4shd34iv0aJ7ssSJ/eWaXaqwruBmqI1jgM1tHv37q31volnXOtrVSRN1+7t87/biP4AAHQm1/jlZWYffT1C/VUPBADaQep+67FYSEQa3ZkyKwMAAMDrqCLZ4+MZe6tYFtPDQyab91W/92vq1g3frbRvuWuDqHC5w7SVJWQxPSrCfWjPe7+mbt2wxXfkiYr8gmgbha9+RJVXiohYbAvjnqotS3QUTdwRFazxDTltvPTQ4YAhNd99NTlw4gLts7ub5W4QHYoNz+JEFEvlewAAgNeckfX47Fc9BgBoL6m7NpaOFVHR6YtlZCM7CTwREZWeLyYiK50Obu4HAAAAz5HoUOyivVXkFMfb59+wgnvixM8/G/f5WN9M36/THFM99YiIypJWriwRcoLzcxrCPRMnTrEZaj9ycUzIFmdumIWCSM75Cz8RkUtk/lbndrwjEh5KiRGwgjeucBzMIFoY5L8jMzw9e5mbT0O4R1yauGETeaV6K7o0AAAAADwXUkvATEZPYBPxEpLy5M4HF5cnRkQXEbEsTRXEiAAAAODlEB3J3SQkVvD8Fvn7GMbeC/zYRGnf50kWaZUcSOAROfn4NJvso8ZxnmJPxP+hROHensKqywIie1N2+2YICy7kEZkb9W8I7xgZjSTKqrjaWFydsT6ax128cAp2cwEAAAB48aQCQAyrKb5cIsH6GQ4LMy+LpDMH1N0sjvP4xDdTSMRd7M7F+zoAAIBX7p8eg4NmOnxqZiz1vczQ1RtARI/FYiIiUTcjzzC/eRPHyFptde+ffxRdoaLiFyIabNi/fQOTLCxvwurVu9mRuCRpXTL5f+ljhtsJAAAAgJeg1U2XydxtCcfG+maWbHA13sBiW/T5h4jodOrcaStPnCo6W0VERCyXhG0BuGEDAAB4DbC4/mu5/q3Pi86fyyIiTQ0NIiKmmdsSMzepKuLS7IxcIvYU61EKLnDt4jkBkYvJYEbjbmDKbSDG0rFqflhReYmIrSGZRVSRtCac75SwdxLSDgIAAAC8FO+0OsMw9kn/JXeZgwERCQUlkpAPb1f8voboD8vCJ5n3nY/0a0YAAAB4jYhLE+Piicjt449a5ewTi+7erjp7OM53nG0QjzjBGwOtFH2tV1YcJ6J7/wse0bjLmLZGH5PJy7Mr6xQOwWT0BDZlFRZXExFRdXFhFrEmmJkSkaggMTaLvXwRkj8DAAAAvCwy7/cY+nYrsi99cfbooR9Kzp0tPC+5cdMztR5jOdHeedTAtt/5AQAAdFp1tVWCs4KbD4m0DEebDpQz1aWu9uKZ4soaUtdlD2cbaKrJqiOTWHTj/Olfbz5U2Hvry908W3z25kOtgeNkfg/XCHglVWqDuZaGkh15awpCZwfxiDgR/m6tU+yUJU4eFlREREQDPbbEf8VVuAVYRfkFIRHxTl9w9koI5fZVf3jjxIFdCd+tnFRcsDQlJ1LuBmIMK88gl/jZXmP+KvEY9NfRPWkslx2Bk5gkLk2MirnrleojCTtJZhWpaeq045cIAAAAAO0k/65TTXf4RJ/hE1/iWAAAAF6xGn7iEv/wxJJmuWsMHKJ27vzKWrvZN6a4PG3ezAXNarEsfNZ+G+fJbjOAUcOP83MN3FvV1JDtEZocF8BRGIAhcXmSxyezG1txvFNTE9xazMQVl2zxGr9p9IFLExuusn6ORwyfWC4JqUtk7bClOsBzf06IZLP4lHmj87+PyEwPs5I3iIeaQ4Nm1v9pEbPNp/EnnOji7THu87G+matDtjgB5g2rAAAgAElEQVQq2EDMyDv9F6OkuK17Ck/qjYko3Ov9kT5RTXZCNI/jXzxFj6imaI2nZ0hOldK/CwAAAADomNZLwAAAAN5O4pJVNiN9E0v0vWNzzlTeunVLcCTWx+KfnBCufWjB090xq9Nmj3VPLNH3jj0ikFTy1i9J9OJOT6poo//yxDkTA/f+Y7t0/5lKSe9Gd1MCJ85JLJfedaGF6ozIkL3d/NKvPnryWJgbTEnuX2xtsWlXddqmcL5TRJCzFhHVFK36fGJQppDlslXuiu0hTj4uEydO9FiScux4ggtLmB/uG1skdwxDpkas3Zm906dFfIth7BO+2IqIv+kgT9HoGfof+Xyz9/jx43u/8flIn0EkLtmyKp78wuZZMKjmYKhLyGnjpYcEtwSH/ts3P3DigrRqRb8KAAAAAOgoqfvCm2cPn72pZFMtQ05/XczXBgCAN0R12qZwPrH8DhRsdZbMQtHRCUgYYcy0sl8fE7XHyybAhIjERYmrkoXktDU1wc+YIam0I0vrYR+vtJDYQ1Pj5Cc1rs6IDM8UshfmpkfaaRERNfUevjnXXX7Da3mZyUJ2hOc0QzUibTt3d6uYoIwfSgNMzCTlooLYNWns4Hx3IxKXp/m6uyfxyWDajh9SvJXI18cw9glfvCczqCg+t+hrK+v2/L7IzNSSqEh4qfIakdK5fKrTNoXzubG7nbWIhHkH4oXs5eErHAczaPCKcL+DY1dk5q108+7XrnEAAAAAgBKkbg0vpDs4xLSrAwPreSu3rFNi1jsAAMDrTPjTkTQitr+nc4s1SFp2XrOt1gfxjv5cEWBiRGLeoXgBkdfnLs2jK3qW1k6UlnW09DxNspDTf0V2erKQrBZ72TXrv6H3TfsPhU1ya5WrWaL8t0wiJ1ZjqVF/U6L4203Lz8qSomLueqUG2jzmr585MShTyLJYuvv7FXbaraM/YtFdUZde0m9uTNijiYqE4sdyBl5Xe/tmpeD37qPGGT/zjl2NwSpvEyKi0nPJRE56upKRMow/GEmU/Fs5EQJAAAAAAM+d1BIwNS0rKysLdrNbUIPhVhLDDWR2UFW4xYvLXV4oenFjBAAAePG6cWbvT4j6YkyruSzq6hrNjoZ5pOfsSfaQ2llLJLpHRD27dZPbvWRPdta4EWYtz5uZWhJR8vFiZb9Iu3ZVb3ZUc3BLJI/j/4VTbfwcycKvdYdzImVFfwpDdbpoaM/Y3Wqd2h/V1xRe8Mzm8YYjxodmt2oovHuLiKgPS0fJoVNZUlSMwG1JoI3MSFJPrV7KdgQAAAAA7SUVABq35HjWsrHqQiKW7dL9Z6ofPak8c1ziTOWTRzWCQ5L94TnB+feePHn84PrPCd4cEpas/GpjicL8BQAAAK83pvE4F58l/lzpeTjVJ4/nUlOYg6Ftyp3o4WnTfGct8Z3s5B1FRNwpn0hFd5qpuHqeiMz76UsX9DdyIqKqm3Jz3/QzsCd6XF/fcHi18iKRlQ6L6Gk+nem3F3HnZgpZLgnH0xfKyaI80nwaiygrPadF+iASlx/+PpOI5W8lb+rSqA8dWURFOw60zBIkLs9MTyZi+dt/rOTEIEmwqtm2ZEwNdvPya79fIWJrPPM0IwAAAACQQToJdHXaAo8YPssl4XhOpMtw3ZazxNU0BzuuOPhDgguLH+MRerCGwexr6ZOQutWp7RyQAAAAnVFN3ro1aXLCHKLyY4czE5d5jBsyab3AYNqObXNN5HckvF1EMmfLMBhdiCi3Su40HONxdlzKzTjIryMicWl2Ri5xPrEwIaLqjG2b+NzQWaobfOOFZDRnQ+SnPf68Le2uSExExLSfvZhLxItcuKrwTsNXdl1l5kL3uVnEcomYb9/484lFd5s1I2LY+ES5sEiwYsHCzMo66YZRgfKzHrXQPPlzg1EfOrIoq7BYEvuqLi7MIpbjh6OU6g4AAAAA2kdqivi1vMxkIVmtC5ezbQgRMYx9VoSmZwbGpxxY7OzdjxjGEz91oazM4vNlZCP/zScAAEBnIy5PnDNjvUBemOP8Pj+HcAERERk5TnEYosT+5RrdW3XTT7+tBMomniFL0z0WjxyUbqVbV15y12JpyjwLBokKYlcl9wrOn3Qlpb+QiCq2Tx+0XUbz/uO3Ow7RJSL697+fjrqZnx/OZW3W1nuvyxNRzc3fH5KOgWVQr7LLQYGXJfXvX4jY/eNJ6j9/hqNdj4Y+pliOKvvh9CbX/nt66up1JUlDzfctvupVeikw8FLbPzjdKy9Yx+/r+sHR4kBe00mHgCiXXbO9xvxV4vH+7ynxOSyXHT42bWeuBgAAAID2k7rLKv8tk4gsTRUHckwGjyLiZTamaZTcuhY9zUcJAADQ6YnL03zdfTOFxAlO2e4tK0hj8FlK5Rw99XsX9m4Mj/zG68OMHCW33movLZtI3jnX7Iz/nbujvWDLFMfhumpEFambYwROCVk21zNWcAb2Krt895GkNlPngw8GaKur0L2rV4mIunVRbejnnR79LKI9jE+U/1p0+c8/SaXfAEunAcYT9N/t0vxq73TR1NPWabkijfm+pOHF09duVf8f6RiMdho0yLqPZlfpmcRyiG8Wlt/XGznKrlfLBkbe6b/obY3amVF4Xs81+WSw22jtDvx+AAAAAKBtMu9Sb90VEsnZi4SoKetjI3E9Fn8BAMAbpU6QOMPBd28Vy2JpSk6kjey5Pbrs4UQNm8UP1rSxjdkbsnm6oo3gG74yW373Sn2pyqGmO9wlYLhL03HNwXXhWZyIYm8jYkzx6hPi+9AvPXvDNL3qvV86fh7/7tLMHwNMcgIDW3ekqv7eGDPuGAVvejQ+8P+UsTX+N9WWsRpV9ffGmFkpaqgAQ/czR9fPZJbo2wVstQvoUK8AAAAAoDypN3dmw7yIKHl7Sqn8mE5D1kfyGia5CRSfOJFHRPYG2LQVAADeAOI7eaFcru/eKpZtRKbc6E9LWjazZ9sTCTcVlcipIUl4fOX3Vql+HjyopaaszsoOsXRnXDx5BXlbMIgqjuZkkdVs32mGaqRmOM13thXx8o6Vt6O7lv59cKL49OH+7w/RaLsuAAAAAHQWUgEg1iRXfxYRL8jZI+7UndZBIPGdU4m+7nOziFhedh+xiMR3CtdExAuIuHbjjF/SmAEAAF4UcXmar7396hIhxzv1eE6YlXT0p672dtVZ3tmbrRoaDzBV2LGR0UgiuiJstV76+rUTRNRfV1f5QVZnrI/mcRcvnKJHRHS1IouoJ7Nx3pFRf1OFOaXbVvdAbcj6Cex2DAgAAAAAXnvSS8CYk1akBBfbxvD3Bn64d8NwB+vxw/uqS4oe3jj7Y2HO2SoiIk5wykY3vWPLDT9aWUVExPKa46pg6xMAAIBOQHz94EJ39yQ+y2Lp7u9X2GnLWCd9ZvN4y3CB1bpzxxe2XAxVfuU8EbEYXVq3ISIiFtvMiqjo9PkKsmieUKii/IKQiMsZqvQMIHFR4qpk8s/yMXsx6ZLf6WVj3uuF9AwAAAAAr07re0ctm8hcntasWSE5VVVnc3adzZGuYOAQtXPnV9ZaVHHpXBURkcG02P0b3fRe/GABAABeHHH59vmTN/GJEyw/7Q+Nsp7CphVFOw4UBZhZPf0SrSnYsSOXiO1nbyWve7NPpnCDirLSvy/1XtgUuhGXpCVmEXGdJyj9GqUi6ZsVAqeErKZUQywdK6LH9fUNh9U3qxpWlN1QtksAAAAAePPJennI0LZekn15/uWfUjMzj+acv36vvETQbbhVX70BXCcPT/ePBjIlrbqN8s358euho0z7MrFlKwAAdHLVaV/PzSIaONNrzOOSw4eli5kDxo0zZhLDyifMK949eYWnR8/vNvha6qqJRZfzoubPjuETJ3hjYFNQSFR+7NgVUWMzIiITz5DgZF5M0GxfZtyqGZa6dLN4d1hAOJ84S5d5Kxv/ER2KDc9iLz/ebFsys7EOHArJOMj3Duao1fEPZuQSJ2qsGQJAAAAAANCM3MgNgzlwgs+SCT5L5LfVHT4R+QEAAODNUJG9P42I6PKuwE93ySh3SrgiieToue04Tn9+5rk3cMzep7tsdfnQS3+BbcCZwsYT1bXLpt8qJuaX3/V1aJwk+47t/311usvaJN8xSb6N9brahdV8RKOONjVU5ElFxvVN/9djqemcn5rXN/nb3eTc4pEa201VRecfPTJ5L8TE62ghEdkq9aO/cuI7579P252df/LKfSI9U4cJLtNmTDBU61AtWeoqj+7emZLFu3Kf9EwdHD1mTLXUbbtdXWX2hpXbcq7c1zP3nBvg/ZG+1D2TuGStc3De6JWHlnHVlf5RAQAAAF6ZZ5i6U1dXp6amzH0XAADAa++h5tCwsKHyy1kDmzbFYhi7fRn79dRLolMn62qJNPW7m45QH/CeSov63f4zwrPHP3vqW5xU/Y/dsv6j3f4uOf1Q+Ig09bsPG6VuqNmyoQJ1dZX/qE+fr/HRey3Pa3T33mBgXig6eV2s6ao7foxaD1Vlu3zlxNcPBk/z3VAiJBbbwrin6t+n4kP2xYckeqemJrgZM9pVS6aaglAHj9UlQhbbwrjno1PxIfviN8QvVbDKT6I6zcfcPbmbg5/Hh38dDbdOzk84nu7T/EoVSWsW5fRMiEX0BwAAADoJ2fdMdTfPFp+9+ceVkt/uyG72Z/nRnwrHbrwdbfMCxwYAAPDSDJkaMWSq8tVV3+lj8u5kBQu3NLs5f/pYsOcf9W5SBSo9BzIdBjJlNmqDWtePZ3SVXdSlC9tGi92RTl+tiqT5kzeUsGwjeClLrLUZRCS+cyrOb1JQkru7ocGJMAuG8rVkqU5b4LG6hFy2ln3nx1ZrarfaY8GQs7vl5y8UFyWuSha6Jf+R6qlHtNCiW0/X8M257nFNiZdEBYmxUkvxAAAAXm/1tY9+TP/z0Il/BNfqiboMMO82O7TyS0e5s2nF5fEuH8wdlP9Eucf+usrsDSvj9hwuEAjJYLiDw8wvg3yVmKpbw08M/ypqS2EVi+3stSJylSu7ZZN/S/Nyhx1mpq78yE1TmWGAIq3vmGqKVn3uEp7fapva1sa+gPEAAAC8ER4+TF8jPPNpb3/crChQkhabReQUsTXMWrvhFEN79MK4tb9keqVtSstdYDGJqWwtGSRxHHJLjvNruJtsape8fX+wW4C8CF7ZqaMCsp//oSRCpDVspBNt33vil7hJ1pJ+SxOjYu56pfpYIQkiAAB0Dg/O/xm57M4vtar9RjKnjGP856//K/rpfsgk8yw5s2LFd/JC3edmEQ1SqvuagsU2tjF8YrFtZgZ92PefC//LCPw4I73NKbc1B0Mn+mYa+cTu/7TnmdigKdzKHcX7m79eqa1cf/gmd+JnU3BD9Ty8I3UsKljj2xj9YbEtrKyGGxARGQxv/C8iIrL0WBKVkDNj5EsaJAAAQGej3mXIZ/o7/DU02q769qo4f1pAZG9nLTWPRs/S2olIeO3mbeVryXK6MENA5DXpkxZTffQ+meRFxMv4oVTuwIS3i4i6qDaupDMyHEQkFD9uOKzJTojmcRcvnIIdUAEAoHOof5i1+c4vtV2dIwwSv9H19daetaBP4k79YI6wZLXH8kMiqep1gj2+9vYxfGW7r05b4BHDJ4536vHS/J1rIyK2Hii9kBusX7LaY05ShYKGZXvi4oVWi+MTAlwmekRujXASZq5LK3laLi45dj6ZTL607olXLs+FVABIdORAjICIOMGHqh/dLis+fjx7pRsRGc7cdvxM5ZPHD8oPLbVlUfHFd8zdJ7IVLp4HAAB4mzGGWHTtRLl4Xgkjn+8fP7iT7NlfukAovNLeWjJcu3hOQGRlxma1PM8yGMgmKirmX5PXsgujRRPh3VtPD8QlW1bFk1/ALDPciwIAQOdQf1Z0oJzI8b0ZVl2a7k1UNbuHL/dnkXDT/kNNC4DEosvZyx0HmXgl8VksluzeWilN35osJJZf2NqnifkY2nbhy/1Zwsx1e4rE8hoKf+XziCxNzSSHRsZDWCQ4fb4pZFSRtOZ/d50+M5kkZwU8tJdUAOj8hZ+IiL18Y6Rjw/4YekNHWhHx+L8KiYjBHOgYmZ7gx+KvXplYKvfPCAAAAKAMBrNXL6ZUJEVUcDBNQMQeZWrUrlrSKiuOE1FPZqv1YSzWACK6WF0tb1TsIXZEV6pvSm51xOW//ULk8oExEVF12qZwvlNEkDNegwEAQGdx9369Xj9Vyw+6Sk1MZrKHmBNR7YMHjWd4EcaTVuZUGTgsO3Rix0zler/GLy4iIg8nx5bfjUzueBciQUbhaXktHzyobXGs38+82ZGoIDE2S2/EorHvKjcOaJv0DKAHAiKyMzd/epNlwh5NRHkXBI0ntBzd/djE23HgBCJAAAAA8HzVFESExAiInALdLJ6t1mOxkIgGGbYKEOmw+hCR4IH0jPcmrEmu/ixBfMTy7Iu3q4rjNsYLWH4ek/sRiQpi16Sxg+e7I/kzAAB0HjoTesftGrjSsYvUefHVihNE1IXx9Pm/q/W82CNXL2WvkJ8cWppY/JiInD4YKD01ltldg4gE5y7Km3KrodEys8/1ayeaRtOQcM9pkBXmUz8/0jmAiIiIodrsL8foP8CeSPjb1aY/GsPc3I5IcPRU2YsfHwAAALw9xOWJczxi+MRySfhG/g5bytWST3JDqrDGpBWHY21vfDuJ3dtwTPRF29jDkc5aRGVJUTECtyWBNkyiusrsNbMcx44dO21R4k/X8VIMAAA6HXFGyi4hEXfch/0aT9ms4G0OUGLvrtauCFttJCWuFxMR/VNXJ6cNayiHS3T6YkNkoezXEiGxhw3uR08T7o2S3k4VnoVUAKifgT0R3brb/E+np2tALedJSwJERbeV2CkMAAAAQCl1gvjPx/pmClm2EZnbfYzlpNhRrtYz0+IE7Cn7vebWrVs1v5ftCeBoEdUc3BLJ40T4u+kRVSRNN58UUkim1qZ/7/e1Hvl5YjliQAAA0Ik8uZF9e0GykFh+AZ7ydsVUjpHpKDaR4McSqSwx4hMn8oiIcqvkJt0zcZ3jxeJFzvGNyzycErowksfyCvO2aJ5wD9N/niupAFD/AaYsouT0zGZ3MUwdPTaRQHClKQJUUXnppQ0QAAAA3nziO4WrnLhzM4Usl3WH08OsZGfYUa5WSy1faxFRO25k1DR1dHQ0Ja9BG+5Fw+ZZMEhckBiSKXRL/jl7a8TW7J+T3YSZ4Ztz5a4oAwAAeL08uX/q7up1D4TECU6JfOa0dhaTfblEvOjgNYV3GgMJ4jt5oQtWCBS2IyI9t0RehpdOUaSrQ9DBbl4ZvEQ3vYaEe9zQec5aRHX8wmLuV9+qzPzOJO7k/ur6ZxzrW04qAMTgOvtziLLmfuK8KPHoxdo6IiJTswksorTY2Lw7YiLxnbzExCxqSoYIAAAA8CzE5Wm+9tzwfCHHO5n33UKOnOiPUrWakcxrbpbZslF9/WMicjJqta+YAtUZ2zbxuYt9HbWI6PTJbCE5WVtK9oHXs7R2IuHR0vPt6A4AAOBVeXKnSBiy+M9y6up/4ECkzXPY1cBk7rYd0wyE+eHcIWaT54aHh8+dbDbEfpdBwtaFRGSlo2g7MTW26zcHym4/eXK77MA3rmy1poR7Id4mRNUnTkzcVVk3xGL//GFWf12ZsqYwCQuRnoF0DiCGxbyoYA5RVc5a349dN58hImLau/lziPgx9qwuKipdWPYxfCJy+9SuX+v+AAAAANpBXJ74+Vj3JD7LYmluboInW3baAeVqtdTfcDARZf12WWpxlvjqlVwiGvC+8jcyooLYVcm9gkN8JHu/SzbNaGJkOEhhTmkAAIDXRX35/25+GV5TTl2nReuvd9Z/PkupGcbeKadOJn81tc8/B+NXrUo58Z+Ja09eSJ+geoVk7sepSPOEe6XpP14WDh62faaJy0iThFnDuH9VrjuBCFDHtU4CrWUT/fPVQ8uc2SwarCd5s8WwWLAj1qV51M5g2o6v3fRe0hgBAADgDVWR7PGJr2RJV06knbac21DlakljjBjpRUR5J1ruW9qQksBvrJXSN70VqZtjBE6BPjay72CvXa9QticAAIBXpr7+9Lc3lm7665amxhcJ+nNGqz7PRHoM7dGe3+w9U/nkyZMnlWf2fuM5WpshFF6h9r1xaZFwj67xi8uJDDUbchT16WnxLgl+r1XYASgi8y+uZui44oBjuEhU33ifwzQLSL/AzT+QU3L97+761tNmdCgvOAAAAMBTFUmLF+2tIk5wynYFS7qUqyUDa5KrPyt5U/zGJHfzxnTR4vLt36wQEDt48sfKvo+sObguPIsTUfx0wzGzYV5Ev1TfFJMRg0h8/feLRF7DzNoxNAAAgJesnv/t9ZD0R2TcY2l47/F9VV78FctO/ygg8ho5QulAU0PCvQPzLCRbwYsftyju3s+IqP7f5zzMt4mCvwSDyWxeytA2nehjOrHhSCy6+6dYozEvIgAAAEA7/Vv0VVCmkOjdiuPz2WNbl+sOTpll1K/+1p7wbCER6+aulebJK1vVGjzeOtGcSUTXThR5/Fjb0KqxdMWMocXfZPqO6nPsE7a7Pv1aIthQIiSDoRv77WPu3tf2GGdsF5fujIsnr1Rvi6e3RSy7yX6s5PiI5SM3BhhVxEXEC1h+kXaKMhwAAAC8Sk8Ee64vTn9Exu9FRfcapfl8oz/XUmdN/HLXgIgr3/sYPT0rLjmQzCNy+/gjpb8gGxLu7XBseN3DYHRpUf6g4izRyNbLmEBZUgGggsUqtjEUnP8k2kZRq4LFXZSpBgAAACDP7cJTtUREf9WW/CWrvPsAMRFV3syoJiISVgtlLvrvadnwJlD86GFR+a2GVo20TEYeCFINSLv0XUbhd0RE6hYWFnvdB1t3V3KQ1Rnro3ncxeemtFj5ruUceTj2nmvgJPZqIpaFT8LhZ99DBQAA4AWpL7u3OekRaWp8Gf7coz9E1M9suI5wV1ZiYsGU6Iac0uI7eaH+4XxqXMyljIaEe/kNCfeIqB/H0pgyK2vLqI8JEf1Re5rIakCv5z3+t0iHFv2J/m61nwYAAABAu7DmL5k+R0G5CuM9IjIw+TFukIJaqv9pmI7cz3zsLSaz989S5e/om3IOmA4XPaj7+wmpdVPXbNe9j/hdm5hfb6lp6ki30uIEpFf6brtdW6emiRnRAADwOvv31I/3yomo9sEGz982tChSISLqP3674xDdVs3O/kxEVLE1MCe7xfmbF7Ln/Hi1RavHWm666mkxtoNTB1vqMtUe3Su+UvH7w3fHfmwyND0oJ12pUd68kB0j6D9/VPZPgU+v9/n4gdHbzs3ZRUFDKD/vHO/dganmPZX+wUEaI299+M81TYc3ThMRnU4NDz8mv82fZ1PiiYit0a5c3gAAAADNqGq+q952LcZ/dN5VqjtGV5WzV/5g6cpMNfkOU0O9I/ctDGYvHfnt1DR1dDrQKQAAwMv06OKP9S/2Cl36Tv9s2sCzJw9dqjpw+iGp9xxuYDl9hIn5e+qqSvZQV3Gg5Or7H7ra9GhxWs/civfvyQXZ51wLiT1i0CHfYY6az3/4bw+Glen/BdnGtNjMlHi7VvHabMmdPWnUixoVAAAAQPvc45/2u9J7s0+f57mnCQAAQKfXzfvAIG9ZBY8O2CpoNnxMQPYYGed1hzh+r3H80/Mtz6q+O3qkzeiRHR2jmtHcOQGyClTZlpb5lpYd7RdaYDBtlqxZVBxTIjn8+0bR2SoyGG7VV8HS+B4DPrR19PZ0YeMGCwAAAF4TPYdZXBqmqqbsq0YAAADokPp7P5RdGtDbqfWqMXjNMYi0JsUcn9RwKEkCPTX6OLI7AwAAQKeiqopUPAAAAC/aoz9+O93VYr4pVkF3PlKTeHQ5YWFhZIpIHgAAAAAAAABI6fq+xfL3X/UgoEOkAkBDpkYMmfpqRgIAAAAAAAAAAC+EvDQ+dbW3b1YKBDcfKmirO3zicMwVAgAAAAAAAAB4zckIANUUrfH23XBQIGyrbXD+EwSAAAAAAAAAAABed9IBIHF5/MyxIVmvZCwAAAAAAAAAAPACvNPyUJS7+essIjKYtuaI4M6Dx08UwU5hAAAAAAAAAACdgNQMoPOlR4VE7ODEbxdPYL6aEQEAAAAAAAAAwHMlPQPogYCI7LhcRH8AAAAAAAAAAN4QUgEglo7VqxkHAAAAAAAAAAC8IFIBIJPRE9hEeTye6NUMBwAAAAAAAAAAnjepABDDyjPIhSWICYnIuyN+NSMCAAAAAAAAAIDnSioJdF0t0yEyPrDKJcZ+SLazi6+L44CectvqDp84XPcFjw8AAAAAAAAAAJ6RVADoWFRv2xjJfwoFB+MDD8YraBuc/wQBIAAAAAAAAACA1907bVcBAAAAAAAAAIDOTGoGkE30kyfRr2YkAAAAAAAAAADwQmAGEAAAAAAAAADAG46hsFQsuvvn3/VEpKapo6lGRCSuqyM1NcWtAAAAAAAAAADgNSJnBlBdZfaaWbYmfTS0e/fu3bt376hjDQXXdk8d6Lg87/qz7BH/+O/a2tra2r8fy69S/+ivtqrI7FV2g/pHf7WvLwAAAAAAAACAN4iMuTzi8jRfd/ckvsz6QuGVqpws+8mP8guibbTaebH6++VH0ndn5JwXSo576Jvbz/aZNqKXarNKois/7E5M+eHSfSIiYpk6TP/Cm6vfRWG/fxzbFrtd0oQ1ds4Sv0kDmM1KKw9FBB4bGvPNtEHtHC8AAAAAAAAAwJug1QwgUeFySfTHwOGrhP3Fgv0BLYoH2ftOMyDixyyILWrnLKBH51NXfLUl5/ee1l4Lly1bttDLWvevE+lfr95zTtRUp/7S3mULt/xwb+DkeUuWLVvoZd3z95wNS9cduaWo43vH0tb+IJ4Qvnvfvm2LOFXbV6SeetSs9OfvM3+3n+owSFV+DwAAAAAAAAAAbzDpAFBZ0srVfCJOcP6Z7G98XCwGv9u1RbkWJyAlNYJDJIg/xGtXBOj3gokgfmUAACAASURBVPSMKzTab03UQlfrkSNHWrsujFozz7LHlf9tPySol9S5dWT/d1dotN+K0FmfWI4cae26cFnQZwPuF+/Oah7SkSI8c/IYjXeePEqra1e9sXY27PvZFxo7pEfnsvb++IHHZHOm3PYAAAAAAAAAAG82qQDQtZPHeETs5Rsj5a/vYli4+TgRCYvPl7XjQn+UnTlPZP8xt8/TmTiqfT6ytiS6XnH9DhER/X762CmpOsxhTpPG0f1s/jm5EaDqG8VEmu/2kBypqzOJqu9IOqyvzMv4H7l99nHvdowUXoz6G7XLuJcWF8gqa8g5paOioqJiOMJxftzRyjpl+hTfObVn0bQRhioqKio6JpbTFu05dUeJsKT4et7yySY6KioqhtxZcYWtm/x9bW7AtyOzhM+S6goAAAAAAADg9SEVACr/LZOI7MzNFe7zZWQ4iIiKbgvbcSGxxgB7qwkfGHSVX+V+VcV5IsuB/VvU6WkwgE1UfPmyvGY9NNnSpxiq7xA1rP4aP+0TNlZ/vWr1tX8nRdwqlllWU7B4TP9JIbtKyWxmUFiYfb/KjMCPzbmhBTWK+xSXp/naf+i1trBumF9YWJiL8f3CtV4fjvZIKlcctxGXxs2wX3nO8Is9Ofu/7H8+kGu/vFDUvMK/JUfPxtPgsAksbHcHAAAAAAAAbwaZT7gM1TZ2h69v/8yIflbT/aykT94rKcol0h/YrzcR0cOHIiLq3YvVspK6OpPo/p8194l6yOpZV69/D7p09Ur9sAGq9Oj3a7+RvmNfFlH9pYKDP77vEjumpzLj27dv36FDh5qfqaysNDAwqKqqUu4HBLkeX7sfu/pmXrnMwuq0BR4xfOJ4p6YmuBkziIiWr8gLtbdf7THHqHi/t5G8XqszIhck8VkuCcfTfRrahWQG2LnGz140/qPvfeS2E+XuiOaR34H0Fc5MItt3/8i2Xb3zUKC1W+O/u9rKbUfucid95Ny94z8yAAAAAAAAwGtFagZQPwN7Isr+WWGCZ/GJE3lEZG/Q75kuXf/HD4lJx6jH+Gk2ku25bt08Jateb52+RCR6+FBOP1054xwHCHZtXb+/sDA1JjFb7WN3m0GSfEJ1n02xM1Slho3g/3pUL6cLIrp79+7Flh49etS1q4IJS9C2+of/d2LnjVkzb+aVq2pqyqpRmr41WUgsv7C1DdEfImJo24Uv92cJM9ftkf8PsWz/9mQhWS0O93naTt/Fd7YVUdbBfNnBJiIiOl96VEhOw0wlWaEYxh+MJUo+V9pYLCrIP5vMHBoytr173AEAAAAAAAC8vqQCQMbj7LhEgviN8pfR1BSELlghIGJbDjPu+HXr/zi2Zd2W4vsDPgv67zilpujIpzpo2sr1X3L+I8jLu6E/ZfWaeWN6kujEgZTfxk9zGtaVROf2BM+c6uHl5THVd+V+gajtDuF5OZd8NSxZdKs303O1wVd2Mipc4xcXEZGHk2PLeAuTO96FSJBReFpOz/f+uNPNarjFJxZmLdsxexIR/0a1/DGJHgiaH/bTbzFXqCJ18+FaN8chNgj9AQAAAAAAwBtEeq2Xiescr0hecqbvWIdrW9f4fWLarKyu9mJR8trFgUl8IpZXmLdFRy8qunJw84qkYho05etQ92FN+3N1Vdcnut6q9qNH8ub+PMUcwJ0eyG06rL+Usy9Xsvrr3rFv12WIJ4Tvnj6Mzn0XERH1LSt2gYyQ0+zZsz08PJqf+eKLL/bt29e+nwyk/Kfbp/7vTZnUvXcX4v8qo1wsfkxETh8MlP6HyOyuQUSCcxevkYWsmWY9bSOybSOkz1YXF2YRsaaZj5Q/JKZGi5xR165XELEYXYiIqObguvAsA07xh90U/lQAAAAAAAAAnUyrZD96bhtTLlz2WF2Sv9o1f3Xj2X2LR+yzPVvVeMgJTtnoptehCz6+zovfsOHIlR6W3svnOw9ovju7pqYu0fV//60nap61ufb+n0Skp62t9DVuHdn/3R3HMDtDVbp/4cyP9zl+NqO0uhCNsrHh/C/+zIVZ48a1yiakpqampqbW/Iyqqmp9vYJFY9A2zqz3OUpUuyIUErVM2tOQZ+qfOqV2AyMSi26cSo34KjyNWC4R8+2Z8muamk1g0d4LAhEZMYlEv547TmQ3hE1E4tKdcfHkF8C2QNZwAAAAAAAAeLO80/qUlk0k78ShZQ4Gzc5VnW2M/rAsfBJ+KYiWv0u8IiLB3lVLNxy5M+jTpRsWtYz+EFFvvX49iK7fvtXibP2tm78RsXtqKftQLjpxIOXUaA+n0V2pIbF0P90+DVfQ0VeUTQheOiPTUWwiwY8lpS2XHDbkmaLcqmttd1IeP1Gli4b+GN/EEo3p247uepoVSBamvZs/R7gp4PPlKYcz4wJXbBJyIr6YwiKqzlgfzeMu9jVTU9AaAAAAAAAAoDOS/aSsZui4Ittu0Y3zp38tO1/y2x0iItL+wGIUx3LEYM0OPh/X//HD5qjvzlLrqT+NBg60JMotOvO7fZ/3m1r9dvH0fdJ3HGSo5FUu5ezL1Z4e83Hvp+cePnpE1JWI/rzXnp3r4SWwmOzLDQ/kRQevGZGyxFqbQUQkvpMnyTOlpFv/pxMUFqb+54X/ZR787osJV39L2BvjrC83CMSwWJLLezd4xQZPhyoD65mxvJi5FgwSFyWuSib/LB+ze1+K792ISDmx7UytsJfuzE9GxIzX1cacIAAAAAAAAOjMFEyVYDD7Duf2Hc6d2HBcV3v3MbOj0R96dD513Zbi+6P94hfZ95HzNN11mMVn+rn/25d6cLAkRFR//8yeb9Ou0+h5Hw1S7jL3fs7LvmM/z2FQwyW0dfr2oNOVV+vN2apUf/fOddIf16+34j7gZTKZu21H8Sez94Zzh6Q5u3w25L0/L/wv8+DdsQlbP/Kdu95Kh9V2F+MCd44josb942M2TJ5hcOHHABO5DRja1gE7rf+fvbuPq/n+/zj+otM3phA6iZFE4ySxXOUbk7ko1Fgu5iIbfmox2ZfNMjVfwlybzPrWvssWczFrLJG5WEaTodE3DiKiCYfJRduY0/z+KHTt1FL5eNz/2nm/P+/3eX1uO7c6nr0/77f/qjxNqRGLZmk9w6I9TCVCNz9k++ysJh/4dG55RRv05Vb3W/33eFmV8FQZAAAAAABVXNEBUKY2KmzRx2E1Jyd/MvDBv3vPf/l/zcbt0wwcHTB92vBOFiU9ZFOE6wnfbTwjIgdD/QaFFuzsNDE8sG9DEanRbvD4IdolGyOmHN/ZqrHZn9e0Z3Wi7uY/ppdhmc2do9Ebvn9hVHiXh/9YN3LoParr7pX/XWrs2VEORa+71dXf0CwJFUNlN3bNwTb9Fy5Z9vVXoXM2N2s/dPDin6YNr7/JS0TqmZYmd1FZuM39aGZMt1lxYZsS/O0N36U8a8vyoGjNzH1jbUWykk4HpdWc9HbPWe2MRRrW+e0rzy0pW3pbDa9d6lsDAAAAAKCKKJzj6FMiRvUdtyFNRNyHZog8OOs9I+OEiE67efHozZFrgqPWB7qUZhugS79e02g0xXSa13i4FZFpO++5i9t+v2vPT8mXfq9h5z5+bL/una3rGPYAzqX9P5y0HPNGvrTIqHHfqYvrfbs+dvt2seoatPiVjpalKBsVQmXRyXvRBu9FG/K0JejOiEiLpkUdAVbSVO3avSSi1d7OMnyMPil82QoZvdbHRSUih8+liajbNMo5F8y4rXVDkV+OZYgQAAEAAAAAnloFAyB9wvwR4zakiTTrMfFf47qYPerp+PYP5/ofjP7PnLnhCTuCvN62PfJFKQ4Csx88f/5gwy41tnTsO9Kxr8FTP2LVc/L8nkVN2HHw5I4GvjuqhuOHvteKjO7wYjFLzfbO7xawOqVlYPIXw/M/JPb7H7+V8q1yN38+OiTn43wvO98m4db1zETO6TkODgAAAADwNCtwClhW7LoViSJO02IP7vzY36u91aMulWmDZu37+Yft3RfmpRZd5Jzw+PwHNwGld37tGHvLaq+Ep+Zr1SdsiowTGd7rpeK2AGpl3TxBq4vc8l1G/vbM/fu2i8jwNsXvAJSfPiFiSaT4+Y9xzI2ajI1q5u1PvXpTpKaKTaABAAAAAE+zAgFQctJunYinj49bsZv8qOx8Zs1wFdHuPnj8iZcHpbN2bG+pk+jw8J2ZD5r0V7fPmBSUKE7Bk4pfY6b2GDVNI7Ju+fzN6Q+DyLva0PG+oTpxet9nkIGr01Ij5gclegZPHfjwgcYONs1EdMcy7omIyD3tLzqRZh2blfbGAAAAAACoQgrEPFm3tSLSysa2xEH2rTuKxMVf4Ux1lFbqJ5O3xuRraWzeqVXNgwv7NItt3cLe1OjW9dT9qddv1LabbH/l+tTJW3OvurAqZHOUiNdA/zFNc5tebNvtn+f2rRj0wre2LbrWq3E369L+E79ckdrdetl33jRj6yYDqrl3YdWG6KZOA+uHPHwj6e/YMrjZiaA135v/rml5RRu06w+nV1sOqFE+tw8AAAAAQKUoEACZmmlEtJev6URKOH5bd+2yiKhVxk+0NDwbajzf5cNhlpt/SopL+3n9H1K3XtMOXbsMtG/erGb1kgeaqttPG9Xoh8Sfvz2TvD5VpLZFx9ZdfTu371TbwOe1/jp37HDUdbspg5rmi3eM1AFT+6tWHwgL/y6tgdXEN16Z2a20h94BAAAAAFC1FPiHrUObl0S0kZ+umTJkimMx/+jVp0StjxQRtzbFneoFFObk22qXr9wpamGOcW2bIb1thpQ0uukY/9GW30Zeyd9qVNOyp4t7Txf3MlVU3ab9qzHti+hQmVkFTBgUMKFMswIAAAAAUPUUWGRh2mvQNI1I3NRxvuEHrxbe5FmfdTpqyogJ0SLqSYM9SlgkBJSrv26eP75Dp2lpUdmFAAAAAADwFCq4yse0d8BH03b3WZgY4ds54sP2Q93729V/0Pdryu4f9iRodSLiNG3NLA/Tii0Vz7LbCSd+7djH1bnm4y8FAAAAAAAFFH7My7z33E2b7g3zXZagSzvyVeiRQheonf8VtmFub/NCHcATU8fNzbOyawAAAAAA4GlV1D4/qiYDl+53f/dIzMYvY3b8dOpcSoJWp9Y429Vr4jDEw9tjiLONSYXXCQAAAAAAgDIqGABlJf3wP3WXrlYmJlbtvfzbe/lXSlUAAAAAAAAoNwU2gdZtWdrjn41aTdv5R+WUAwAAAAAAgPJWIABKOhopIq/2dGWvXQAAAAAAAIUoeAy8mUZE/rhzp1KKAQAAAAAAQPkrEAB19PB1U0vonODtV/WVUxAAAAAAAADKV4FNoFWO/mujfvf2nu7eJmagl7f7y22fL/5hMKv2/dpbPeH6AAAAAAAA8DcVCIB2vletz8Kc/9RuDp2+ObSksdN23CcAAgAAAAAAqOqqP/4SAAAAAAAAPM0KrADqveD+/QWVUwkAAAAAAACeCFYAAQAAAAAAKBwBEAAAAAAAgMIVeARMvgoKSjZ0rMOw4KFtyrkeAAAAAAAAlLOCAVDinDkLDR07rTsBEAAAAAAAQJVXMAByCgwMLOq6X1P2JGdkX09J0OpEWo5avGB4axMr0h8AAAAAAICqr2AANDQ4eGgJl+uzTn/7/vDBKxZ+2W3f+n5WT7IyAAAAAAAAlItSbgKtMm3ptXTtJ566KN9/r8t4MiUBAACgzO7euHLlxt3HXHDlyrUsfenm1WddK/24nEHFlaPPulaGQgAAQFmU4RQwlZ3Xa6NF1n0dk1r+9QAAAKDsMnd+0Kthww/3FtWnT98+c5C9ZQ3zhg0bNrQwM7ZxfSs8MfPxc949FzNzkH1jM4uccY3tB82MOVdSxJRbSvz8AS3NLBo2bGje1N47pPA7pUaMtGjo882VgivSAQDAE1CmY+DVDRqKSHTq2XIuBgAAAGWXmbh0/KiFiUX26VPCX+vgPnvz7x3fCft669avw97pL3tW+nboPSehxBU4+pTwkV088o7r+Pvm2R5dRoanlDgua+d83+mH7N7for187sf3Wu+Y3O/t/MvHs7YsD4p2Cg4Ya1vq+wQAAKVXpgDo+IlDIqJWGZdzMQAAACibu+eipvTvNzVKV2SvPinkTd8ondO0HT/HLPLx6tfPy2fR5oNf+6klMWhFSc/16zbO9Y3Sqb3Cvtv8cNx3YV7qx+0HoNuyZqFW/cY7swa0tmzWdcrUSRpd5Po8y8f1SeHLVsjoqWOdWf8DAECFKH0AdFcbOnNunIi4tdGUfz0AAAAonUxt1MwBrZoPXpagc3JyKuqKrNjPFsSJZtqHQb3NHzaqLF4Z+paLS3+T+9eLnzvpaKSIeI0aYfcwqFHZjRjlJSLrEg5mFTtOe2y7SBfb5rmjbG075Fs+nrFx6YI41/emDGlk6E0CAIC/p+DfXL4KCkou+spfU/YkZ8hvv8QfSRMR0Uwb5aF+srUBAADg8Q5/MXj2VmnW/4MVK943+U+NPoWeAdMnxG/QiWbSwN6m+dpVPYL27TPkHWrWqJH3pWktMxGR3/74XcS06BH39PmWIuVsIPConoglkTIp2seR5T8AAFSUgr91E+fMWfj4Ueo+wWEBvYv5fQ8AAIAKZNL8ncgfpwztamUisrOoC44n79eJjOrQUURE9FnXfv0t26hW/Qamj89fmtt6ikRv37kr0M3tweKhzO3bY0TE1alt8X8NVFu65H2Zeu6kiMYs59tjasT8oETPsA0efJkEAKDiFPy17xQYGFjigFpN2r3Ue4CzjcmTqwkAAACG6+67qOQLdFfiRTTmdbLPxQRPee8/m7U6ERG1ZuCbS0KC3JqUFAPZjl0UtuOA79LXX6vxyfzxLo0kI/7TgAlLtWrnDz4Ya1/8OPtOL2tk1p79GT62jUQy9u+JFvUkRwcRydoZvjxaM3Mfmz8DAFChCv7CHxocPLRSCgEAAMATkXrupIhYZ24e2WVhouaNf61e1Lbe9f+t/WTZl7Pd9x8P27fex674DEhl5/PlntoNxg2fN3jHvNy2lqM++/a/Y1uX9PdAlYv3VK/QcaP/eSthVKtbu1evU3t9NtnDVPRJ4R8uvDZ6rY+LSuTBaiSTupZ1+eMiAABPVplOAQMAAMBTJnbpwhNeX+/duSpgVL9+/UYFrNm7L+c0r3cjUosfpU9Z5+vaY3hYqvPIoJxj4INGOt9cM66H65TN6SWeA287dv3hPWGDayXv+eneP4P3HF4/1lYkMyZsQZzTpDeHNBLJjJ8/oKWZRcOGDc2b2nuHJGaW9x0DAIA8Snzy++6NK2dPJJ7L+W1c00qjsbHizzMAAABPp+EBgV55nvdS2Y1922951KzorbtTfWyLfiDr+CdvjghPUHvlWSbUz2vsqO6vdfNdNuj1Zse+9y/hMTBVk5d8Fr3k86hBn7ByTqj4bZrorJLMzTO8ph9q9/6Wbf62qSFvj5vc722LI18ML5cbBQAAhRW9Akh/9eDqdwfZNzVvqOnaP1fPF20amtewcX0r/ODVEv/cAwAAgCrEumkLERH3bp0LHLqu6tLFTfIdz15AwqawOBGX94LyPSSmsvOZNcNVJC5sU0Jp6shYtyIo0XXGxIHmIrrtm0J1Gr+gWQNaW7YeMCvIT6OLjNp+vjTTAQCA0igiANKnRIzq1Hn04tz9AfNL27PSt3OnUREpZEAAAABPBVUdc00xPUYlnwOWdVsrIl0dHAt22LfuKCLaoycMj2yydi6fv04zbXrO1tFJRyNFWjSyynl/ld0LHUSiTqUYPBsAACilQgFQ1p6ZI8ZtSBNRO/ss3/rzuau3792/f//+/Xu3r577eetyH2e1SNqGcSNm7smqhHIBAABQWg5tXhKR2GRtwa9v59NT5dHx7MW5fK3QXwX12XoREXW9+obWcDziw4Xa4QGTexf5XvXMGxg6EQAAKJOCAdDxiNnzEkWcJm06vDfMv1/7Zg1Mc/8wY9qgWft+/mF7D2+a5CSSOC98U0bFlwsAAIDSMu3lPkktErpqbf7tnlO/+zZKRDOkR8diBjq2Gy0ikVu+K/C1L3PXzu0i4tnOoeTo6NGAzSvnxjkFTxr+4CE0U7N8i5LOXzjz+CAKAAD8DQUCoPM/7Y0TUU+aOW9gk6JXBKuaDJw3c5JaZN23PKYNAADwNDB1fyvYSy3RQRPm7Lp0V0RE9Ff3zJkQFC1qr6neLg++9t29ceXKlStXbtzNfa0e8mawk8i6d8Y8HCf6qweXjn99qVac3v/XiKK3ji4od/PnwInOD79fduw8QC3Re/bnJEsZ+/dEi3pA5+KCKAAA8LcVSHlSTkWJiFdP15L+/mLq3m+UrFgadSpFxPpJFgcAAIDyoLLz+TRKd9sjKKh3o39b2//D7E/9sdP3pG7NETP+Z53eend6zmW/feqavkFk2KJW4zvkjuw0rbHX7MtRQb0bLTHRNKle/Y7+2Ol7IjXcAjNfko679xjw5r/eWrAko92I688ltd79sNH43ujuRotHNzsbVVt95daWA0bdpkVVj48W6VPe9w4AAESKOQberFbJ628ft18gAAAAKoWJuYuLi5ibFO4xdwnc+lmjZt9/l3X4xJ+/1ajhMUnt2dPUpm61PNdUM3OoaZ3+R95hRmozv+XPuf14a0fCbycuZkv954a4mb78kmmL+tXEIPe1u25dalJ/xAATo3ztxm4fNKv/7a/b9/x+rr7Ze6H1e7YyKmYGAABQDgokOdbN3EVi9ycnSe9Cpz08kpS8X0RcLNVPtDQAAACUUveAffsCiutU1WluNsjPbFCxo597LaShyv/CrQLfEI2MbLqb+3Y3L1NF1TTDnv9oWFE9RsYdX23Y8dUyzQoAAEqpwB5Adu26akTiFwSHF3vOuz4lPHhBvIjm5U72T7w8AAAAVJjslI3X1t+q6/hCZRcCAADKW8FTwJyHT/VSiy7Kt+/AmTGns/KnQPqs0zEzB/b1jdKJeE5+tF8gAAAAlODXeybvfNjAqWZl1wEAAMpboQzHdvS8D3ckjtuQtnW2x9bZ0qy9y/O1cnp++yX+SFrOfzYb9tmisYad+gAAAICnhJHziAaVXQMAAHgiCi/iUdmNXbO30Qt+frO3pomkHYlPy9/frP8HoaFBbsWcEg8AAAAAAIAqpsgYR9XEbVbM6Xd/Sd677buE9Gu/HPnpqkXn9s83aNLuJde+HVuakv0AAAAAAAA8PYrPclSmz7fv59O+XwUWAwAAAAAAgPL3KAC6e+nI7i3fJaT/JiIWL/Ts9nLX9lYmlVcYAAAAAAAAyodKROSudrX//70TnqB71D5HRO3sE7xivo+TeWXVBgAAAAAAgHJQXfQp4SNdR+dLf3LoEsJ9+/Wfn6AvahwAAAAAAACeEtWzYj8OitKJiNPY5bu0mXfu379//97t9B/DfJzVIrqE6fMjUiu7SAAAAAAAAJRd9V2xK3Qiar9NOz/zf7l1XRMREZXp8119wrZ+MUUjItFbd5MAAQAAAAAAPL2qX0oTERnlOaDQVj/mbqPHuYhI9NHkrAquCgAAAAAAAOWmelqsiLi3aF7UefD2mk4iIhd1Vyq2KAAAAAAAAJSf6iIiYmxkVFSnyqioWAgAAAAAAABPk+qVXQAAAAAAAACeLAIgAAAAAAAAhSMAAgAAAAAAUDgCIAAAAAAAAIXL2eX5esqP27adKtyr/aWkXqv2/dpbPdHqAAAAAAAA8LflBEDxS17vv6TYa4rrnbbjPgEQAAAAAABAVccjYAAAAAAAAAqnmn758pQyjjWpW66lAAAAAAAA4ElQ1bW0rOwaAAAAAAAA8ATxCBgAAAAAAIDCEQABAAAAAAAoHAEQAAAAAACAwhEAAQAAAAAAKBwBEAAAAAAAgMIRAAEAAAAAACgcARAAAAAAAIDCEQABAAAAAAAoHAEQAAAAAACAwhEAAQAAAAAAKBwBEAAAAAAAgMIRAAEAAAAAACgcARAAAAAAAIDCEQABAAAAAAAoHAEQAAAAAACAwhEAAQAAAAAAKBwBEAAAAAAAgMIRAAEAAAAAACgcARAAAAAAAIDCEQABAAAAAAAoHAEQAAAAAACAwhEAAQAAAAAAKBwBEAAAAAAAgMIRAAEAAAAAACgcARAAAAAAAIDCEQABAAAAAAAonKqyCwAAAACeYplbpnkurDd3X0D3wn36q8nfrvsiZsdPZ26KNHLo/7LXsNdftjF53JTn1/qMCj1RREdrvzXhI6yLH3j3XMyy2f/ZeuZmoy7eE/zHvtSkwJd9fcLigdO2d5q95QPXmo8rAgCgMARAAAAAQBnpU8LH/9+ieN20u4W70jdPG+a7LEEnao2zXT2j3w6GTv8qdHr42LVrw4bblfgtPCXp0/j4ojrqeetLGJaxzqfLiMjn+vuN6nxrd1CPyB1h+9b75H2n1Ij5726tF7ac9AcAnkUEQAAAAEBZZCYuHd9vapSuyM7UiLcGLUtQ9wmOWxPQw0IlIvqrB0P8PKZGjBhh0+xAoHPx38NTziSLiGfIz+FDG+XvMapVv9hR+vjwOZG64ZEX13o3Epni/Fy9wUEfx44I8TDNvSBrZ/jyaM3MfWNtS3ebAABlYA8gAAAAoJTunouZOeDFDsWlPyIJ65ZHi3gGfxKYk/6IiMqi05SQxcNFElesi80qfm792TOxIpqOHdpbFtTAtPjY6PjB3Vpx79Y5JzMyb9fBU3QbDhx+OGtS+IcLr40O9HHhL8AA8GwiAAIAAABKZc+Mps09Zm9Na9b/g9jPpxR1RWryIa2Iu1uPAqttGnXt4SmiO3/pSvGznz13QkQ62JZyoY7uSryIsZFR7ktbm1YiOv293JeZMWEL4lzfmzKkUXHjAQAKRwAEAAAAlMo9vTiP/HDL2ZMxs9waFbmgxtbn23u3r0Z6Ny/YodOdeczkWdrkWBEXR426dEUZq/IN0F27/OiFPmHlnFDx8x/jyPIfAHhm8SsAAAAAKJXusy/sN3ncWV4q0wYNCrZl7dy8Tiui6ehQ/PKe1LPJIuJQTdwfnAAAIABJREFU6+aakHd27/jpzE2p08LVc9SYxx0fpmnjJnI445JebFUi+pRTh0W8XrATEclYtyIo0TNsw0BzA24OAKBQrAACAAAASsXkselPkTJ3Bk9fqBXxnDzcudiLdNqkeBEJffMl77mxp26KZF8/9Hmwb6/mrV4LScwsYXa1x+BJam1o8MyYE1fS9od8FKpV+40aZC2StXP5/HWaaW+NYPNnAHimEQABAAAAT5w+JXz8qIWJovYKW1TSOVypqYdFRN0neGfGheP79+3bt//4Rd1PS7zUaRsm95uxuYQIyNRj1rblfX75r4emoc0/F5zos3zb3IHmIscjPlyoHR4wubepyN1zMfPHDOjWrduwd8N/SC/pSHkAgOIQAAEAAABP1l1t6GvdfKN06j7BUZ/62JW0C4Nz4PF7t6+eig7sZfVgmZHKotOUT8P81KILDVl9vISx5k7+q49fyLx8+XLmheOr/Z3MRTI3r5wb5xQ8aXgjkdSIkV08pu8Rhx4Ov33t26PDa+EpZEAA8OwgAAIAAACeHP3VPXM8XSdE6dReS7atD3R5/D48KtMGdQs+Y2beq4+XiMTt/en8Y0ab1LW0tMwdn7v5c+BEZ5Xod4ZPj9INj/wx5pPgT2J+jByuiwr6uKTj6AEAykIABAAAADwh+pR1vu6uQTt0TmMj476c4lT2XZhNa5mJiNzTl2LRTsbG/6xIdH3Pd4C5iBz6KUYnnj265pwD36hrD0/R7U5KLnNBAICnDAEQAAAA8CToU8Jf6zYiIlHt/H5sbJi3xpCdo/fO79bV3vKV8NRCk2XrRUSMVQaf4pu1c/mcyAbTpvvknP2edVubt9fWppWI9jYrgADgmUEABAAAAJS/1MhRfX1zHvzaOtfNwsDcppV18wStLnrP/oz87foDB7aLiGv3ztaGvv/ajxdqPSf79DYtsvt8eqGMCQCgaARAAAAAQHlLjXjv3Q1p4jRtzaelevBL7TbITy2ybvnynXkO/MrcOePtWVpR+/l72xs2T+bmJUHRTsEBjw4cc2w3WuRMxqWcR8j06RdOiIxu52h4aQCAp5vBS0gBAAAAfDE+/+uLIiKyXb64nqfxr/jN30TpRGqn7ntL063wJFat14yxtRaRX1N9wk6ckLp+vi4j6ud2zn297cFFiQv7WB93dxzTupZcz1gVk7z1mjj1c5p7c5p88bgKX/9U9EmrQkJl9Nqxzo++7avdBvmpI0ODZ3b4yN82NSQ4VKv2m+umLuXtAwCeWgRAAAAAQPm6tufgDRGRWzcSbhXVX6tF7lbO2feupFyOFxPv7Eed5vYdYj+oPeurpJWx8VtjRUTUjazf8Wn/ftcGBi4lyti4dEGc63tHhzTK22o+cO625dcHT/bQzBNRO/uEbZs7sOybUgMAnjYEQAAAAECZNZweMnKKGNXN11j/rYCR44sZICJSTZW73Ke+7WchJsH+Z/J3V7do3urjgFYf3bnz65/3pZqqvplxab6162v3Xvi/yyZ1LQsOMnfyX3/O9z9Xbtw1qWtZ6KR5AICyEQABAAAAZWZUt3ZNwxqLHG1sdF63q3adAfWL6FTVqGFZowwlqUwbWBa987OIiEldS8syTAoAeNqxCTQAAABQSX5LC/jiiot3q95GlV0JAEDpWAEEAAAAVJJaTUPmNzVR8UdZAMATRwAEAAAAVJbqJnwfBwBUCP7aAAAAAAAAoHAEQAAAAAAAAApHAAQAAAAAAKBwBEAAAAAAAAAKRwAEAAAAAACgcARAAAAAAAAACkcABAAAAAAAoHAEQAAAAAAAAApHAAQAAAAAAKBwBEAAAAAAAAAKRwAEAAAAAACgcARAAAAAAAAACkcABAAAAAAAoHAEQAAAAAAAAApHAAQAAAAAAKBwBEAAAAAAAAAKRwAEAAAAAACgcARAAAAAAAAACkcABAAAAAAAoHAEQAAAAAAAAApHAAQAAAAAAKBwBEAAAAAAAAAKRwAEAAAAAACgcARAAAAAAAAACkcABAAAAAAAoHAEQAAAAAAAAApXaQFQ9rXTh49fvFN0351rZ5MPHz58+GT6b/cMnO5OxsliB2SlJx8+knbzb1QLAAAAAADw9FJVzttmn9uybGpEzYnh9o0b5u+5lx4XviLiu5MP4po6rV6ZOO2NLg2MSpgt6+jq2Us2njRp0uRuerpFr3emTuze+NH1d45+Pf+DXzzDO5T7XQAAAAAAADwNKmMFUPbFvStXRCQX1ZV14L/vL/vuUvMhAR/9NzJyZfD4XhYnv5037+uT2SXMdyFu48ZL9hNDw1aujFj6Rs1di9ftvf7ozc5t3/iNycjBvRqWMAMAAAAAAICCVXQAlH0zecPsgMW7zhTZe3r7V7E367hPfNe7a3N13bpNHD0mTvXrJGe+jMkT6RR08fjPydK1x0uNjUSMW3R2cZK9J1MePFt2/cdvoy64D+3fqqQVRAAAAAAAAEpWoQHQ5R9XTn9rxpdHLAa8//bAIvpP/hx3Ruq87NzR9GGTUWPXXu4ie5OOFbuFz9UriSI1a9TIHVDdSOTXmzdEROTO0egN3zcd2r+LaXGDAQAAAAAAFK9C9wC6fPq7S1Z9J858vW+LM58X7tb9ci5dpGdzm3yrdWo0aeYk8v3Zc293b1fkrBaWTiJ//ZUt8nCcac2aIiIXdm78Rl6d3bupAbXdunXr9u3beVvu3btnbGx8756B21ADAAAAAABUURUaADV0Wfyxt12d4p7GunfvrojUrV0nf7OxsYmIXL6mE1EXOau1XROJP5o09MUXTeX6ieSD4jC+WR2RrANbv7rQc/zUdjUMqW3NmjUREREFGm1tbU+ePGnIcAAAAAAAgCqrYgOgFnYldV+9klhUs7pBQxHRZ/9VzDAjjatXt90fLXvvctc2+sTY0+1Hz+jdVLJPbv0qtqnX8n/WE8m+c+386bTrUs+2VXNz4797FwAAAAAAAE+XSjoGvnw17Dllie2RA4dOXTMZ+9Gkjs3NjeXyd19/effV2W42RtkXv1sUsHK/SfPmcvasdPOfNaVX4yLWINna2vbq1Stvy8GDBy9fvlxR9wAAAAAAAPCkVKUAqE5djYi2UPPNWzceO9SojnWHvtYdHrzMOrBpzame4ye0qyEXtnyycv8LfqHT3RvLxdgP/UI+aWU316PwrkB9+/bt27dv3hZvb++4uLgy3QkAAAAAAEAVUtHHwJeklmldEfnjzp38zX/8kSUiz1s2NHSe7JNbv4q1GOD2z3oiupTjydK1i1NjIxGjxu07dpLk4ym68q0bAAAAAACgSqtKAZD6eZsmIucvX8rXeift7EGRTlYG5z+Xd3395VX3of1bGYnIX9l6kYYNcnePbmj5fEm7CQEAAAAAAChRVQqApOULHeuIducBbfajtqyjR/aLODi2NjAAunMwes3BTqMGdTF91Hbj1s2c/7h85RcRlVGVumkAAAAAAIAnrEplIUYOL3k5SPq6/66MS7uTLXIv8+Tmj1fG3qzj7uFaeNeeomSf2/5tjMXIwb0exEUNrVs2kcTjJ7JERLLSzp4SB3u7Ik+TBwAAAAAAUKiqtAm0iJGNx4R3LixZvGuZ/65luW112o+c7p13PU8Jrv/4bdQF94nTWz065qtV//Gv/vTByvcyj7SRY/sPWLw628AsCQAAAAAAQCEqKwAybzFs2LA6jWoWbDdq3N1/gcOApIM/n7p2V2o3dnLq0rJRjSKObS+K7uw1i1cmvZw/LTJt98aCT9t/v+/YNfF8Z1xPR0vj8rkDAAAAAACAp0RlBUDWLiOtXYrpMzZv3qFv8w7F9JZA3eHVkUUNM7Z07DvYsfTzAQAAAAAAKEGV2gMIAAAAAAAA5Y8ACAAAAAAAQOEIgAAAAAAAABSOAAgAAAAAAEDhCIAAAAAAAAAUjgAIAAAAAABA4QiAAAAAAAAAFI4ACAAAAAAAQOEIgAAAAAAAABSOAAgAAAAAAEDhCIAAAAAAAAAUjgAIAAAAAABA4QiAAAAAAAAAFI4ACAAAAAAAQOEIgAAAAAAAABSOAAgAAAAAAEDhCIAAAAAAAAAUjgAIAAAAAABA4QiAAAAAAAAAFI4ACAAAAAAAQOEIgAAAAAAAABSOAAgAAAAAAEDhCIAAAAAAAAAUjgAIAAAAAABA4QiAAAAAAAAAFI4ACAAAAAAAQOFUlV0AADwt9FnXTicfPJcpNa007TXN6pqUeHVWyt69Z7KK7zdt0b27nWnx/XcvHdl/5NIf5i27d2xpWvhndaY2LiHNpLVrV5uahtYPAAAA4NlFAAQAj6e/umfxmDHTt6Y9bFE7+yz+b4i3ptgU6MqeJf19o4uf0jPsTLEBkD4lYlTfcRty381p7Nq1YcPt8v681iesHN1zRadNJ/sZfg8AAAAAnmEEQADwOJk7Z7j3WZjYrP8HXwePcWkkGfGfBkyYFz7a1cjs5CcDzYseZNayV2Bg20LN+rTv56/ZL2qv/j2si3u/jI1zp294zm/92WXDmtzaPsPdfcSbjm2/97d/dMG6FUGJnmEbintvAAAAAMiPAAgASpa1c/7bCxPVXmHfrffJWYZj6TV3q6WxY7dZoSGrJw7ME8zkpXadFOxasFGfEv5auIjTtDWf+tgV9wP4/PaoSJ0m2HuYjYmIhduIES4Lp278Lsnf3vFBQcvnr9NM2zHCtnxuEAAAAIDyEQABQIl0W9Ys1IrrkqCxeRMblcvgmYHZZ5s41SvFVPqkkDd9o3RO09YE9C5h7U7KqSgRT7U696VtcweR0Cu6B93HIz5ceG302sm9S9hACAAAAADyIQACgJJk7d8XKeIy4GXHAj8v2wwNblOqmfQpn34wNU7UfoElxj+F1KiRd5vnzM0r58Y5Tdo/pFGp3hwAAADAs40ACABKknzsBxHp6uAoIvqsX5IP/e/SHzWt2nZ0eL6Io7lKkrFx7r+jRTyDpz5u5x7rZu4i97Kzc1+ePXdCxMVSLSKiT1g5J1T8Nk105qc3AAAAgFKoXtkFAHim6K8eXP3usK72ltWqVatm8+KAMfNjzt01YNzdczHzx/Qp7TB9+vaZg+wtq1WrZuM6JmTPVX3BCzI3T7Cs1mFOQqGOR1PczNSKuFjWS98+c0BLsyYv9uzfv3/PF5uYtRwwv4gJi58nIWJJpE40M98d+9ide+y6u7lK7MbNiXdFRJ8UszFWnPo624tIxsb/rEh0nTGRzZ8BAAAAlA4BEIAKo0+JGNWp8+jFe27aeQUGBvq1u3vo8+keXVxn7skqcVxm/BzPLh7TPz+t7jc1MHBqjzrHP5/u0cV1xs7Mkt8uKeR199lHbd5cvfXrfzVPnuzqXuCNcpfTBJa0nOb8hTMiIvs/HOT+n3sDw3ZpL1++rN213Mf5963TXd0fV8JDWbHrViSKeE72djFg6Y699/T3nY+/16HVi926OvaZetz5/Q8nOqska+fyOZENpk0fay8icvfSkbht27YlnM4yPIYCAAAA8KziIQIAFUSfMH/EuA1pTtNiY+e6WahERGZOj/J3Gxw6e3bE0B7FnKUlok9Y+XbQDp3TtB07F+TunTPjrYVvdHhv3tvze/y0oNitkLNiP1sQJ36b1s8aaCrSp/bFmD7zVm2Z3GP4g82Vc5fTfGHAcpr4qCjXBYejpzmZiIhYWvqHvWhn6uK+dOH0sMG9Azo+dnzGpnUrdKKe9H8GHtxl3ntu3NHBMRu/OXrV4u2VQwa0tzIRSV378UKtZ1h0b1PRp0SM6jtuQ1rO1U5j164NG17soWIAAAAAwAogABUkY92KoERxCl7xIP0REVUTL99xLiLnDiWdL25c7toZv8CgRzsnmztNGOMnol24Pb741S/JSbt14tnOIScgUtm90E0k8mjSw3nzLad5LD//CTnpz4MS3EaPcxFJ3LovqdgxDx3/etU6EfUbHu6GH9xlYtXeyz84ONjfq72ViYhkbl4SFO0UHDDWViQ14t1xG57zW3/2zv07Z9f7/REx4s1Pjhs8MwAAAIBnEAEQgAqh+2HXOhFPn+EFHrdynLLv/v1zq0dYFzcwXfernbNmbLeu+bIT01pmIiLnMy4W+45Zt7V5X1o3ybf4JnXtxwu1wwMee5a6rU0rEXkUJOWp3KGriMQ/Op69WKk/7o4TUb/Ry7XMi3T0SatCQmX01LHOKpHU3VujxWWc7zAbEzGxGeY7zkXitu9NKevcAAAAAJ4BPDIAoCLofz4cKeLyUmfDHoHKo/W4L/eNKzRd/I8xIuLavXOxwZGYmmnyvjyfniqiVhmLyMPlNPuHP/4sdbWli0j89ayStykqie7gj9F/M//J2Lh0QZzre0dzzn4/mxot4mn6IJGybe4gEpp2XsSuzDUCAAAAUDhWAAGoCDl7KVvWrZtzDNiLNjnHeQ17d/XBUhylJSJy98aJmJkDvWdpxWnadO8Snt9ycHxZLQeOaXOSm6z/Hd0n4tZGIw+W05S8+fND9g5d1SLxh/+XUaAj5UyyPDyevQRZ+/dFioiXc5lPbtfHh8+JlEn/8nEkswcAAABQNgRAACpC+vkDImJ997vX2nQe/bXO0SswcOobzTK/Wjy6c6dRESmGZUD67VOrVathrvGYvTXt5ek7Ns/tXdL2zabuwyc56Vb4vzZzzbaokMmzVuicgt8con64nMZ3gEFnqatcPfw0IuuWR+Q7LF6f8NVnsSKuQ/o6PmaC5GM/iIi7g8bw/X/yS41YNEvrGTzZ48EEaksXkXvZ2bkvMy6lGRJEAQAAAHiWEQABqAj39DoRWTrBN23A2lOn41YtDg5evCru5PFPvNRpG8a9GZJkSAR08fo//AIDA6e+0aOZ7P6wT7dRIYklncKucg6IjVve47dI7/6Dl511WB4XG+CsyrecRp++feYge8tq1arZuI4J2VP0WiSVy+SPpjlJYtCIUQt2n87Si9y9tD9k1IigxPxrkC4d2bZt27ZtRy7lH65LO60VkdY2zQ24wyJkbVkeFK2Z+e7YRw/POXbr7ySxGzcn3hWRu4mbN8aKU/9ujwuiAAAAADzLeJ4AQAVS+wUuznNeuYnGb9aMjVGT4z7bcmiKo/PjRluP+PCTnP+a+27oSNcJGyb3U9ukhngUu7RGZdHDf1UP/1V5mnKW04RFe5iKPmH+IPfZv/b/YPWilqc/CZrs6n4lbs/cHoVn2x/z+6T+7ed/vyGg14aAB411rdq8a//7n/+evDW34cKqkM1RIl4D/cc0zTP45rFTItLo0JmpD68shexrR4LW3u7p9svNfMPvDuxoteS9DtaLG5nezUi9ZzW0b9rjz6IHAAAA8AwjAAJQEXK2UhavPr0KPHdl/9IAF4mLP5ScKs6GbxBtovELWbwvavS6FV9vCfQYbvDTT7nLafaNtRXJilkdlKieFL1+loepSPc6mbae81ZtmdyjqNmqN7DttqCpw+nzvyRfvX1XnmvczNrZsm6NfGsoa7Xo2K5r6tGCQ/UmNh072jxnYdDzZoUGp137U9Oxe9cWtfK3m7R3fnVJs9M/pWXeeq7dv+yaN6vJck4AAAAAJSEAAlAR6ta1FBExq1VofY2pab0yzdiobQcXWRd/4/ZtEQMDIH1S+LIVMnqtj4tKRA4fihLp0iZ3ax7Ttu26iWw/pi12NiPjuq1a1G3VorjZ63fr3CI99UJ14wLNLUc5tzSsvsJUtq2KOzfNyNKqladVWScGAAAA8Izhj8YAKoJ163YaEUk+k1KwR6c7IyLGqmLi6PNrfbq9aGM/J6FQz++/Xy9dDbmbP0/JOUs9d1uiRxU2sRXR6e+Vbs48bsZ/v3ftc/adLcs8AwAAAAA8KQRAACpExx5DNCKxG2Pyb/esT0r4Xivi2r2zddHjrG2aXj+Spl33XXz+HZpzB2raa4oZWJA+IWJJpPj5j3lwlrqxKt9Sn9RzJ0XUKuOixhrErFHLzp+90t6GH6sAAAAAqh7+pQKgQqhcvKd6qSVuQXCeo7syE0OCF8SJevT4wfbFDXQePtlTRBv6UZ5x+qvbZ4ybGidqr6neLoY9yZoaMT8o0TN46sCHe/F06OglcuCYNktERLK0xw6IeHXsUJabExGR6s2tbSyNyjz8CUkJ7VetSK+Epxo+iz4l9BUDxzz2ZLXMzRMsq3WYk2DIuW8AAAAAygt7AAGoILZjP12TmjFq3tQO+z4b6PVqm+d+iY/6fE+a2L3WZJDVy7v35Fz126eu6RtEhi1qNf5BFtNsZOOBJy9GTe3w4+o63RxU/7j1Z/wPt8/fMNKMNBnVfMCDgSX647dP56Vbv9akUXrr3ekPGs3+GGOnW+FjdWNs3ca/3Pg8Mstu7LbnDrfeXcT4Pn/z3iuN/uyZ2L8/Scqn706INuzSpJDX3Wef6//B6kVtr0d9WPhkNX3Cyjmh4rdpojO/fgAAAICKxDdwABXGvPfcuAPOy2b/56s9oXM2i1rT+40PV3zQzrRfyc9dGanN3vrYtsPGa5t2ZG1cnS11TTTt6r03rH7PVkaGLbi5nxrz64bztd9bUqtmvnlrvragqdFyXcy8Xy43fO6Vqc1Gu9eocit4/qbj2oMiMnrtlS8MPyqtAH1SyJsGxj+SFfvZgjjx27R+1kBTkT61L8b0yX+yWsbG/6xIdJ3xxcAyHYoGAAAAoMwIgABUJBObAQGrBgTkbcq/hKfW+LjmDQPOXi4wzti4ywirLiPK9qbVbIc03TWkiA6jus+9NrPZazPLNu1TIOvcmXgRF0dNWdMf0SeF/GtqnJOXV82oqPjHXp2ctFsnnu0cclb8qOxe6CYSeTTpi+G9c8rZuXxOZINpO8YW+8AfAAAAgCeEPYAAVCn3bx68GXuqjl2xp62jFFLPJouIQ/NijpJ/LH3C/HFT45ymfTi9Tz1Drs+6rc370rpJvjdOXfvxQu3wgMm9TQUAAABABSMAAlCl6OO33+08vYFL3couRAl02qR4EXcHTdkSF33C/ElBiU7TPgzobeD/DlMzTd6X59NTH52slrl5SVC0U/Ck4Y3KVAwAAACAv4UACECVYtz/g+df72SstL14Kkdq6mERMU/bPmFYV3vLatWqVbO07zNmfsy5uwYMztozc1JQotP7i4N6G7xhj4Pjy+o8J6v97+g+Ebc2GhHRJ60KCRW/QDZ/BgAAACoHARAAKNT5E0e1IrJ24eRY3QvuPoGBU99wlKTPp3s0/+e4dSklH8OeuTP4nXmJTu8vnt6jFMuHTN2HT3LSrfB/beaabVEhk2et0DkFvzlELZKxcemCONf3fAew+TMAAABQOQiAAEChMq7fcNaonSZtunA6btXi4ODgxat2JB2LneYkiREj3o1ILX5k5s750xeWOv4REZVzQGzc8h6/RXr3H7zsrMPyuNgAZ5Xo48PnRMqkf/k4qkSfvn3mIHvLatWq2biOCdlzteQcCgAAAEA5IQACAIVyfmfX/uNXDocMbPLosSuVhdvcj2ZqRKKXr0soZlyZ45+cN+jhvyru3P3798/FrfLvYaESSY1YNEvrGTzZw1T0CfMHuc8+avPm6q2rR9faM9nVfeaerDLeHgAAAIBSYDMGAHi2qLp0cRPRag8lp4pz4fPBMrfPeXthotP7cWWJf4qQtWV5ULRm5r6xtiJZMauDEtWTotfP8jAV6V4n09Zz3qotk3sML/Mx9QAAAAAMwwogAFAsfda1a1mFHrJSGZWU/R+OW6oVSZznalbtkRa+0SIS7duiWrVq1d7bWYoKksKXrZDRgT4uKhE5fChKpEub3FPJTNu26yay/Zi25CkAAAAAlANWAAGAMu2ZYek6T+f+yaltfnb5OrJ+uy0iUtfMrKhhVk6BgYEFG29rv1n+jVbz6uRXNWbiYGVwDbmbPx8dknP2+z29Lm+vdRNbkSj9PYOnAwAAAFBWBEAAoEwdOnqJhMZu3H7cz84+T3vmrh1RIjK810tFPnjVZmhwm6EFG1PD/7f8G22LvpOCfQo/NFYsfULEkkjx2zTGMfd3jbEq31umnjspolYZGz4jAAAAgDLiETAAUCbTAd7BTiJxc2eGau8+aLyrDR3vG6oTp+BJwxs94QJSI+YHJXoGTx348Oz3Dh29RA4c0+bs+5ylPXZAxKtjhydcBwAAAABWAAGAQnwxvnBbwBCXo6fjoybYJ4bYednVkuuXo+IvpYnZsHHNA1L8JCXnqovvvRG7UGTau/+3wL7wHCIiojspIpK+Wr44ZGg9dy6Gz47V9HMfET9e4kVE5PVPTQd4BzuFBvm/Zn5zQsvTnwSt0DkFew8ol72mAQAAAJSIAAgAFEvVsNX6ufXXbUsOTUpfEv2H1K7b26XjYrcXXnm+xhP+6f9X0p6jCzNsI6c1zhfvqJwDYuNUb00J8+6f1qzHxLCfZo7txO8hAAAAoALwxRsAlExlZuE9rKf3sBIuabzg8yHNlm5MK+ESdatvP29Vmret7ujW/75bUfVY9AjY8HPAhtJMBgAAAOBvYw8gAHjG/XU1+dRnaXYdmlR2IQAAAACeGAIgAHjGZW2Kz+w/3mlQ7couBAAAAMATwyNgAPCMq+3j17eyawAAAADwZLECCAAAAAAAQOEIgAAAAAAAABSOAAgAAAAAAEDhCIAAAAAAAAAUjgAIAAAAAABA4QiAAAAAAAAAFI4ACAAAAAAAQOEIgAAAAAAAABSOAAgAAAAAAEDhCIAAAAAAAAAUjgAIAAAAAABA4QiAAAAAAAAAFI4ACAAAAAAAQOEIgAAAAAAAABSOAAgAAAAAAEDhCIAAAAAAAAAUjgAIAAAAAABA4QiAAAAAAAAAFI4ACAAAAAAAQOEIgAAAAAAAABSOAAgAAAAAAEDhCIAAAAAAAAAUjgAIAAAAAABA4QiAAAAAAAAAFI4ACAAAAAAAQOEIgAAAAAAAABSOAAgAAAAAAEDhCIAAAAAAAAAUjgAIAAAAAABA4QiAAAAAAAAAFI4ACAAAAAAAQOEIgAAAAAAAABSOAAgAAAAAAEDhCIBzIh7yAAAgAElEQVQAAAAAAAAUjgAIAAAAAABA4QiAAAAAAAAAFI4ACAAAAAAAQOEIgAAAAAAAABSOAAgAAAAAAEDhCIAAAAAAAAAUjgAIAAAAAABA4QiAAAAAAAAAFI4ACAAAAAAAQOEIgAAAAAAAABSOAAgAAAAAAEDhCIAAAAAAAAAUjgAIAAAAAABA4QiAAAAAAAAAFI4ACAAAAAAAQOEIgAAAAAAAABSOAAgAAAAAAEDhCIAAAAAAAAAUjgAIAAAAAABA4QiAAAAAAAAAFI4ACAAAAAAAQOEIgAAAAAAAABSOAAgAAAAAAEDhCIAAAAAAAAAUjgAIAAAAAABA4QiAAAAAAAAAFI4ACAAAAAAAQOEIgAAAAAAAABSOAAgAAAAAAEDhCIAAAAAAAAAUjgAIAAAAAABA4QiAAAAAAAAAFI4ACAAAAAAAQOEIgAAAAAAAABSOAAgAAAAAAEDhCIAAAAAAAAAUjgAIAAAAAABA4QiAAAAAAAAAFE5V2QUYIPtmyq71a6Ljj6bfFHVzl3++8uoQ1xamea/IOvPdl6s2bk3WqZu7uI3zHeRQxyhP7/W9H03+1GRiqF8XUwEAAAAAAHjmVP0VQJe/Xzr1nZVbM+p2GDhsmHvze8mblk354POjWY+uuHNw7ayV8WZ9gz/6aKzTb9/OmPX1yew8vUejN3z/wqhBpD8AAAAAAOAZVdVXAGUd2LRqn67Fq7Nnv9HOVETkNc/vFgWs/CZyaxeHYa2MRERuHtwfc7PTxDeGODYUsR52/kBAzCHtsFYOIiKSfW77xm9MRi7s1bASbwIAAAAAAKAyVfEVQNcPxcfelO4enu0erN8xatx3xFAHORNzIDl3mc+F84kiz1vmJDxG9epZyc3zGZdzx//4bdQF96H9WxkVnhsAAAAAAODZULUDoDspJ/eKONnb1cvb2rRl2yZy89Cp0zkvjf9Ru7jhR6M3fN/Uy60jT38BAAAAAIBnWNV+BOzGzV9FxNqqcf7munWtRA5ev3FHpIaIlVVLkV+uXBZpKJJ9/folqdOlUUMRufxDzDfy6mw3G0OW//z888/Jycl5W3799Vdzc/PMzMwvvvhi9+7d5XZTT9KZs79WdgmPoT+eWNklPMaxS39WdgmPc3lBZVdQzvjclgs+uhWs6n9u5Wn46PK5rXhV/6PL57Yc8LmtcHxuy4eyPrpV/3MrfHTLxVP1ua3aAdBV3amimi0sGonIrzdviDQUqdOp64A6c9Z8vrHhyC5/7tmwLd3B6x2NSNaBTWtO9Rw/oV0Ng97qwIEDERERBRpzAqCPP/74b94H8rhaXhNVq1atevXqInL//v2//vqrvKZ9Cmw8VNkVPIPK7XMrIkZGuaF0dnZ2yVcqDR/dSlBuH93q1atXq1ZNRP7666/79++X17RPAT63lYCvCn8bn9tKwFeF8sBHtxKU20eXz+1ToWoHQNnZN4tqNqqe78m1Gp3GzPvX/U+/XjxxtYnDy0Pnj/OwMco+ufWr2KZey/9ZT7Iv7v1v2Ib4o+nSpIv7OJ9hLzYweEOg1q1bnz179u/eBZ4MMzOzli1biohOp0tPT6/scgBDtW3btnr16n/++WeBVYdAVdasWTNzc3MR0Wq1f/zxR2WXAxikfv361tbWInLx4sXLly9XdjmAQYyNjdu2bSsit2/fTklJqexyAEPZ2dk999xzInLkyJFnK3N/qlTtAMjIqI5I4Qwou+DnybiJq+9sV99HDZd3ff3l3Vdnu9kY3UlevWRxvNr7nZVd5MCXi/89L3vuPG+HwquC+vbta2dnV7iE119//e/eBZ6M8+fPr1+/XkTc3Nx69+5d2eUAhlq8eHF2draFhcVXX31V2bUAhtq0aVPOv0OWLFnSoEGDyi4HMEhycvK2bdtEZOTIkZ07d67scgCD/P777ytWrBARjUYzZ86cyi4HMFRkZOSlS5dy/uMf//hHZZeDolXtAMhC/YLIwULNV69miEj9OnWLGZZ1YNOag93HTmhXQ+4ciN94RjN20hDHJiJNhnklTo6IPzrEoUuhBMjW1tbW1rac68eTdPDgwZwAqEWLFkOGDKnscgBDLVu2LDs7u1atWnxu8RQ5dOhQTgDUt2/f5s2bV3Y5gEFMTExyAqC2bdvyIxdPi+vXr+cEQBYWFnxu8RTZsmVLTgA0aNCgnKVAqIKq9ilgOZv9/HKlwJrdGzcuiTSpV7fo3X2yT279KtZi5IDu9SR3G2m7pk1zuqwaWufuHQQAAAAAAPDMqNoBkJFti57y/+zdd1iTVxcA8GsSIJFAIAQIIwQwQESmDFmCDEVcKFVxa221tdhqa7VWrat11NXaat17IgoqKiBISIAIhGlkiAwlAjJEgyjBGPn+SMJGbb+agD2/v5qQ2DfPc5/73vfcc89BGfzCho7vlhflCBDJxcqix+88Trh4pi5o6lhmD5V+Wl61fJDrBAAAAAAAAAAAAOjD+nYACJFshvqRECf6arZQVkpcUhkXfqkAMca52fZUy1mUG3s1w3XWJDei9LUWSQeh4ooK6auGhseIZKyvq5BrBwAAAAAAAAAAAOgb+nYNIITInlNmcbP2Rq5fdt/fw5rS8pDLTRMIGSHLeszwkZTHRkSqzdwWQJW/g3fwmsKIuRQeYTbTDaWFXypgjJvXY+QIAAAAAAAAAAAA4GM1oLW1VdnX8C6S+uyoM5dZmbkCIdIz9/IMDpniyyD28MEGzu9LDqmF7VvkRuz89fCDR2LS/kEbeNCXvXjxoqKiAiFEJpP19fWVfTkAvK979+69efNGRUWFwWAo+1oAeF+VlZWNjY0IIXNzczU1NWVfDgDv5dmzZ9KKpHp6ejo6Osq+HADey+vXr+/fv48QUldXN5FXMgWg7ysvLxeJRAghKysrDKaPnzT67+oPASAAAAAAAAAAAAAA8H+AyBwAAAAAAAAAAADARw4CQAAAAAAAAAAAAAAfOQgAAQAAAAAAAAAAAHzkIAAEAAAAAAAAAAAA8JGDABAAAAAAAAAAAADARw4CQAAAAAAAAAAAAAAfOQgAAQAAAAAAAAAAAHzkIAAEAAAAAAAAAAAA8JGDABAAAAAAAAAAAADARw4CQAAAAAAAAAAAAAAfOZyyLwCAf0giqrqflpVV2ahp5uU9jE7CKvuCAHgfMHBB/yR+WpaXkX2vHlFshvvZ66so+3oAeB8w44J+CQYu6I/ET8uKShtaEFIjD2Kaa8NCoa8a0NraquxrAOBvktRnh//11/nMWvkbesOX/rLcj6rMawLgnWDggv6pqSTuxMHTcUVC2WsSc9qKjTNs8Uq9KADeAWZc0C/BwAV9mkQsRioq3UKSYgHr4J9H2xcKSM952ldfhQ6lQPCyD4IMINDvPE7cteb3ZOQ8beWqAGsyepx+/bZqwHC4M4I+DgYu6JdE/LMbt52vNghc8POE4XSN5/dvXHtoO9Yaoj+gb4MZF/RLMHBBHybkh+/efU1zzu6l3uSO70sq43au2svVDVjw86ThdI1XDQVxJ/ZFnF+/+dXGjfMciMq6XNAbyAAC/Ywo4+CCX5KHhG1dHmgEQWXQb8DABf1TRfTqxYeaQ2ANB/oVmHFBvwQDF/RtjxO2Lv+Dqxmycec8h/Z9oAbWjnm/5fl9u+trX135uJUIrv0SdjCL5Pd912gRUD7IAAL9zP17yUJk5WjfdmeUiOof3i++f6/8uQZUpgB9Fgxc0C/VFufzEQpxaI/+iF8ISgtL79+rRFCaAvRZMOOCfgkGLuhrJMLihPMn7ph+vTyQihDVN/QTFvdo5MkrbrahTNkwrc1O5yBSyAhvefRHIixOOH04PAuRmG6DqVgJQrBS6FsgAAT6GRO6E0KJcacuqnlqVPLSefzMsrZj0uEn46Zs2jwbKlOAvgcGLuiX9IzNaIh7K+qwwUvGq7yM5Lv8IkHbCf/wCx7fbF8ZAIcTQJ8DMy7ol2Dggr4GK3lcmMJPToka7rnIjYiwZqOnhMTzI89cTPBZEyi9/b+RvEbISIuERQiJa3gRBw6cz6wlMQPDdswKsCRhJUJhE4kEOcR9CXb9+vXKvgYAeiQRPky7duLYycsxCQnc/GcDzSyMiFiEN9YjFt9OSM+4ncLLL696+oJEc/DyGz9p6ijLN8V5ubwmPV9vBswyQHnENXkJEScPh0cnJCRkC7C65iY6eAwMXNDX9TxwEcVQt/FuPOc2L+V2dklFfWOLnrmX9/jxk4OH6dTcy8vJUxkc7EDFKPviwX8XLBVAvwRLBdCXSURVWZmVOsYUHCLQTdVLo5PZ1RgbH3t9HMJRGTrPEpLZd16bjXIxVkUIvXzAvZqercFwVEn/a8OW8+mvB0/7bsOqeb6WOvjnmSd/Xr/pjpa/l7m6sn8TaAcZQKBvaioI377lTI5Qz9yagn/z/P6tk5m3Yod/s+G7ACPz8Wv32BXcr2tBamQTc5qeujwh1kB4N3lfRvVjhGBDGiiHpJKzd+eOhBISjWmkgRHVp0T9lpIYM2XZ2tkORBi4oM9628Alu37x6yGfPEETQkR9S1NDTbwslXsY5tGV9Zcf1dTByAXKAksF0B/BUgH0cWVX1y49VmQ7f/fGiWZYRA2YPDMu40zE+Vgv64lmWER0mzTLNWZvzKmL7g7zHPBIz3KILeJy9qzgID3naT9tmuLSdlax+UkFvxZ5KPXHgO4gAAT6oscJe7acKTOYsn7PjKHSjEIBa99vvyX8sVOXsnGeA5FEt3Wmd/2SqK6mFiFvuokSLhgAhJCIf3bnjoTG4WF7lwbSVBBCEiH/4q5tZyJ27tHbujzQCAsDFyiXKPfUedGkeW6dN5DfOXBV9JnO+t3+sbq6KoRog2i6Crp48N/1OO5gmuVnE826lJGApQLoj2CpAPo885HTJiafbyYiMUJYhLDMsbMmctZfvnQl1XupNxnJQ0KREbE+thPNsCaegX4X+IlC+8/WrA427TBRSxoaqhGyZg7SU95vAT2AvG3Q90gKWFFcoe0ni2RLOoSQiuHQUR5OCJVEnrya/0r6KSE/Ojq3SfYVYXH0n3siBYwpge5Qah4oR8PtuIgSUtDni6RLOoQQlsQc4etGRULu3rPsJ9L3YOACpamIj4iIvHC9SNLp3fcbuEgsYF3kVMq+Kq7hHtl1OoPkMcnXGmo7gg9LlHH19LVLV1IbOr8NSwXQL8FSAfQDxKHzd20LCzDDt72eGOpHEiYeCk9rQgghLDN4TggN8S+Fsx4jhMieU2Z5kFDekT+OcGvEsu+Ia7hHDp8TkPzGeJsp5UeAXkEGEFAg8dMi3kMtD4d3ZK/WCUoFyHqkvWyzT1yTF3vxzIW4IsQMDPt8VoClKkIIPbyxbfUhPrpyy9nSEFUVZ5bVkpjBq1bMgOp4QFkqHnIQCnKUtUuSCB+mXz9x9HxmrZ7ztJ++mOKigxCCgQuUycjCjoHOnLmY4POjW2NC2kvPQAfiew7c5+lHN/x2vZbEumZLp9Q/5BcJhHrDF6xbBBWgwQeHZzCdSNcSw6+OcJ1pwI+9RxnjbYaFpQLop2CpAPoLcQ3vypl4NOaHyUwsInsGfxKXeDTmwnVfl1AmFuEdJoT63dqReCIqzW2RG9EocPGy6tq1kde2LkimMY00MG+eVxYJhHrDwzaHQRf4PgeKQAOFeX57/+J1J2631QxDCCEkflqWw7nFKqxV1TKiEKXLuKZSTjSvnDE8xJ5cwwvftWHLmeTnpmMWfrfss6AhZPSYH5PzjEFnMIe5kEVVBRm5hRWvtR3Hf7F86VxfBhFy2sC/T1JWUEzQpbwrXv449xyrUM8x0Iv+ujj+yPatf14u0XQJXbR62Qx3mlpjWTrnvgrDyNgKBi5QFgzFlPQsIZl9J511IyrpHsbcw40+8P0Gro6xo4fVgJqC/Ny794UEc6/QsBVLQ4bqqr77fwrA/4tgrI8piGWz89lJ52PuPNcb4mVNwcFSAfRPsFQA/YW4PPH40ZssIdnb00ITg9G2MMJkxbPZsteIYEwjlF9PYVfjHQNsKBhVqoOfHwP/srG6/G7po1cEc+eJC1Ytm2KvDWnCfc+A1tZWZV8D+K+QlF9eu+QonzFz2/ZQJhZJ6tOOb9t7pUjeUpgRsnHjPAciQqK0fVM3x9DcR+iXJmXW6jlP++ILeT2xx3G/LNyb4Rp2UN56EIAP7nHcLws5NtJKeG9TfnnlkqMFtsNHiO8kFSFm4KzPZwVYSo8m5B6fsDYShWy8Os9BIZcMQE8k9dnhf/11PrMWIecFf/44nq6CEAxc0Oc1lcSdOHg6rkiIDMev/nX+MOnohKUC6JdgxgX9R1PavkWbY5Df97uXepN7eC0pCl++4kyJvFo06C8glgwUB2s2fvZMBio5cyq6XCIpurh585UGi0lhK9euXbkggIFKInce5jQghPAOTuNISHA7qcJk2k+H9q2d0V5NXkqHpKWcXwD+i0SPq6sRX1aAQiwUitr+IhE+5J49liAvi2I21NMWIX5yDnIL27FnS1igJanT3dBai6TI6wagK+zruoomx2njbBHKZKWVwsAF/QOuqfohMWiKHwlVcW7nyTeNYKkA+gdxTV70sYvyej4w44I+SiIsZh3btnLlyo27L2bXSxcIRLdJs1yRMDH8aq5I9nquB6n9NZY5dmoQqW2NDPoLCAABRWqfKBJuss7UeYRtWP1poIezs8f4sGWL2mcYvNPIT2wRQi2qOoaUDgs6SWUOLwORAuwGwyFooDB4hwmhfiRhYnh4+NmNi2Zviy2XPTeLssLXbD0fdSJCftsz8R0fREJI+Fpd37Djgq4pO5uHEMN5CFTBA4omflqWGXfxzJkzZ6K5D4W6gSu3hc2YMyWEhkrOXEx4LP0MDFzQ53QauC2287atnTF7WqcHEVgqgL5IIiyOi2sL9iCEUEXsHz8dijp5sq38Psy4oO+RVMZtX/z9b1EpBQUFmbdOrt98SjaKqQEz59siQeTJK9IBTPUN/aTja6Jb6AI/kjAx/HJ201v+fdC3QA0goFiqxjTNhxwOJzmzhDR2wXfehrIYJEbTnEYoiGWzBaqOATZ6ZAsmWZCSzE3mlbZSaPoaA8SNVdlX9v52nKc+/IuvplhrQugSKI6qZmt9RkpmDl+g6fX5/GBHXTwGIYRwRkaa1XVmU+cEMmTlq1SNB5u35LFSU7PzG1T0DPTxraK6e/Gn9xy5/sRsyqLPfKlQMQUoUFNJ9O4ffzp4g5eXn5+fn50Sk1iMYbrY6A6kMnSeJSSz78grssHABX1JbwOXbCZdJtRruI1gamMQwmjDUgH0LbWJvy/eEynA2PjY68vqBpLoeq0CFZ85IS6ytQPMuKDPqbj+64YknSkr1q//9tNxNthSFoed/VK6QsBom+q0pLFSU4QUX28GsdtrRDDWxzdpeU7wNSPCIbD+AmoAAYWTlQJCtJnb9oYyO/xBlHt82dpIgfzYflPBxV27TmbWtn9Az3naV1+FDqXABAMUqfLG+kX7H+np1dbWui7a92OQ0VsHoKSSs3/3obi22lYIkZiBsxbODWQQP/iVAtBGUhm3feXefIPgz74M8TTXlFSln9mfpjdn4XjpQJQWSaGFbNw5zwEv/TwMXNAHvH3gdlkmIARLBdC3vG9NFJhxgbJJRFX307Ky6lWtXAY9OfddiffZMA9Zb7rKmC2L9mXIa7Yi1MD5fcmORBS0at8iNyJqKwXU9hr0NxAAAh+a+GlZXkb2vfoWpGnm5T2MTsLKl3Dd749dZ5j2L6tRrIa62ptrq/TyfwHgwxFVPhTq6ZQf7lT57m1kd9XKRqRp5OTkZmGIhycRoFgNrB3zfuN4f3v8e9+eh2tPjykwcIGyvXPgdlsmIARLBaBEEokEi+04U3Ytk/uWr8KMC5SlqSB8+5YzObIAJIlEspq1vUPRfNkKoX3Xs+um0eO4rbtKHNsLmIP+BY6AgQ+pl0RuAxOGzrOE5NTCV7QRbnRC++cJdFP10uhk9oPWwf4OVBxCWIK2IcPazs7OmmGoTYA5BiiCRFTFvxUXFXmSdadZ1cTciKimqUXEyk8vlmBkg/MtMDgNiqmVnZ2dnZUpRQMHpxCAoonyYnckl/hNCfOl91IGBUMx1W3OSOLkNlKGuZu1lvAfqVEpA2HgAqV698BtazzcOtjTQedpXqFQV08TB0sFoASvKhL3b1ofjzy8O6btqBoPotSwWInZLbIztr2CpQJQkgbOX6sPFJhPCftuYaiTRg0/+4GwSd9+jJORfHGLoZiSniUks/nNsgc1opkeJis+JVV+ApfI8BrpytDBw6jtnyAABD4YSWXc7z/tv6sXHLZm1fdfzZ3sY/bqkcQiyM+WrIpUjWnqpdHJKYKuD9NdZxgAPgTx06L0e69p1O6Zq00FF7f9tOlMUl5JRV1FSTaH84g8zJ2hiUEIEelGmLY6VRQYnKAPe1GWGsUtN3Ae62Wu3uVP4qdl6QkFrVYmugZ0jRoWi5N8PTw86iYrrVbfy9Os66cBUKT3GLh0mrkeJiuencq6dO5CNOvWvQF2vrZ6EPQBiofF1mSdT2ivpiZHMNbHFMSmpVbjYbEA+pRXFYmHt+272zqg8Hyt98+bZjjraWvT7F1MmzOS8jJFer4dQpnyQGYJsvJxNFBt2zQqI9oE2L9jFxT0eRAAAh9KA/vg6ohi7692LPY1JGARBqdBG+rrbkWW3SN7i/RgKKa6r59Qvca4G0MxMfBhPL+9f/G6E7e7rtkQQk1pR1buyaNP+XbldwtnBNrgqvOyecl1ZG9PC00M6l75DgClkyas3UrP4fOLq1t16FQiFiGEb36YEs/PJ9tMcjHuvFAT8Y5/tiW8leHvZa5OoNuYv87PLqjHM0fM+WrBSHPYzAOKIn5alp5wg5PJ5/MfNpGohlp4DHrPgatBGWyjW8VLr3ih5zxp8aLpTmRYLAClkG1mtqety7QvFuTLBwD6Aiz26Z1rF6MyShsHBc2aZq0tfVfVgK5Rw+KmdAllSgOZbM4jWSBT1cDC2WfiJ150OGLb/0EACHwg70zkxlAY+i1pLDa7ocvDtKqBvbutEUR/wAejZmhEKOeJDDycbanSE4iyTREVXMnJasfVa+a66Kvj8SQjexfDTimwCEc16XSXlEgkGAys7YCSSOrTjm38aWdEcl5+fn5+fh6PFZ10X4XhZK2rStF8c/dGduqzbrmUuAH1xdczkfM4bwYRIVWq/ciQ6dNDRrpb6UP0ByiI7HR4XHZ+vvx4eF4DxdqJrol5v4GL0TT3nDB9+vQJPo4mUIACKIak/m58+PGDh/efvJFbh6MxGWRVhIhdW9PJ4KhUXGk0L+N+c5dSBwAokzTWwyoSvjLzCHagykdsW9Jax/51CKNtqvc6JzGF/ULf38tcHSFVogYsFD4OEAACH8h7JHKbW5n0FHIG4EPDaFp4T/CRR39Q26bI7eKGQUGfzrLTlr/f/ayivE7VnbKG5qLYP88/NPF0gJatQBmack9u3Hi5xmn+z7+s+Xr+rKmTfMxelaSxbqVUk4e5M2h6KjUsbnphI0V+hlGqIevKvrRnw8bPbF/6AaBA0tPhqeRxKzf/smzh7JmTRzuSnmTcTIy/Jx7s6UDV1YWBC/qeptxTa9f9GZNbUd/Y0tL4+D4vrVp6PFyW7MPObdT38DLvsJlJxDbkxeY8Ku9W6gCAf5dEVMXPEKjSdLsFGsU1eQmxUZEnYzJr3lDMzciqSB7ryamoUrfoWPNH28IIkxXPTqnrFMrE6Q/SJ1PHTvI3gcDPxwUCQOD/JhE+TIu/zsnk//0TCBRpNcdcsaHb8EEayrl88F8lERazzx248XyIK53QYVOEMTzEXr/9U/LtvfbCP0SzQWRBSjIvP7+kCke3cXOyMRgIN0agcBVxf+5MUAtZvW6ajQYWIYTBadDshwx8eC3lNq9C3W2Eo4O55kMOh5t87wnVyt5EC4dBEmHx1QO7LwssZ345zRpqrAFlEGWe33SGbx+29VtfAxwGIYQlUKycaKLUJG5G9kuzUS4WFqYwcEHfIRGJJK/vhm/Ze4chDbZPH+OkXpOexr3zVBrykWYGszh5nTczRfdYfz0hu+ILE/IJzoHWOsr8DeCjJank7Nu0fnfErRpdT38rUvsfxALW/k3rf4tIziupqKsqz0+ThyzlsR5e2tNOsR5Z2eeu/XlUqQwo9fwRggAQ+L80lUTvXrlmvzyR+2+fQMBomlv7BISOsdNS2k8A/1WYZznhBy8lyevbyTdFnmv1dpZfflYRo8kY5unIdHQfO+uLKR7GEP0B/zKJWNyKxXYfV00CbtzZc+GP9XysdNDjtIgjPMz4Tz9zoCCEEBI/LUo4umPX+Vw8M/Dz+cGOungM0dzBjlCddoudFBPBSs9LiT516GJao1nwsu9DbYkwbMG/7b0G7t34DbGFftO/CZCeDpeIqrIu/PbznsTHes7TwmYHmBGxCAYu6Ctqk3Z9+13UK0Jr3AOrb1dPtyVhEcLgdZjWlI4hH3lrugcS6XICIYkw++xfh5ucl/wwysZ29ChbqGoAPgRJUcSGDVHFtICwlYtGDmpvgNiUe2rdL0eKNNxDFy1fvnhesItGbUZ7yLLXWI+82S2Sj2Pw0YIAEPjnOrf5mj990kgnrYa85DQu72+cQMAM1IAbI1AKWVcveX072aZI98LkXQv/IISwRIqhoSEFhi74t4mKorZt2Jqi4tGtzHhF9IbFf8SUVFRp2Y1xo+ObSjnRvCa7kWNtKOIaXviuDb+cSHpuEDBvxYqFQUN0scKiciGFTCYz3f09zCgIPXnRPMDAduKMJYvm+jLgIRr829574D7OPccqNPMIcaOrCIvjj2zftDuyBGs7acm6FTPcaQRxVYngjY62Jgxc0CeoUwZUJlyJzChs8Zu2ZJhB2wDs0ucLo2lOIxTEsjlJyfefPX+Uee3ggdPp6iHffxFgZmIGNS3Bh1KbdfkEr9J1+sr5brrto0yUcfzH/VyrhbvWznWnke9Sk4YAACAASURBVNRwOAKFaaX58CqHWyRfxvYS6yHSjTBl9QaevnYwaj9yEAAC/1gD++DqiBq/rzd95WNIwCKEwQ2kWLk5kQUpydzkOoqvt+0QSOQGfYj4xbPnL0Ui0SukoobDoO7JPb1sirQX/nmAsRlprw93RfDh4DB1WVdYKQ80HcfaSFN7JMKHaZFR98TNWRfuawR/u2H9RDsNLEKSquwobh7SJNZc3bnlfPrrwdO+27Bito+lDh5Tm7g9bOWRxybSUY3Xolm5eAYEBAR4uljRtCCVG3wI7z1wn91Liec/wBNVsk5u3xfziDLi85Urwya6GBOxKP/swi+3Rg10nO5ARTBwQZ8gLQTIq0Tqg0eMsNBse19eMoX9WN1tBFMbg9G2sDcT3buTfedufn7Jc5LjpO+WznDUglELPiTCq0puwt0qDasRbnRV4UNBk4bWQIwo8+qmhJKguT/402XJ7GJB3P69kRUvUEtJW5XnLlugsn8Qo8308YE+PP8BEAACf0fHRG4h78rv3HK/6Uu9O9b4wWgyGOql0byMxyqD/R0YlpDIDRRILBZjsT3ctyT12ZH7f9u289D5qKioqMgI1v1WAybTiIjFURk6zxKS2XdeGI1woxN6T4AlmunpqrlNnewIHWfAv04iLI4/ciBX08OagkEEupWD49jQEabykYZ5ln5iy8lbj56J1Ucs/HEMQ036B7xGc+XlNF5h9l1p7GeGO02+ZntezLrIq7TymerWSw9GAP4N4hpe+B+Xnw5xpRPQew9cbUwjNyEz7052PWXE5ytXLgwaoiuP7VRlHWYV0oYGyUNIAChUj22+ENFMD5MVz89/ptXxQbn7MRrMQOOhfmPGjh0/cdLUKZ/4O0BxQPDBYXR1caXRySmCxhcPLu/781S1wShPs9ay1ChuucmwCW50vLRZ6M9bT5XSZ6790q4iqb3Kc/f6BuA/BAJA4P11TuRuLkqI5lXa+M9wNOh8kyOaabbEstLLtW2DHah4SOQGivE4de/Gny7UWXToYCklqYzbvnz7tacGXp/Mmh3sY0PFPb/HTbrJeUQe5s7QxHfp89XzpghCGIq5NWyKgA/iVVH0n4fjk+WrMII2hYiViKr4RY26epoY6fPHNXZJI8l+1Lj2R2OCwcCWNFZhIyPwyy/HMjokrDXdjT+RXGI/Zt4oWNOBD6ku9diWKE5bk6P3G7jSJxZeJckpdPHsYR2OLUjK0y7F5rQETPkM+nwBxeu1zRfCUBj6PT4od98xwuDU8Hg8XhWWCkBB1Aa+rLrGu1t+r542YcXPn3vpYhFeDU8fPm+ikxZWIuRHbF37V5LYNeznFcEWxoaqlZfTeGXyhnXSLdB7DVpmtk60rg2bwccNAkDg3XpO5MbV50ckl7wwcBxtq9t5sYbREtVEJN/VsPb3ZhAhkRsoBuFledw1Nv+NiY+76cD2tyVFERs238BN/GnbtyFDzQ0NaQw79xEuWo9SU7jJ93COATYUTTO9jqV/YFMEKFpbIlpblalXuSfDlv3FbpbtLEufPwoFzyj2HeZbHJVh1JLHSk3NLntNs7KiauAwElFV1rk/9lx5QJvy1Wee+tB5GHxI8h6J7WXT3mvgyhopcpPvPSHTLekUAhaJnxYlHN53ME3i8cVXk2HaBQr1zjZfPRUClJLtGOWJoJUtUIaH0WvDDtzX08O/eIHMAyaPtiAihBCRSqMQsEjEP7N29flK65lr13/moYdDCBGExedYhS2Coiey4KaqscP4oJEudIj+/OdAAAi8W8+J3DhK6/ObnMz7KoM63w8RQgNq+eFJRXT3YC9zmFSAgmAopoOs3adMcOpUW0py59q2S4X2s7+bPqT98D6WZOFg+CwhOYPXYhjoYaYufUphsxukIR/YFAGKJq0zkcx+0CpNpsBSTbRqWKzE7Bbp84bs+SOvy3yrSrW10a3icdJ5nGsR4efOnQuPuMYpeGM756dV020Gvu1/CMC/QBYub5s733PgYjQZDuav87NTMpLjL184d+7cuQuX43lP9AK/XrPE1xC2iIACvV+br7Y+X20VVGQw2qbmtsM+meiqC+MWKJ4W3dx22CefBhvVdRytUhUxf+xIaAlatnmek7wPj+jB7YgHGo56D3hxhS1WHo4GaqjHsgng4wcBIPAeek7kxlHJmILYtNT2vpcyTbkxJ5OK6KNnT7AiKeV6wX+TKpmqg8eIa/JyHhMNydIRWZt37SKvctj4BQ7Uzp+VFnbkNpLdApjaXbf3YFMEKBqxcyJa1yYzvT1/YDTNPYP8rHUHYlpbCVp0O79J85d+HepKhQauQCG6pUa858BVpdr7SU+Hi1SJulbOE2csWTR3pBUJnqKBYr1nmy+E0TTXw2TFt1dQkcNp6+lAYjtQEunwa5tmO9YuKL+9m1U4yHvyGKa29I2m3NN7DuFGrlk/w99p3NSRFrBJ9F8GASDQjbimKJkVl5r5sEFVg6qtgcOgXhK5Mdqmeq9zEm9zc/JfUu1saUQsQhJh8fUDv5/lG0xZstAbDiAARauO3bxw27nStpvgywfcq+kCDevup7mIxObSaF4uwdLfy1xd/pSSK5YlcsOmCFAU8dOy9IQbnKwGgo5KTlGu/Hi+bH5NYQvJ3p4Wmphenz8Qlkhl2Ln5BAQE+LjZMahQqQoogkRUxb8Vdyu9CGlQHt/Nz5FHeN574MLpcNAXvG+br97bhAKgbPJptm20IoReCe7eyM4vayRYW1JxDffiT/y+M0Uv7Md5TiSiDgXWCf91EAACHUmE2WfW/rj1XFJ2fn5+9u34azfzGijWTnRNTM+J3Dh9GyezF/kJ3Nsp0Rduydp8cYW04GUrZ7elHAKgOBrG5I7PHkgd9/TujewcEdXTv2s+GrGp7Byr0MB5nLRUlaa5tU9A6Bg7LeVcOPhPklRy9mxc8dfV0kZJ85PSe3lPX6AWQZEsmQKnP4j0LCGZzW+rqALPH6BvaCoI37Jiy9nk6ubWpsqSwvLGFtRQII/wwMAFfZW4Ji8h9lZ6Dp/Pf9hEohpq4THv3+YLqRoPotSVtho52FlBiy/Qt3SfZklGOi15rNy8nPirUVE3WNlNQxasCRtjCq1BAUIQAAKdPI7fsez4i+FhK9cs/3JmsA8TW53OSWGlCMjD3Bma6j0mcmMGGjv5+Vnr4sQvmsUI2nwBJRC/eCYaIG+70fXZg6SrUsPipueLjLo+ejzOuxbNaxo2fqas5QxmoAbsiQBFkhRFbNhwpc5j0a5fl0wODBg9dpK74dP7aYUZ8jxu1S496lSNB1E6VlgBQBkaOH+tPnBbN2T97tWfjhs1cuz40dYqD7P5eR0elGHggj5GUp92bP2a7RHJefn5+fn5+dkpMYmyLU7se7f5ItCH+btbQ/QHKIxE+DAtPjIyPJxT0EwwY7xl7Mmn2bbRqkp18POz1tXWM2d6jF+wZOE4e12YfIEMBIAAQuhVReLhbTt4z1VKrr0auWbleEsiDotTIxnZew8jC1KSZZ0QNHtL5MYSqQxHzwBI5AYKJhakntz7665dR89funDrvgrDyVpXtduzh+wkf3p+LcHOgSkrDYQk9UlHt18st5z55TRrbRiwQBlEmZE7LxcP++rnufbSRw4MTsvM2YYsSIm78VCWxy3vsyRQlVdU0ccUxKbdFUPTGaAsFQkH93LVpq9YOYomDZljCVQbF/OWvNgbyfIIDwxc0Kc05Z7cuPHyM9e5K1et/mbh7KkTvMxfl2WmprPuiQd7OlAHQpsvoCzimrz0ClWabrfkSImQH7ltzfojcdlF5VV1FSXZSfniwZ4OvZf4k06zbM6jtioIWCKVYW1nZ2dF0ybABifoAAJAACGExT69c+3qNXZuJRoeEja0vVouRpPBUC+NTk6rUhns70BVhURu0Gc05R5fvfww9znJbJCx5oC6R/fzeNW60patnZ89sNoWTN0qHic1JS75/rMBrQOe3GNFHNp7jqc2/JsV85yg6ihQkvq7MRd5lU5j5nesUI7RNDPCFMTGpclmWVmfpba9aYy2KdPDP3SMA8QtgZKU397NKmT6TB3RKVeCyiA9S0iIeSCvmQsDF/QZkoJLm/7k6M1ct26KDQmHQQirSqINdTdvyWOlppa0DvZ3oGpAmy+gDE8Sd3225ew9WbJkO0llwq4ft0QLB09auPT7JQtmjRzUXJSSliroMj47a6/ARule+BKADiAABBBCSNWArlHD4pa3oMG+0zu3SyKaURA3IbVI2zbYgYqBRG6gdBJRlaBGpS5p1+5spvzsTJCX1qPUFG7eC6OeHpoxmuZuHlYDakqLMrK4t9kpvPyXBgHzViyb6aILWyJAaaQVyg2cxrjRO57Kx2ibajy/GR8nz+Pu2mcJp6mlgYNnEaAwElFj02ucWtugq+PfSCwQWw4f29YTFCGEkKqxvsrdGwkJ8gJsMHBBX1GcuP8S33ji59OstTu8q0pl6reksdLTX+j5ejN6TXKHNl/gAxpoYkgoiGWz6zsPu4rrv66Lej3xp21fj2XqqavicBo0B0MJOzE5o1sbiE5w+oNIz3PE+h4ucFIRvA0EgICUNHEwpxbH6FosF6OLGm4kZmOZ0v4IkMgNlOpV7smwZbsKm7ANGYNCf51hI01Ew5IsGJ1qTnR99sAMNLAdPnb8hKBxwZMmTZ01dbQrA5Z0QLnUB9TnxeZk4EwDPcw6JVTiiC8qorh5RfI8bgLdVEuk7j7KwxQO2AIFkgj51w/8sX3L3lOREbE5so4QCJGaayKSszr1BJUitdanxPML78sKsMHABUohfiG4f+f+g6onIgJZevDlUeYBVqGJW3DHLl8IIYSjUnGl0byMASa+3gwiVCsHSiDbsGSzGzpk7ZSzjp3I0Z28aK4DWfqGRJh9ds/pjPoWVCvvFNoLVWOn0cNtIfoD3g7GB5DBmo2fPZOB+LGJuaIuf9LVs0KotvG5/IOjv/pz/6EfRhoq/BoBQKoOE+b4kfgxMVlO5vSOd0BqwOSZDCSIjIgtlyCEENl72ixXJIw5dbF9RKuoa2lpaWmpqyj8sgHozmyopy1CnIuXs5t6/HvJmYsJjxFCCFH9Pp3hQSdBwhr4dzWVsI5t/PmydM7sTFIZt33x6kO3aojW1kwaSVgUt2PnWb4IIYR3cBpHQoJzkTcre/geQsLE8KuyWRcGLlAosYC1d8X86WErNm7cuHH10rmLtkeXNCFE0rJGKCu/uKHbF6iWNtYIZVRLJ1qiW+iCAFtHY+KbHkc2AB8C3mFCqB8JZZyOSpMvBVpaniP0vKVF+qqpJHrXsvURr12+3/StH0nIPdH+QQD+GQgAgTZY5tipQSRB5MnzuZ1mlqaykgyEbOim8jfwRnRDPCzogJKQPYM/sUUIZT0QdIpVYpnBc0JoiH/0jPyhuUtICAAFkojqy/iZmfyyp+JeP2MyctoUBhJcPn0xW9hhjDZkZySSQubMZDK1sc1dA/IA/IvqixIzeZei04Qd3hM/LRM8FaZdOs3VDVl/6sDvW7du+2PP+hAGKok4dqVIghDedcJcDxLKOHvqpqDD6JYU5HAEHjPn+NH0VVGzwn8K+K+TVMbtXPVb3Gu7OSt/P3xy788LAhgtTS+bJRJ5rD2B030toKpGQIiElS9pyd7fbPpu8lAKLHGBAsk3LC9E8aV3fFP72T/t3zmZiZBYwPpj7XeH7pCnrF8X5m3rPWoMreMHAfhn4AgY6EDa8TLm5u1qgo2thQ4eg5BYwDp09HQZeebCeQ4UiBcChZKIqrIuHz1y8nJMQkJCtgCra26ig8fIy9wVZDzrelS/67kviqluc0YSJ/ftCbMA/KskwuL4E7t+3XzoUiKbnRh7ObvOyMaZrtnT/InTt6KrlGSwWHGppa0Umr7GgIZ78Sf+3MsiT/70m9Dpga7m2r1VewTg/6dqPMhc2yxgnKdR2xmt6tjNn/18oUWEu/lm+Jpv/QyxCCGEwRswOzbKJpoz9OsKb7Fvpt5pUNEz0Me3VGVH/vFb+GPP0LD5oZN9bKlwgAYoWMX1XzdcEQat2rlk1CBtdTyJajUsINjblkrAIEQyUn+WkJya1iArUCUnqUy9cCizaWTIPCcjmGqB8hDNOlWgwlGMjTRwGPQ4YfvK3Wz1gG/X/BDMHIhBCCOpyonmVTYUVEje2hAMgLeDABDoRNrxMi0r52ZUbEpOBvvy6ZNxhbjh36z6zBWaJQGFaioI37JiS3hGA1ZHU62lviAvK+1mYt5rc3d7qipOf1DPR/UJXRp5SMubszjlxG7lKgD4ECSVnL1b1ocXkV1C58wJHulk8KKmdbCvu0VvJadwFGsXO3LTw5zkpFuxV6OibrCyn+gFfv3tHOhPBxSBQGWY6eAxEuHT5yoEPAYhDTN9TNa1yIxS5DnxSyeDtlHYJb5ONHF2shpQmZOUnMy6ERV1NTal4I3tnBVhQSbwSAKUoZJ7/mjmy7FzwlypbYMWg5H/p3R/Mz0thVdFZNpISwCKa7gnfjuWKHb64utQS9ghAkrVtmHZYVkryjj78xm+5fx1PwTR5fHJurs3Yl8bO7YUsLJrtOycLbQgcAn+CRg3oDOs2egpIfH8SIGhg4srVaXF2d9muJ+9PtRMAf8yiajq/t3i+/cqkZGVhaWNRedThZLKuD1bzpSZz/x5aYi9tgpCSCxg7fvtt4SInXv0ti4PNCK6TZrlGrM3MfzqCNd5Du09lLBGoybPjM+IL38geGVroYoQ2XPUmPDEczcy+FOtHSCrG3xgDakRhxLqPMK2Lg80wiKEkLPziHd9h8gIDNviE/rw/oOGFqRGNrWgU+CMLVCg2qRdq3YlmYYdXBNIlZ0Gv7Y5RlhcUYGGmrV/jOw9bRYncW/MqYvuDvMc8FjK0Blr9wULSgtrmhAi6g8eRIPyakBpGupLENIk9Dh3ip8WlUt8F69rQhuOJh/6PvkCjWmk0lBQVov0hi9YtyiA2sN3AFAs4tCJoX6sHYmHwt2GLnIjIoSePa0VImRMNZAPakllXPilynFfH5ph8OCJpgWUVwP/GGQAfYzENXkJESf37P31r8O37jZqWNqb/Z05Akdl6DxLSM55bDDy64XjnRhUIkww4F8lruGF71q/7uBl9u3s/Pzs2+z4aze51SoW1m2NuUSZ5zed4dt/vvErT3mjdizJzNmGLEhJ5t6RtpghmtEIBbFstkBV2ilJDkMxdR0dPNpe/kXJ03upN/Membp/4mIMEW/wYQl5UbtY5WMX/OTdXiRf/OJZVdnd+/WIrN17F2wMbqC2vqGhoaG+9kBolQ0US50yoDIhmX3nhZF061mWLZFdOEB6mLaN9JhCSmp7x2KsKoliaGhoaEghqcJSASiG+GlZekJUZHh0+qM3ZLqJdOEwoK74ano+wbK9k5Lc/YvLF+1I1XKa5O3l7u9hpvFK1PTqNdIc5Ddp/tKvQ4bqQs4a6BtkbZZTq2UNQHENRTc5xXerm+nWgzRaqrIj/9h6/Kn/6m/GGhNJFGitCP4fEAD62IgFcbuW/3Q8qbpVn2pMwT8tyCxo0HccPoj07q+2UTWmdeqoDcC/RlLJ2bPxx+OcKnXnSfPmTA3y83G3IYse5hbll9Zp2XkO1sEihFBh4u83CmwmzB/XqWcrRtPMCFMQm5Zeq+kcaK0j650pL0rR/jlVAkH+JPI8/cDXP118QHJc8PmMIdpwtwQfmMrTolhWYZO6gQUNW8PjXL0SfuLw74dP34hns+Ov3ZSdYFT2RQLQRbebvuw0eNuDiBzUVQOKIZFI2s9vdfpDJWff5k17L3OLyquqyvPTbvLF0loo6lriystp3KeanYcsQki9sSwiOcti+HQHKgavRbN28wkICAjwcbODDU6gKBJRY2NTs0j0Cqmo9b7Hg9G2MMJkxbPZQrK3p4WmKpWqLkjh5fFTpMdsK7VGL1s511kL1rLg/wYBoI9LU9rB73bdIo9b+ev6LycFBowc7e/jGxjooPd3Jwt5ckV9lyK7APxfRPwzv/xyrYQxbuWva2Z5WdIMDQ0NaQxHnyAvhpX/VH8z+aNxdc5xVqG23agApnan72O0DVRqorhZYmO3AKZ2t6LP3akNbHk+wPXTZXM8DGCdB/5VElEV/1bcrfQcPr+4ulWHTiViEcLoklTu305gJ8VevRF/O7uovOrpCz1zZzef4ZaER/l3swXqzoHWOsq+dAC66prb03t83YCuUcPKrtWwsHemqSvvgsFHS1SZduH3jSdqLbsGchBCkvKr29ZefDV8wbfLln4a4m74spyXmVoisfJxNFAlGOCe3+Sk8YRdCj2jqpzLN7Ip7hO7LigA+Be111Hroqkk7tjOXzfvPx0VFRUVGcG632rAZBr1EnvEUExJzxKS2fxm2gg3uromw93fw4yiaWThNGLaoq9n+JgS4ZEM/BsgAPRRecw6/lsyad6a70eZSPN2MHgNjX+UJChb/LHZDZTu6bQA/COSokvbdrMlHmFrF/sadMosw5KMjDqdU6wpjeblvqZ5+lt1yV3D454WX8+8Y+Yx3YGKECLQTbVE6u6jPEx7yYYlmNg5mvVWfxeAf0ZSn3Zs4087I5Lz8vPz8/PzeKzopPsqDCdrXby2lacngzTQwMLGxiNwxpzPFiyYPsHPzdHO1d3wWURyhpoFzKigL8JQGPqdbvqy0+DtB8PkCMaDfQPGeDE0lHex4GOGe5l/5UASn98p9ijkh+/aeO2l5ssYlsbstUvHWGjh8eoUhrMloSCWzXmEdwywoagamVFqWNyUlHsvzJwcjAdiEEJILIg5+Md1gf3URcEw84IPRZh5bN26LXnEbvf3ptzja1eelHeFcLchiwoSb8ZwHpGHuTN6bA0qO4HL4ZRI8zExeC2alZ2dnTWD2vsZcgD+LggAfVQeZYXH89UcAv0HkzESUWNlSVZaXOTZ06cO/3n+VrnIYLC1wUDZ7CERFsefS3ttZ9lra3cc1USj4bGJzxjn3uLUAPwtkjvXtl0q1AsJC/PQf8ddjEiWVF5O49WpWvk4GnTO7HmSHxubgx8aNNaGIv2omaMtDc5CAwVqyj25cePlGqf5P/+y5uv5s6ZO8jF7VZLGupVSTR7mztDEEY2s7Ozs7OysTPW11dsKo4gqMi6l1DsGToV2w0AJJKLGxqaWtx0/6JZR2dtpcAy+p21uAP4l0hz0nJziDrm9Kq8FyWejWPkVtR5Tl/uZyEdjl0w1At2GiSnjsTkJV1h3a+sf58QfPbQ/vogW8P1X04b0/LgNwL8Aj3+eH9s9HV2UcfzHA2mW0zeuWehjKc149/KxEvPjbsbdeyPtVdsD6QlcdiHG1MONPlBhvwH8p0AAqB/rfqJUG9eUFZ+YGMdKz4k7t+94ZHwKL7+8qr6xBbU0PrqbVKYuP9BVdmXtdwdTsh6rv+2EF4HuOtwWoj/g31Kbd+0ir9JzwkLXdxdjJpiQMVnxKdxHrdLT/XIi/rWj4QXk8bOndc8NB0AhKuL+3JmgFrJ63TQbDSxCCIPToNkPGfjwWsptXkX7nNpUklehSiVLB69YwDp09HQZefLncx1g5AJFkgiL2ecO7Pjtt+PnoyIjWI+I1vZW5J4LURGMaYTy6ynsaozs0aR70WcAPjxZWCc360GrPPaI0TTXw2Rd41UjPcdAL/P2w4ddMtVUdW28PBn4l42CwtsZWXWtdMeJC1YtDhkCZVPAB0Wgm6qXRie3T54IISTkRvzKKg/6fG2QuewdibCEcyMurbQer0ezHOLQS4sejLYp02NUaKA1pFmCDwUCQP1TLydKcRQra6qwrPDO/cpGPI3p4jlm/IxPv/hyweezRhvUJd1Or9RxkuZNaJvpvi5v1ZEklhL8h5ng3/n/A+D/9ygrPJ7faDF8ytu7cUlEjZUVtTgLO1pLHis1lZVXR6YPMtYe2NosyA7/Y1dEAS1k6RcBhlBJFyjH47SIIzzM+E8/c5DmoImfFiUc3bHrfC6eGfj5/GBHXTwGoec5x9b9+NeN/OpnovpHqbEn9++5wicHfL9snhMJnkOA4jSVXP79h18jygdYewR5OpkQ6vLq1axs7M21e56DpU/Z8eyUOnkpIArDEP96kJffUAPYDAKKI0tHy8ttjz3KiqOUlLTSupSl6pKphiUaWbv5jg2ZPn16yFhfN2vYxwSKIA2Xt0+eCKFnRQnRPOrIGQEWmtL+t39s+eNowiPKiM9XrlwYNFgb9VbqHOE0tWDYgg8JAkD90NtOlGppmbmODJk+ffr0kLEjPV2sGYba6qpYhBmIFxZE86qYI0Ls9RFCCEe193F3Uq/5tZgoraUCwIf2ujInmlfZYuIiP73VE1Haganf7o5ttZrk6ezoZvWmMCclIzn+SkT4uQuXbnAK3tjOWfVDqD2kcgMFkYjqHxQWlAqqGuVd3JtKOdG8JruRY20o4hpe+K4Nv5xIem4QMG/FioVBQ3SxwqJyIYWso2duqCbIvMXNys7OLmogu4QuWg270EDBRLlnN+y6qRmyftvKqV72dnYuPkGT/TwsdN4SgZc9ZacWvqJJK//g9Ac7WkGzJKBo0owKXk5Ze8M5VeNBlB7bPkCmGugD2nokyidP6WohU9d+jEl15K4NW86nv7Kc9N3aH2b7M3XRQ86pfTtSBngNo8MmPFACKEXQ74gyzu6MLLGd/uuP0wdLt0Cch7nZn9qwPnLvzrOGm2fbyqYSiUSCxcrXbOISLicD0aY7WXf8p16/eUPCwrIOKAiVbkFDGQJOTsFkpnVv4w5vau6KUMYT4TOEqKShs7cc8r/L5t6tb0FqFKuhrvbm2ioKvWjw3yUR8qN27z6ZWSt7TWIGh62Y50YgEBES3EmPlly4cj6zVs952k+bprjoqyCEahO3L/s92Srs4BoqlWQ7ee2BcY3PRW8weA1NPEy0QOFEubcjBWji+tlD284ZqKioIPGLZy+QupZ6L1Mp0S10QcCjTEPiGwlCMG6B0lADJs+MyzjDPRGV5rbILcthsQAAIABJREFUjYgQQmTP4E/iEo/GXLju6xLKbB+dWGbwnBDO2sij4SyPlQF6Srtk8F8kqc+OOnMp9ha/lkSjqSEkTDwU7jZ0kRtRtuqN2Tw7BqGOSwWE0LNiTlSawNWpGSHS2/95AD4ECAD1N8IM7jUhCho/abA8AVYiLE27XVCHEAnXWFf7CpmoIrGAte+3aPzkb6fZk1FDCfvqmQtxRYyQjeM7P3YThozbPJiuhB8B/puY7qNtzxzi32Dzxlu79daOQ/JG0vElFm9oHzjZXgFXB0BHTbmnNqyNrHOcEPZ14DADcUHciX05L5qb3yCKjb03SuRcOsTvsqBD6I24RYgQkSDvmITFa2rB5h5QrqoqgcjeSFJVmldwNy8vJSulrBYhRGIGLljypbdRTxEesvc3m7wVfZkAdIVljp01kbP+cod4D9Zs9LQpHH7EmYs3vX4M6jB88Q4T5i4w0PL2hegPUCRJZdz2lXu5as6Twlba6rx6kBofe4tfKx+yslUvcvj0958mmXeMuTc3NyFEs6DDEQygHBAA6jPET4t4D7U83nUeq7m5CSEnUxoeIYTENbyII8dj0gSIGRi2Y1aAJQkrkUgQtuV57ZO6kpytYdekXyIxA8N2zQ3s2gITS6LTPsRPAaBnJp6Bfhf4iTEXLrrbzHPoMQTUUJyfBXdFoGyyTMv5u9dONMMihJDH7LXDZkiTKsnuASEXOZEChteECR2iPwg1PSi7h5DrYEvY0AMKJ35aVlTa0IKQGnkQU5opiXdwD6HFRB78ZurBDh8k0ZhGKg0FRXE7jjEs1wTCTAv6LuLQiaF+rB2JZ05Fu26UzsV420lTg25ujjkbkTpsqTe5/bNk1/GBSrtQ8B/VwDm3l4s8wjYsDzTCIoScnYePHH5qw/pIWYjSZOS0KSx+RG7khQTnZUE02XpBLIgJv1SAbOe7Wij16sF/GNQA6iOe396/eN2J210PNnf3XidKLWg23v4eZhRNIwsbj8C5i76e7mvZS9cPABSIYExTF6Tw8nKzpQ2zu57Vb8oNP3C8sMF19tchXcOVACiO5E7cz3FFrlMWBVu0jcP2Wo04KsOoJY+Vmppd9ppmZUXVwGEkoqqsc3/sufKANuWrzzx7bu0KwIchFrD2b1q/4/QNNpvNZifGXk6632o8xNpgoCrVdpjVgCe1b4i6ulbOQeMnz5wX9uW8iaMDRrrrVl9N56qY+XfspwRAn0Mw1scUxObwy9rqqnQr+gyAstSmhv+ZLgj6bJWPkXx9gMEb2FoSCmKvpTTTRrjRNfRtbMiClGRuyo2ku7X1j0sLMlnh+/dcL6KNW7Vimi0RKlYB5YCZs4/QcJ04wzWHR8KL3/HB9z1RiiXRPcbTPT74hQPwd2CNAhcvq65dG8ndu27XqxULx1jKi1NIRA84R/46GldC8gj7NAB2pYEyPWmoRR3PcnUkEVXdf2wye9k3dev+SI74+cuItr/oOc/Z+t1kazj0BRRIUhm3c9Verm7Agp8nDadrvGooiDuxL+L8+s2vNm6c50CkDJ2xYuiMrl/CkslkhBBeVU0JVwzA34A1Gz97JmfFmcTwy95D5w8lIoQQNWDmfM69+CqB4JWDBWxuAqV5I3mNEMJgOh+lxZqNnhISvzYy/OoI13kOeKPAZTvIJkeOx6TdusxHCJFobl1OjwOgcBAA6iuwRkFrDgf18AdxDe/Kmcvldl8vlz4Uw4lS0L8RHWavWiXZtvdK8qHvk6+Yezm5GGk2VvKklSkYAd9+u8i3x7oUAHwI4qdlvJQkXs4jNGh40DhvaURST9+IhFBWWbnE26HzYHyeunfmrwl+359aGrB8n+2oxISkdH71y4EGtsNGBPjZw4IOKJj0BILftz+G+epiEUJIy2P2Wpr2L2EHI3ceNt8tPyMjET5tImrLw+1NJVduXEakcR6ucFoR9HlY5tipQdc2x1w+fd3DXl4KaPz6o+NVVGCpAJRKi6SDECp6UI4czDq+j3fwGWkdeTTy5BU321AmVkXfZcYql1ARdIUAfQYcAetTJMJi9rkDN54PcaW37TwLsyN+P5teXK4yeLQDFYsQItH1XuckFhSUN+q4DLOQL+jEgphDe2IElpM/nwxNMEHfhhloPHSEJwP/8mn13XuFJfn5+SUVb8huY2Z/sWxhsI023BmBgkgqOfs2b9p7mVtUXlVVnp92ky8e7OlAVUWIotLCTcgsGtB26kBOTVKdF5uDHIO8GUQskcqwc/MJCAjwcbNjQKdsoHi1qeF/pjeO/XSJp6H0vi8RFscf3X8uuR7PHOHv7WCmg8cgUfmN3WvWXKsgapBaXxRnRR/btftGDXPKssVj3n7iHIC+QdWYpvmQk57HE1J8vaXHwzFYLKx0gbLhNJprorgZ9QO7nUbUfFkRnlTUwG8fsgiDU8Pj8Wo4GLigD4AMoD4F21yRnpjGzaS6yxNdESJ7TllQO5g6MsBSvlLD285YFla5ci93X1hJir+HNUWtpb6Ae4tfyxi36tvxZvAQAvoBFX2XyUtcJn/14tkLMUKwJQIUT1Ie/deOuNfSozNqj9PPH9ybEHnogt2v84cSsdaeo23PHep46kBKVFdbiZAHSUt51w1AmzeS1wgZaZGwSNoV4sCB85m1pPauEEJhE4lE1LVkWuklJxzamoCQ7ADCZ3AAAfQjVN/QqXdUW4Y76Cj7SgDogOQ6IoSWGClP9Wn/Q0VFMWIwGCUZp69m+Cx0hZPhoI+BDKC+hUg3whTEsjmP8I4BNhRplBijSbdm6OA7howxmoxhngxMXXlRdm5efn5+UYOa7aQl65ZMYGpAZBn0J1hVPB62RIBiCfnhuzZee6n5MoalMXvt0jEWWni8OoXhbEnoMPuSGEaYrPgUbk41wc6BKS2iLxFmn917MFc9ZM5cZ6g9ChRMXJOXcCX87NnLMQnZAqyuuYkOHvPyAfdqerYGw1El/a8NW86nvx487bsNq+b5Wurgn2ee/Hn9pjta/l7m2mQrz6DRw+ztXL1GTZo7b3qgozHkq4F+BaNt5e5ubQTjFiiM+GlZDucWK72gulWH3luKL47KMGjOSOKmlD+hWg81k57KkNRzw49EEUb+MM/H1nekuz4eVrigrxnQ2tqq7Gv4DxPX8K6cj8msfkm2CgyZ4ssgIoREuceXrY0UuIYdfI/+rBI4UQoAAH+LpDJmy6J990gkoUfYhUVu7VtzXWZfSSVn784dCSWIRHPz8KC+upeVmStAjjN/XB5qDU3qgCK1jUU9c2uyuLJIIER6/it+XeL1Inr14kN8hBDSc572xRcd8noex/2ycG+GxzeHVwboKfHKAQCgn2kqiTtx8HRckVD2msSctmLjDNte8njEgpidq/ZxhUjP1t/DmtLykMtNE+iGbNw4zwFWCqCPggwg5WnKPb76uwOs8qq6urqKorQ0WV9sHJWh8ywhmX3nhVHX6hPdwYlSAAD4ezCa5nqYrGu8aqTnGNixDXaX2RejSXd2czJELyvKubyMohcD7XzmfbNsjg8NsrmBQjXlnty86ToK+Hb91sXTRgeOHe9FHWDkN9XPFI8h6arUsLjlLfafbVk7ZYhG+06QpIIXkXDXeOSMYKa2Ei8dAAD6FRH/7PrNx4o0RsxZ8t3ST6cF2Ki1Ukd+4m3Uax4PlmTh7u9EeVVbyr+dkZVfN8Dca/b3iycN0YRnM9BnQQaQsogyDi74pcglbOFsPwtCJWv/9j8SBbbzd2+caIaV79zRQjbunOcAjxoAAPDPiWvyEpO5eZl1arbDxwZLMy1RU9q+RZtjhN1TLWH2BX1NRfTqxYcqxq051GMlCUll3PaVe7lCxriVP3zqIU0AEtdwj/269Vqd3/dtfcAAAAC8U0X06sWHmiF/B3zcIANIoWQHSgtrVbUa7xwWuC5fOd5yIBaD0zK3MWjOSOLkvpL2nCGa6WGy4lNS6zXcRkBPLwAA+EfEAtb+Tet/i0jOK6moqyrPb8u0RKrGgyg1LG7Knddmo1w69kKC2Rf0McK8mP3ccr/Ji92Neyo8hdFkOJi35LFS01Ki41JyMpJv3Yw6fewGHzc87Odv/KlwOhwAAN5XLS/qcLpgxPRvXeVbQ+IXgvt3cm6zUoubSFRDLSjoAz4GEABSGEklZ8/GFX9F8fLys2/Hc3Iqha5jw4bK5xdVA7pGDYuVWIKsfBwNVDEUhn5LGovNbmhvIAgAAOC9NeWeWvfLkSIN99BFy5cvnhfsolGbkca981Tfw8uciBDBWB9TEJuWWt2h5D5CCLXNvo36/h3PhwHw4UlEVcUZ3KT00pfquvryJ43qnIjkEpKN3wgLzS6frr8bH36aT/DxDfDzY+BfNlaX3y199Ipg7jxxwaplU+y1IfoDAAC9kogaG5uaRaJXSEVWTUP9VWVKPL/o2Qt1tcbCaxeOHN//19HIePbt7Pz87JSYRIGudAEBQP8GASAFkRRFbNhwBQUsWPzNnADaawG3sBrhGJ7+ViT5J6RPI20taHBUE40e96cBAAC8iyjj+I/7uVYLd62d604jqeFwBArTSvPhVQ63SDapYrRN9V7nJKawhWRvT4sOp/VxVBNdotGEyf4msNUHFKepJG7/5hV/hKfw8vJ47JhEgSxbDffm8d0b2bkDLQM9zDqXBWwturZsf6yqpa83g0Q0snbzHRsyffr0kLG+btAuCQAA3qKpJO7Yzl837z8dFRUVFRnBut9qwGQaEbEUQ93Gu/Gc27yU29klFfWNLXrmXt7jx08OHqZTcy8vJ09lcLADFZYGoJ+DANCHJms4jH9+kUv9esuSUYO0talWzjZa5dczc+rwg/0d2poJY7QtjDBZ8Wz50wjBmEYov56SKzZ0Gz5IQ6k/AgAA+hVR5tVNCSVBc3/wp8umWLEgbv/eyIoXqKWkGmPjY6+PQzj9QaRnCclsfjOtc8l9gpEVQweiP0CBGjh/rdydSRoROmdOsI8lvr40Pye5Qt1tBFMbQ9LFVF5O41RiOq4YEEII8+Zx8fVMjOt4SBQGAID31pR7fO3Kk0Vkl9A5c4JHutuQRQWJN2M4j8jD3Bn6NGc/P0emo7uPz9ipCxYsmDJuuIs1g2Y4yF7nWXhSnoa1P0y4oN+DAND/SyIsZp/bezj5jeVQM1IPO24qrwXJZ6NYRZVCj5Cl3rIT/NImNN3KTGAoph2fRjCa5tY+AaFj7LQU93MAAOAj8KIsNYpbbjJsghsdj5CkPu3Yz1tPldJnrv3SriKJnVInm3pVjWnqpdHJKYJuz9YAKIS4hhd1hN1ErLp6uH746vWL/CwNDWlWru6mzRlJHNkpcIKBxuucxNupAslgTwdqW0awpDzxxNEctRFTQm0oyvwJAADQj4gyjv/4v/buPSDH+//j+Ht36cBNB6mkJKJESA4hOZ8PQ84b2xh+ZhtjM4exmTkOG4ZhXzPnU845hVK3pBRJaURIKCZZplb3/P647+jovJq75+Ofrev+XNf96b4uV9f9uq7P+7M8pMaAb78a3qKGjY2NnaObZwunzKiDhw7+/k/tFnWtDJUWNjY2NjYWJjmnWU4+67snTOHl3du1AreH8IYjAHpVZzd9MGvHjeTLIfsiblu75A+Bnkw4bF6n3ZPQWJv1HD9/3yrncFIDW7tyVwMDA+NK1W5X10pPUbosj3EDQOHUqVdD9v62csmSH5bvUMX/U7mOk5WRQowMjeybv9/D3VRPnRq1dfbUpQGZjUZNH/92dVsbg8SdIWGXs0+9Sgc745gTlzPsXBo7led0i6KWGX909S9bzl398/d6PSb1qJ49zZemLmD2KPDSVtWsMiL9jx+PiP7LvJpDJTODzDsXjqxatiJE3Xr4qK72xk99CwBA5oP7mXqG+orU4K1z/OM7fTi1U1XtXR91alzgvoMhl+4YWdrVqFVP81UuM8F/R6SBk305hYhkJgWvXrDqaKb7+8N78vwP3nwEQK8s6dKeMPu+Q5wyjhzed/zsXzZudW1L54qGtVlP3OV065w1fzST0PgHRuYu8qO0r2RRrqF3D7eCHicCADymTo1Y//XUeTtDH5S2ta5Y9u9LUdE39Kp61K1oKEprOwtjPUmPWj918qZEl3emfjO0qaW+iBinXtjofz4jIfYPTYkVhVl1r26dWta04JSLYqAZh7gr9KY4NO3lYf9knnftKPBjmgGLpa1dPZz+OR8SeDzgwM4tGzdv3eUX9odlh48mjWzJRF8A8BTqOyFrZnwzbelada0B9azvxR7eE2bdbmDb6uVEMpPCNi+atWjV4esWLT+cMGF4p5pmolYrFA9O/jJx7jY/VfDpuOjTuzas/HVfpKLRsK9GdapMVVboAAKgV2V8P25zgF/lTrPHdDG4rPIPOBwQmS8E0k44fDL6Ua6sp+BJaBRm9k6UbwSAZ1DH7/5uwvpE9yEzZo57p2v7th07tfZs3tXLMcfjENf2L5p3OKPTuJnvu2dXeU6/cmLrlbJullfCDp7PcGrqVtFQoafH89woIpkpl2NOqg6fuvJ39jxfmnGIYYl3TWrmmvJBO1Y8e8CinlHFuq07t3C3q2heuXrtph3eG/5R3zbVTblYAIBCZWZmZkZsnLJcddeyqmcN99q1rbIuBe4JO1WhbufKN7cvmDZr08m/a/QcO/XLQW2cK8jVwLXL5qne8mxco5pbU6e3kmKiz5y7mGpc1bPfqPFjetWvQPoD3UAA9Ko0RRgjrev1b9vaq3GlP373Dz0RFHBBUb1+TasnNUQLy3oKmYQGAPB06rO7Zm0+3/KzOYPrac+eekqTPOF5/ImF/uerefXu7GymWZB2Zt1PK/XbffXNwDbuXfu2q166qHuNkist7uCv8+fOXbPnRER0ZNix/VGZ2pI+Sgc74/xXCDnGiv+trVKu0C9rUcWpTp06dZyqWJTV56IBAAqVEb3t66/mRmdapIS95TVnxhc96lsZiSizbqr8osKDduwJPJdVs//YaeMHNrHTnE/vhK79fsd5C7dOXo5KRemKrs2zZ1Zs4GTNrXnoEC4fXpm1lZ1IamJSsoheJa9Pv10wrLll6un1kz/+dnNUqjq7lZ5Dx/59HCVu/bZDieonKxu59uzb1bVDw2oMKAWAF5F2/17q4x8yHyRfjgrYs2zuhDEfdu/+4eTlB+PSRMS8vKtIjM/mnbHJ9+4lRO5ZNHXqEctRH3WurGdR3dmqVPF1HiWMOjFw0dSxS1T3qvYfO+PHH6cPa+socdtXbolIExHRc+jYp5edxK3fdvhWrtWUHv2GtTZJPbpyc0hasfQbAN5Uhs6165RLPbp+Y6i7p1fNx9+0nJt0dBURqffBj8umDmyY41Lg4cM0Ebvq9tbF0FmgCPEE0CtTpF+NPHD6UuXGvepaiYiBuZNHi9r6V8LDTocdPX5D6VLXydxARAqbcNjA1r1NIyYcBoCnUaffuKAKOHj81NU0E2sbUyOFGJX9O8k/+PCRw6rTgTuW/rLxwNETEXHXbqc8EHmQfDEs5C+H9g1rOZTPiPQ/E3nab/eOHfv8I9JqDftqVOcqRs9+P+D1UcdunTZtl3SdNGPygMZVrczMrJ0a1DCOOXAs8Lr2oR9968o5ij7nGGZgbGtVKumRW8c2TlwnAIBGWtzBX+fvuO3s8dTxEwqLKhUehgbE3r9ZoW7PhrbZM32a2FtmnT4aExN/v3zDxtWza65mJuxf+dP+hBq9P+z9ZH5mQCcRAL0643sXtwadM63dxrNqGRER9Z/XIkNCz166kyEPrkUcDLqeHQIx4TAAFEqdejVku++1SnUq557USH0nYtO8r79esfNERHR0dIRq//EbVo2aOSiNbWtWN0w4Fxp7NeWBZdUGHi269BwydNSwYe/3rC8XDp86Xsqhs0f1KvVat3apYGZZ1blpt2Gjh3etyxh+FDX12b1zfc43fm9S31pltIvSYg/5+EbdyrgblT0E3Ni+SplLe4KOXXmU+wpBYebUhLtEAJDD3xf8lvkcyXlPPTMlNtB369Y1Pkeik9KNrew1Y7a0EyrGn3vLtkNTh+xrC32r2rXNE1RBwap9AeeS79y6FHPKf/PPP/nG2nWdNL6/q5LTLXQcAdCr089MzH4EyDwpbPOCb6avDrikcO0/dvxgpweREefPRxyM1M4Qz4TDAFCI5GM/ffnroWt5EvJbR+dPmr0vtWb/T8aPGT6wexMbPaVb926uJnoiCiMrlxbdBwwYMGBA944tPNycqliYGOorxKCCOmGj//mKDbp4Vi0jekprR5c6deo42ZkZc9pFMbhz7sDWkwkurQdq7kBnJvgvmfXdrjuNhvWrden0k8eClQ6WinA/1fE7ZT1acgMaAAqV55562pm1X09duDc07trt2zfio8P890TcrlS7gX05hbYK6+mwO2VyVWEt59i4maPidnxsxJnI6Ojo2LuGrj1Hfz26u3NZzr3QfQRAr4HmESA9xf3jq+ZvOvnA3KPn6K/HD2xiZ2ahHQ0WFXM+ZF/EbWuX+lXtnZlwGAAKoHSwM7mjV7N18+pPHndID93w7brL7qNmTOhZq3wZI6MyFo5ubg4mec+garVaocheR50avGuJKq5x75HtHIwFKFKZKZdPBx7xPxlz81F57T3oMuq0dPvuXZpVLKv/6E7Ir9Nnrw4t03XStFFt6luXOrcv+GSCOLVwq2iQPVwh8LKydtu6PCYMAIXSFM8/dizBwK3ZX3sn/5zc8LNvZn85ctA7vTu6mfwReTjAT3W7UksPe2OFWfVKinC/Y8dulcmVrespK7k27/J2zy5duvXwHtCvV6u6zMGMkoIA6DXQT7us8ou6ePniA7sOH06YMKpHQ9vsU4jCyKq2l5dD+u9nbykq16pT06G8sT4TDgNAARRm1T0aOJY3UjzJc84f/XFfjFP3YV2ra+s3qtPvXDl/JjQo8EyC9vu1OjVq6+yvfFNr1LAzlnvXT+1aMufnQHXTUZ8NdGVuRRSltLiDK2dPn7fuUFhkdHRkmH/g2UfVm7ta6Ut5Rzcn67L6jxIPfv/FgsOZjYZNHz+wjqlCxORhwkb/8/djrz/STAhmULF6gxY9vD3tKVAOAE+jMKtSPiPE/7gqNSHd/w+3j6b1rmWkEBE9YwsnD3fTeF+VKjrDoX1DW4N8Eyrm3Iq+oZGRkSGTKqJE4Q7T61CxYnWRBPfhM7/qapc/PNaz8Bg6o947CiMjgmUAeLrUqM1LfvYzG/TjSA+lSGV7d5GjB9duM2xWNjHsZFjUqcvJ2S03rznYZ8bMQS5pKUl/JgevGh+8SrPcskH/bz7qV58HLVGU0qM2fDt3082KHYZN797cvuyfF/ftveraxSVHwfG7x7euC05tNHLZ2E6VtAen+p9/xMTSUuK2z//eeMIX/WoplVY2xdN/AHizGNXr3q/1kXlHQ0Ol0ajKOWd30KvU/p0hqtBV+/f4d/HoVlmUHj3faxq86OjmnV71h9Rn5mWUdARAr4OJZUU7kfDk2yJ2BbcoZcSsMwDwbErzcv8kJO/fssOz3iBXI5Nm3YcdCV8ZtGZBkOZlE7t6Ddwb1q1T/g//Vb8Fbd11rJ1rB69P5zi1OBp07k6GoYVTQw83+3xDxIB/2TW/TZtiK/T6dur79ZQiIqYNB45smKfJ5aOp4u5eJzv9EXXi4UP+dp0nzqx7LfCBW8dafCsBgBdg7tX/3cCjS0JF/Y869yt6Dh27dVoVtf94RHy3yg4i1q36efsHr9q5zrdp3X7OXCOgZCMAei3My9uJJCQk3RKpVNx9AYA3mF6l9r3f8Qtdv3XTAU+XHg56VbtN/alOzMXbGWJoXrmqnWWZ7MExFVPPBS0LvXlLxFpKWdXt0LtusfYbJVryhegokV716j0OcTIfJFw6f+ni74ni4OnV2N5ET4yM7UTC/fwimg6qb/JPSuyBX+atTG7z7ccuJkqXbsXZeQD471OnXji86betvlHJJnYeb4/6tLeLUsS6be93DoauD4++cLdTJfOczY2qVm8q+4NvJqWLg5GInkPHPr2CJcNU/6EIaTtKNgKg18LSqpKJSPjNJLVUIlUGgOekTr16MvBI2OkLGRWate3Tub6Fnoiec5e+nfbO3O+z67jXGC9z0TOxd21gn3fN9NtJySJe9pWLo9tA5oN7DzJLlTHVJJKWtg52Enxkxy8V/3L8OzI06FxUbEJqdtPNW5p++v2Ets4tejbduyh4+zeDtmuWO7b9fNygenwTAYBnSTuzdtrU7XEmds5VLWMvh6yZpSg7+4sOlfT0nLu82yPwm53bdrdt8n69nOMtyilNRMTQIPuukVG99+fWK4aeA/85FIF+Pd66fWH3yQRF1aZtnc2Kuy8A8AZQp0Ztn/vVN/87GBEbf+P2tbiIgOhMTSVcMbCtZpHk7380QlPAUdva1+9mJSdrAxFRp17wXfbD+qiKfYa/72HFjQy8fur0G+GnEsvbWuQ7vDKTwnb8b+mC2UvX7djhc/D0XzZudW1LKyxsKtw/5xd4Ikx1IiLu2p37GZZVPb26dev9duPySb9Hno4sVfPteo6OjZs5Gv31V6axqZNn32Hjhr9dy5TKowDwTLE7pi9K9Jow55v/69mlS7uKtwMCAoNuW7TyclSKQUX7skn+B/bFqbWXEBppp/b8HBTXuNP7nswHCuTGhfPrYWlVya5Bf+8mtsXdEQB4A6gTDy/4elGQNOj52eddGlUplxqxZt7svdvX7HB3HuRqJGLe7G3vg0dX7d/i26phP2c9ubpv7uSVUbLrSIMaNnLjwqnLySbOb08aP9CV8mr4N1zePXXMr7GuQxZ+28Mhx3O96jsh/5s5c2+cpWubHv0sJCnS//S1i9fve1iYiXmjEXNWtohMSBNRWtWoYlMue96Hxorru77ZeT3ptoh1KauGvUc37F08vxMAvEHUqVdPBu5THb9t6Nq8ofHF+70GD21qpSciehYtPxx1Pnzm/nU7QpqN9FBmXzFsn/+93qcj+tS3MfonJfYpXtoqAAAgAElEQVTAL7/sT3Xs06GJ+TPfCChp3nr06FFx90EnqNVqPT1GfwHAc7i2Z/LHK+/1mDLzvYbZBZvVUetGTt5y68lX7vSotZMmb41rNHLZxE6V9CQt7uD6X7f6RiWLZVXP1n37dWlMrWf8e9IiVk3d9LDzyKFtHZ6EjLcOfjd8ye9NR84c18mulIiIOjNTSpV6+nF46+B3w5fcHDB70QAXDlgAeB7au0TJT5Y0GrXiqw7Wj3+8dfC74UtCHfvMmDnI1UhEHbv5i/Hr43JswcS5w7DR/+dFaQ4gH54Aek1IfwDgOcVHHI8SlyGtnqQ/qREb1h68JSJRPpv9PSa0tRYxcu3Zt9Ohmfs3bD3eeIyXudKxw4gZHUYUa79RcijrD1lQP8+y+BD/UHEfOUib/oiIXqlSok6//+ffBmWzn/jJTPDfFV+jp+ZbR2ZS8JoF60JNmn7aivQHAJ5DZnq6Itlv6aKz5m9P+Lp//QqaJ4TjQqPO3+1g/fh5Hm315+z5IrKLB5bzHvtRLeVDUdrUrm5jxGkXKAg1gAAARSspcodf1N8urbvUthCRtLg9i6cu2F+q+efj3jYKDwiMzNJW/jGwtStzaU+QKkFRs009a+5XoKhlJoXtWPFbjFlTFwuFiNyLPXzgdIpt3aa1K76VcuV8qMp31/pfliz838Yd27f6Xyzl6O5SIePkLxPnbvNTBZ+Oiz69a8PKX/dFKhoN+2pUp8oGz3w3ACjhMqI3Tfpi/u9ZRgmHS3eaOaZVJQN9/bJ29WoYxxw4HXanjFvb2hbZhdMUFo5WGSH+x87ct2rqWVUpBrZ25a5fybR092pbv5qNRVl9KqwBhSAAAgD8a9ISgnev/nXFL/O3HU1Is3RyqVhaIaLUL+/s/V4bB31FZoL/klnTtsXb9Zk4ZahHZftyGcGHT4XfVNRuUddKX0TpYGccc+Jyhp1LY6fy3MpDEcuMP7p61SH/VHOvZtXLKcTMVH1pz+EjQTu3bN6668DRExGx8bfuZ1hWdbFT/n01NvT3RzXbNG7QsKnTW0kx0WfOXUw1rurZb9T4Mb3qVyD9AYBn0y9f5kHEzu2HzyW6dx/StXo5zVKFWZXyGSH+x1WpmrLP2Y2tK5dN8vd/fNdIWbVZmyYu1pR8Bp6BAAgA8K9QJx6eP+HrDcHxN1IeyIOUa+ey5/nSt7CtVFZfIbcOfz9h4bEybT/76su3nUsrRBTqG6f3hCXejbmmnc1DYVbdq1unljUtSH9Q9PStqpncOxx0LOqhXUsPe2NROtZvaJ7+x4NSphXs6zTr0nPQ4GH/N6J/1/bt2ldXnzh6ItaiXq+61qUrujbv0mvAgAG9urRq4GSt5NAFgOekzXrO379ZoW7PhrbZj/5qsp5g1dkHlVp62D+OeIxt7YzjfVVnMm08mlcrW0xdBt44BEAAgNctMz1d7vgv/mrbP10nzPxu3PBBfVvb/3VeFXI8IfvhHpH00A3T10fVGPL1l53ssy/ybp/bdyDL1i0jxj8iybROg+qm+go9PZ7jRtHITLkcc1J1+NSVv8tUsDI1UuQfhmhg7tigRdu2bdu28HBzqmJlVlozykAvK/GU76kst46aUY0AgGdQp14N2fvbr2t27j98ODj6XmmH6pWUeo+znvhzb9l2aPpkBndj+yoFjAlXlKtazb1hj26NKnChADw3AiAAwOukHcP/yPD6PuOuMz5tXclAIaKntKtnrwj3O6a6XdajpbOZQuTOuf3bwhLdOw1ppL3Jp048uGLx8bqD5/5fj4Ytu3dtYF3qGe8EvC5pcQd/nT937po9JyKiI8OO7Y/SPKymHYZ44NixBIOc1ScyU1IeGhtrR3ap7wRvWLE1zr7fiH5OJsX2GwDAf01mUlhgnLFD/mFZaTGbZ02asy30gVGF0vr//HklLOjQnoDrFdw9qpZTaLKesODE3PX/lA6WinA/1fE72RcRIiKiKFe+vBHpD/AiCIAAAK+Tdgy/X1SCe/eh3WqUy16usKhicu9w0PHzf2vG0+jfjT0UeOHczYf2LtXKZtyI2L5o9uqUNpM/7WKrNLEw5YIORUWdGPjTzK83xxq69vxw5If9WtllJUScOh6ndmrhVtGggOoTKaH/mzZtWegDcwvD9ORzAet/XrguRJp/On6wWzmOWgAQEZGUMxu+/3rWpiMRGdqJHZ64dXjB1F8uVOwz8YdJH3Rt37Zdl26e1ncvHAnY/7smei8k67GoUuFhaEBgdtlnAC+HAAgA8Fo9GcNv27CvW8Un34kNbKtZJPn7H9VcDpa2ti6ToAqLjFLt27Fj9wFVomnHcRPea2DKd2gUJXXs1mnTdknXSTMmD2hc1crMzNqpQQ3jmAPHAq8baR76eVx9Qltp1MDw7+tnwwICA476+R09EflXxbbvjx/3TsMKVPsBgGx/nvP9+WiCSEbcTaOcD1CKOmbPD7+esn9nyqetrLWnTT2lucmDa36R0ecTStVp5WpZquCsx6Civek/Rk29OztRXQ14eQRAAICXpr5zzm/z6hW//Lxm35nb+nbOjuYG8mQM/xWFXc56jSLGtlaKmAMhx28aubWtbWni2KRNUweLcpWqu7fsP/KTgS2qKEl/ULTUZ/fO9Tnf+L1JfWuV0S5Kiz3k4xt1K+NuVPb8X9rqE8euPKrZpp61QWnb+q07t3CvWb9Jiy59/29QzyY1GIIAALmUeRC/72iMkYlJxs2w7HOpiIgkR+xaH2bS9f0+LmYiIplJkft+++H7n4/cde7w4YRPu9csoxARg4r2uab40jKuXMe1EukP8Eq4YgEAvJy0M2snfjZpyQ5VbEJqasIZ3yXTfjqYqBYREXOv/u82ktSjm3efSc+5ip5Dx/59HCVu/bZDiWoRPRP7pt3eeeed3h3q2hhxSYei98edW6kiZYxLa37MTPBfNHXC+sQ6w4Z0MpHQDVuP3xUREeu2vd9xlITtWw/Eq0VE9IxsnBs0aNDA2a4MpaoAIL/K9u4i7l27NpIc59JsiX+miWQmhW34duSwKStPK1t/Nu+nWaM6VDNMitwTGKsWEfNmb3u7Sur+Lb6x6uL5BQAdxRNAAIAXpU5PV2ed2zxryVnHIdO/++qTIQM6u5dJOhkSfDYl+3ntgsfwP5la+6px7bZ1n5R3BP592mm+om4amFay0NxELqNOS7fv3qVZxbL6j+6E/Dp99urQMl0nTRvVpr51qXP7gk8miLYUkHZEwmUlxy0APJvRP7ciDxwp32e0x50DISefTN+lfyd6a9C5Px/eDF+7eNPJrJr9x04bP9CzWnkjhdzymz1izp6sGm28HJWiMKteSRGTYu5at4aDucEz3w7AcyIAAgC8kOSABZ+N3fG38aODV5w+mzzA1URPRGFU3tnFItfz2oXWazSwtavp0n1gh2pc0KHIqO9ErJ8zccbqfScioiNO+O2JyNBO81Xe0c3Juqz+o8SD33+x4HBmo2HTxw+sY6oQMXmYsNH//P3Y6480LQ0qVm/Qooe3pz2P/ACAiIhkJoVtXrrtilVtpwIiGuN7F7cevu3a+92G+iH+J09mz6Wob/Hoz0OBp+KuaLOfJnaPx3SlXQrcE5ZYp92ghrb6IqKwqN2mhRvpD/B6MQQMAPBCLBs0dTeJW79me6p7vbo5gp18z2sr6/fo19okNfi3HSFpubZgXbOuFd+iUXTUsdtmfrM1sXrPUROmTh3bv4GlxG2fvzbHYXn3+NZ1wamNRk4b281Re0yr//lHTCwtTeK2z/9+c3SaiCitbEwYqAgAIiJ/nl4/eeSw6ZtUR1ZO+3ZtRGq+gVpGdlXcJfja9VL1uvdrbSJx67cdviUiYuTezttVRDIMyttY5LgWUCeeDgsVk7Z1ahoV2S8BlEA8AQQAeDEGtnZlLu0JS5QyNVu2rP54nnfN89rhfseO3SqjHfaVq+izBbccUMTUqReObdx23ijzzIJjlqNmTOjtZm9jU8XV09003lelremsLyLyu//MA+fduw/tVkN7PKsT/db+cqvh+Lm9a1jU796tnjnJDwDkYFj2rwu7guIyxNLS5GqYb9QflWo3sC+X8w99uQdXNvpfq9myZR3XKmUu7QkLvaB5RFhhVt3ZPEEVFBwUdumRhZ1V2bcy79+I2LXkh9VhZZqP+KiPSzkuF4B/DwEQAKBw6tSrIX6+gaeioqIu3HxU3t5aqSfZBX6iou+Z5g52FBZVTO4dDjp+/m/t9F+M4UdxUtw7vXnFuqOxt1LLtH7v0yaW2YvLVc1Toere7yq/qNh7hk4erhWN1Cmx+5bM/Dmp5ef/165KJUcn5pwBgHwMbO3KXQ08maB27zPENe3Qgb2qBOM69Zxz/K1X3Lm6e2d63Z4NbU0dLBXhfmGh2txdUc6xnnOpq2eDT51UHdi9Y8eO3QdU57Jq9v9i4rBm1pxwgX8VARAAoGBpcXsWTvjq54MR0dHR0dHRkWH+ewIulnJ0d6lgoLBwtMoI8T+uSrVo5eWYu8BPuauBgYFx2tq5jOFHcVLaV1LE7DwSe9+kTrsutS0eL89bocrCwvBq4MnIMwE7Nm/cuGWnX4RBk8/HfdiYp9YAoFBK+0qKmAMhYX9UfnfqezbXVPv2747808G9nm1pzbmzzN+JKr8w04ZdaltorxpOnszO3Q0quLTo1LGxcyVL66rO7i29P/h4aI9G2SsC+PcQAAEACqBOPPjjlJ/PWb496qtJn380ZEDPdu6mdyODQoLDbpo3buJYzsC6ctkk/2DV2eyiz9k0F4THItNtPJpXK1t8vwBKnsyUyycP79i+ec/J6/+Y21cub6QQhVmV8hkh/ucTxC73dHQGFe3L5qharqzauJmj0V9/ZRqbOnn2HTZu+Nu1TPkiAgBPoz3Dnjx5p3y3UcM72P3x+94Du07cMHdr5GiiJyKl7l7ccSCtbmcPeyPR11w1nDz/ZGYIPWMzG0eXOnXquDjamBnz5A9QJAiAAKAkUqdeDdn726+r1/6yeNOR0+fiUktXrmpdVv/xV967x1ZM3prU+pMZH7WwMdYTUeiXtnDycNeM2r9t0crLUWlsa2cc76s6dlNRu0VdqycTYyvMqlR1bezdo1EFvkCjyKgTA5fNnLFkZ3Bs/I0b8dEhh6IyNbN36Vs7ls81LjFbngpVespKLh4t2rZt28zN0ZpBXwDwHLLPsCF3Ldp0bdPSo7b+lcC9u49cVDg3rF3BQDMVvEGDXnWtRER71RASm/fGEYAiRAAEACVNWtzBlXNnL94ZGn/jzv0Mybh/50Z8ZODeY5c0w7tERFLDdv0YHN96wBgv2yfJjijKOTqWubQnLPRWqZpt6lkbaCqpHFPdLpv74Qp9M8vyRqQ/KDrq+N1zp277u/mwz8aN+aBXE5u/4sNOHY9Ta8YhaqqWB6kSFI+LPotIQVXLAQAvRjsvROiFLIf2jRztans2NL+p2r13V+TtSrUbuOpf33zwek3tWHFt/bWwKwZVm3rYly7ungMlEwEQAJQoaWdWT52wJizTocOH46dO+GTIuwMG9O7oVuFhwtW/ndp3qV9RE9zciz28JyyxdpuBbhVzfy1WOpTLOOB/Mt7M9e161op8RZ+BopUatXnBt3v/KvfXfv+yg6aO6Vzd1MiojIVjgxrGMQeOBV7XTj+nqVqeo+izlsKiislfiZVadG9iyzM/APBSlNoKz5rngQ1NHD2aOqT/HrB/9+GEMu52xkF7/3Hvq72YUFhUcWncsX8nFwaIA8WFAAgASpC0kP9NXhFq1HTU7KkD3Cy1I+71jC0cG7Xs1NLtSflF/TvRW4PiHlR06+iaZyCXwjQ9aWvQubIubbwclSIGttUsbl96VKleHaeKFG9EkSuVlRC0YYd/9LXkpn2/aF05+/EebWGKx1XKtfVHjx27m69qef3mrkzzBQAvL3teiBPa54EVpW3rN6ljfPPY7t1hl+9nZGRWbdrW2UzT1sDEjDMuUJy4WgeAEkMds2ft/lSTTqM+7lAp7/VXqVKlcvxkVM+9q4kk7DsWlpZ3I6UMDEVEXy/774e516czxvaub8EFHYqBXqX2vd9xTE1NldS0+zlfMKrXe1AnEwldtynwrubn7v1am0jouh0h+Y5pAMCr0J5ho3w2+9/SLFE69vjih0ldK6SmiiT+cffv4u0fgMcIgACgxLgYpUoQadW4ofKZTY3c23m7Sur+tVsicn9dTos8Ey7iWquG5b/VS6Aw6vQbsadOnTp16lTU5ZRMzTI95y59O5mIBIecvpWrsdKj57uNJPXo5t1n0kVEzJv1GdhIUoOPnrhR5B0HAN2WfYb97UnIrmfhMfzb2Z99Nu+n990p+Qz8VzAEDABKivS4oP8FxTVqM7Cl47MTIIVZFcus00dPBJ+O/su6jqudUk9EnXrBd/mPG6Iq9hk93CvHvF/Av06dGrV9wfTvf/Y5dOzYsWPHjh7YGXDxkW0tl4qlFQa21SyS/INVZ/POLJOn9I+iXFWXFm37da5jWny/BgDopuwKz6HamRU1Sw0qODgwKwTwX0IABAAlxVvJUZsDYtOqeGgmZC1EyuWAwzt2nUyv6e7u7u7wIPpw8AnVni1HTkaq9qxduS041e7tcRMGuZfjcg5FKO3Mmm+mbLparcOHoz795INeLVytshKDVIEB0Zq53vPM6P54tcelf+5btfGsWkYUpctSfAIA/hXaeSFCw26Va9bGyaS4uwOgQARAAFBSKFIvqPyikqWKx+NqjAX4O2rnV6uOJlZs0KuudWlb99atXSroZz54mClvVXTtMXD0yPdaOSpJf/BaqdNvRB05uM932+ZDZ67dTlWUt7fOGdSkh66euDykxpC53wxsUNHEyKiMmY1T42Y1MyL9jx+P+MuhfUNbI80Da6pjqeZezarniCf1rStXUFbq3rtNZW5BA8C/y8C2mq2yQrteHZ3I2oH/Kp7gB4ASo7qrp51sjPELienm4FLYxZlJOVMRSVWrNT+Wsqrb4YO6HYqqiyhp1KkXDq/7Zd3B2FTtgphTR3auWefW57NPBmpLi6efCd+bKq07tHLIedAq6w0a/s7Z8ev37zncsWEPByPXnn07HZq5f8PW443HeJk/aWfeqBuHLwAUCfNG3boVdx8APA33wwCgxNBzadbRVSRh36HjdwttlHr/nojYGRsVXb9QUqkTDy8Y9/mSgzcrdhg2fcmaNWvWrFkyfVgHZ5PUy4nX7j3UtrqX+oeImJbLO6BAz7lL7w4iUX6hF0XyF30GAABALgRAAFCCVG7VrZOJpB5dueJgorrAFncjQo+K2Hm6Vi/irqHEUcdum78oKNmx1zc/zRrVra6dqampqald3W6jZv2w8ocvejwuVW5srBSR2Cvx+bagrOXaWiTh4lXN/F/Wbd8Z4moiNxISmHEYAAAgHwIgAChJlB6DxvVylNTgJfPXRqTmzYAyE/avWBUoJq37dSh0iBjwelzbt3Z9nDQaOW5QfZPcR5uehZVFjiUmtet6icT4hcTkCy01AxafrOjQ7ZtViyZ1q86MwwAAAPkQAAFAyaKsN2jcqKYmErf9m3EzNgRfvpOuFlGn37kcvO37L0ctCxbnPuM+zFlDBfg3xEccjxLp1LZVpWdmjeZN2vayk4SN6/fE546A1HGXY0XsqttbZy/RK1WK6BIAAKBAFIEGgJJGr1KHL34wWT13ya5Tm2af2pTjFRPnDp99MryVXali6xtKCnXK3RgR9yp2z1Nsyqhe936tj8w7umrxEpPPRmoPUHVq1JZfV8eYtP68nfO/3FkAAABdQAAEACWQnoXH0Fn1Op075h9wMurmXyLm9s08O3g2rGpG9oMikfl3hogk3//z6a0eJFyKjEk2b+Hl9eHEmymz1h/+YdTZXZ7uDS3+/j381JkEcXtnIs+rAQAAPBcCIAAoofSMbOp2eIcZ3lEsjMooTbT1m52tC231h+q38UtC7d6x93J2dun31byquzbtPHBEtf+yWFb1bP3Z6F5eNUwY8gUAAPBcCIAAAECRq+7U3ET2hgaGXevQrXJhjaytbEVCEx5q5nUvZdWw9+iGvUcXWR8BAAB0CUWgAQBAkTNy9+xsJxJ14OiZ9EIbpac/FBETPZ7yAQAAeGUEQAAAoOjpubTq3kgkYfuaTWfSCm6SfvZssIhJc6fqRds1AAAAXUQABAAAioN12w9GNTWRuO3zfzqYqM73ctqZTZv2poqrdzv355kqDAAAAE9FAAQAAIqFXqUOH4/r5SipwUsmfLs27Ea6NgVSp9+I9Pl+zNTtcSZNR33UzYERYAAAAK/urUePHhV3HwAAQEmlTo3atmDu+tOpImJi51yprPyZGJuQKmLi/Pao8e97WBD/AAAAvA4EQAAAoHipU6+e9Nt5wP/UmYRUEcuqns06dejQoraNEeEPAADA60IABAAAAAAAoOOoAQQAAAAAAKDjCIAAAAAAAAB0HAEQAAAAAACAjiMAAgAAAAAA0HEEQAAAAAAAADqOAAgAAAAAAEDHEQABAAAAAADoOAIgAAAAAAAAHUcABAAAAAAAoOMIgAAAAAAAAHQcARAAAAAAAICOIwACAAAAAADQcQRAAAAAAAAAOk6/uDsAAADwxspKu/PHA7WIoamVqeEz2mbcS7qX8XxNAQAAXjeeAAIAAHhZVzcMtba2traeFfjstoGznrspAADA60YABAAAAAAAoOMYAgYAAFAUDM08PT1FzBj/BQAAigEBEAAAQFHwmhAUNKG4OwEAAEoqAiAAAICi8Iwi0M+oJ619+fGr2p/1ypS3UHI9BwAAnokaQAAAAEWhsCLQGfF7v+5X36FU2QrW1tbW1mZGVrV6fr03PiN3K2256VmBkhK+9ouetSppmlcoW8qh1ccrwlOK7NcAAABvJgIgAACA4pKVsPPTZlW7fbvl9BWxdGni6enpVkWSY3Z+261qs093JmTlWyHl8JftGgyetzOmtJumsciVgCUjGrT77kT+xgAAAI8RAAEAABSPrMhF7/VcHC7iPmRN5J+J0cFBQUER8emXt33WxFLCF/f8eOWFvKnOyrlzE9pP2nM5PT5C0zh6qbeliIRPWbzxRnH8DgAA4A1BAAQAAFAsbmycM85fxNJ7+Yblg+o8ruRj6OC9YNuPgy1Fdn/z0/60PCtZjly+aUZXh+wqQYYuI+dM7y4isvHMWZ4BAgAAhSIAAgAAKA6X9m7bKCKW748YUiNvGWebPu++bymSvHj/4TwJkHf7tma5l1SrUdtSRCTu2tV/r7MAAOBNx6wRAAAAxSDr4u+7RUTcrU3/SErK97KptbvIfjl2Lkp6NHmyuJOrizJvUzt7D5Hd/2JXAQCADiAAAgAAKAZXr8WJiMj+sY2sxxbaKubP3E8AldLT+1d7BQAAdBUBEAAAQDGq4uZpW6bwl80MC38NAADguREAAQAAFKO+c4LmtCvuTgAAAJ1HEWgAAIBikF27OTgqsri7AgAASgACIAAAgOLQoKG3iIhq75HIAuZvz0q7cyeNed0BAMDrQgAEAABQHJRte453ERH/cVMXhKfkfi3Fb3LLChXKlnpr4NobxdI5AACga6gBBAAA8KquR+7bl1nIa0rHzl41Cnyh3YQfxx9pPzd895edu5z9bNy4/p42xnL3st+uJUt/WB8uIu7TPxlg8+/1GgAAlCAEQAAAAK9qwxddNhT2WvfljwoOgETM2s3YsV//w/dmHjqxfmLv9RNzvlaly6y1ayc04VoNAAC8FlxUAAAAvCx9pZWnp+fT21gpNf81NPP09Mw7r7u+XccZB699eGLrHp8jh07GpYqIjWuXNl07dGvjVjFnS+07WSnzX7w95SUAAACttx49elTcfQAAAAAAAMC/iCLQAAAAAAAAOo4ACAAAAAAAQMcRAAEAAAAAAOg4AiAAAAAAAAAdRwAEAAAAAACg4wiAAAAAAAAAdBwBEAAAAAAAgI4jAAIAAAAAANBxBEAAAAAAAAA6jgAIAAAAAABAxxEAAQAAAAAA6DgCIAAAAAAAAB1HAAQAAAAAAKDjCIAAAAAAAAB0HAEQAAAAAACAjiMAAgAAAAAA0HEEQAAAAAAAADqOAAgAAAAAAEDHEQABAAAAAADoOAIgAAAAAAAAHUcABAAAAAAAoOMIgAAAAAAAAHQcARAAAAAAAICOIwACAAAAAADQcQRAAAAAAAAAOo4ACAAAAAAAQMcRAAEAAAAAAOg4AiAAAAAAAAAdRwAEAAAAAACg4wiAAAAAAAAAdBwBEAAAAAAAgI4jAAIAAAAAANBxBEAAAAAAAAA6jgAIAAAAAABAxxEAAQAAAAAA6DgCIAAAAAAAAB1HAAQAAAAAAKDjCIAAAAAAAAB0HAEQAAAAAACAjiMAAgAAAAAA0HEEQAAAAAAAADqOAAgAAAAAAEDHEQABAAAAAADoOAIgAAAAAAAAHUcABAAAAAAAoOMIgAAAAAAAAHQcARAAAAAAAICOIwACAAAAAADQcQRAAAAAAAAAOo4ACAAAAAAAQMcRAAEAAAAAAOg4/eLuAAAA/0VHAmoW47u3aXm+GN8dT+c7enQxvnuXhQuL8d1LqN+GFXMH3ltZzB0AAOgEngACAAAAAADQcQRAAAAAAAAAOo4ACAAAAAAAQMcRAAEAAAAAAOg4AiAAAAAAAAAdRwAEAAAAAACg4wiAAAAAAAAAdBwBEAAAAAAAgI4jAAIAAAAAANBxBEAAAAAAAAA6Tr+4OwAAeJNk3DsfsddvX/DxgKgbIiImjo3d3Oq1bt6mqVtFw+LuHAAAAIBCEAABAJ5PRvzemZ988q3vlVxLVSrf1fKdiGWT4dMXzx7ublY8nQMAAADwNARAAIDnkHVhxTvNR/gki4hIFbcuLVu72RqLyMPrp48G+J6+IsknVoxoEH7pkN+cdmRAxebqhuHvLjv/9DZdZgRN8Cqa7rxGmt+s5sh1Kwbav3qzEihwdvPJvk9rwIemc7Sng0L/xWtfZ88DQAlCAAQAeLZLqzLhLeAAABIlSURBVL7QpD/un2zb+r23Q67RXllpF3dNGtB7cbiEzx0zu+3JOe2UxdTNEi8rLUmlUj29TdOMounL66X5zcwHZb2WZiVQRsozjgw+NJ2jPR0U+i9e+zp7HgBKEAIgAMAzRe5au1tEpNX8/y3wdsj7p0NfWd17wYalV50+2i0xc9ftGddugGUxdBKPfbrt1iTPwl40NC3KruA/pdOC0F8HVi7wJb0y5Yu4MwAAoIgRAAEAnik5SfPsQEPXuoX83dCvMeiDkR/tXiay5kzkbwPaFWHnkI9ROSsrq+LuBP6DSpUx59AAAKDEIgACADy3Px+kiRQyvkvZaeatW9+WKW+hLOhPS1baxWMbfHyO+EbdEBEb15bN2vTq0zXPzGEPw34YNHZ7kog4fvC/lUNq5NpQ1oVVw4b+GidiWH/Mbwu9K73oxpFP4Ozmk31rjly3wvufI7/9um63f1yq2Lj26TtywNuuFXLvxazbUbs2/rb30Mm4VDFxbNy+63v524hkxB/5bbNmPxTcKMc77l2+xOfQybhUE8dW3d8fNqSFnb5kxGd3w8SxVb+RnwxolO8dRLJuh25cvGyzplH3dz94r43Ds/fzMzuGfJ71mWkKyHSZEfR5zdCN/1u91zfqhti49un78SBvFzPNAbNsy1bNwkFfjOiaYze98mHwPPszRxuxce3Sxrvfcx0q0JxP12rOBwV/vOx7AHhjKYq7AwCA/7669QaLiMiy70avPZtWSMEIQ1MrqwLTn5TwFSO8qtVoO2Lisi0qlUqlUm1Z9t3o3vVtnLvODridY2vGDYd97PVQpVKpVk+ctOpCzvfJOjF74NDVKpXqQtWhX+ZMf55748gnI0WlUl0/7/Nps6ptR6yNTBV5cH3LstG96zR6N9enn3ZidpfadXqPnh9wQ0TkRsD80b3r1Paa7JeSY2NZF1b1d67adsTEZaEPnjTq8p0qJd87hq8d2qxqtxn7f0+VB9d9V08f0bJB/1XhfpNbebSd4pO9cHDjRiO23sjT47tnFvav3Xjw8tC7Ig+iV08f0bZqs6EbLzx1Nz9Xx5DL83xmmgIyl49+16V248HLQ26I+u6FLctG967VbrJf+Kp3G9Xp/cPjhd08Ws0+8WQvvdJh8Fz789LWoc2qth0x0eecWkTU53wmjmhb1bn/qqcfKhBJUX3XpVqNtiOm74tXi6jj9xX08bLvAeCNRQAEAHgmyz6Tl3tbikj4qsF1y1Zv9cHni9adOJ907znKCaedmN2/84gVJ5LF0qXHyIVrfX19fbctn/J+yyoiV3wntuqUK0ZQtpy2eLq7iCT7TMkRAaUFfP3JlHARcR+/7scBNi+5cRRk/3fjNleZfzL5YkRQUFDExeT9493lyuaJP+1Py24RvWryxEPJ3RdFp8dHBD1ulHxi5piFquw9lOI3eeDQzVfch6zRtoq4mOw/vb0cmuI9bNWlPO+4YMreKkujr0UHBwVFXEzeNtJSkn2GNmj/i803jxfuGesiV1Yt2hSZe1XVssVBzZ+s6j+9vWX4qoFf5H2HHF6kY9B4kc9s5bQpf7y/P/liRFBQcPS1U3NaiYTPbN9gaFzfxwujF3WX5BMT1+5Ny7Xmyx0Gz9W3tD0LP14V7jJ2T3JidHCQphNLvS2vbB76zca8mSJyyLqwYpj3lEPJ7p9su3wtOjgoKDj62uVtnzWRQ1O8h63Im6Cw7wHgDUQABAB4Nv0aw1f6zOpSRURErgSsnj96UFMXazMjq1pN+320aJ3/6ZsFZ0FZJ378ZOKhZBH3T3acityx9NN3O3fu3Nl7+Le/+kecmu9tKRI+d8xsvxzfDvSbTNiwtLtoIqA1l0REUvymfz5TE//MmpBjkvkX33hJseXL5oUZvuFq3tYD5i0amz3SQr9Cx+HDu4skbw45pX356slAf5HuXTq7ZI+h0K/QcfToASIxR0KjNUui186aGy7u0xcvH5TdSr9Cy6+WTu8uyT7z16ryfHMcMG/RSG07/Qpvd383/8KuvQe4iKiCw/P01mXsbyuftNK8g+xemO8dsr1gx3ReyMJBBR4WswOftHmxz8zl6x9ndNQePYbuPfp0yrfQpV//wSLiE3ZKcnuJw+D5+nYqZHOySNeOXR8PDTJ0GTZmpIvIxhOhJe98UOjpYNDCkFwN0/b/NMUnWbov3bDg8UyPhg7ec1d/012SfabkCIU12PcA8OYhAAIAPBczzwl7Yy8fXv55X7cqjxcmx5zYsmz0oNb1bYwcun6xNjzP8zZpe9dOCRfN7GE97HKPDjNzH7to3gARiZn7646ct2b1awz7frm3pUiyz8RvN95I2Tn53bnhItJ96YYZOeKfl9t4yXDltKowSflG8HVv2dQm58/VHJxFJDkrU/tzJbtqliK7Vyz0ufhkXZu+S2//mRk0tq6IiEQe3Oov4jmwW5Pcu6Fah7e9RWK2BoQ95R31qzt1F5FOzRvn7IalpaOIZGblSRsG9O5olnNBtR79BxfwDtlesGO6LznmRIGHRcqTAPcFP7OuzTxztKvh6Coi0tHDI8dCSwtryXlEab3EYfCcfbOz9xCR1csXBD8JpvU9Pj+Wkv5oaY9CapjpsEJPBydiknO2yzqh2pwsMri/d+7ya/o1Bn0wUiR58f7DuRMU9j0AvHmogAgAeG6GDm2Gf99m+Pdr7l2JOa0K8j1y6GiA7+krIiJyxXfeYN9tvv87uO5x9eYsVdAyERHPrm0KnD3MpnHzTrJxv2w8EbpiUI6Lc/0aQ2ZOPxQ0wid5zZhmgXIlWcTSe/n3w3J9LXnZjZcET5kGPv9k384O1Z66Mf1WPT5xnzslfHHvGostXdp19u7dp2dnL1dbi8dFVdPi41QiYvP31X37EnOvfNdQRGLOnL8qTewfL3SsbC/5lNLTe2o3RESkQbW8fbWsaGuZ/x1esmO6r7Bp4A1Ns//vBT+zTlUK+vj09Z7j+vLFD4Pn7Vu1rv0HW+5e4zOumc+4Km59O73fbVC7rvVrWpgWtFHdV+jp4NqGDxqN3f/4x6vxsckinnVdLPM2VLq4dhLZf+XmDZEaj5ey7wHgDUQABAB4YYamVdxaVXFr9e6nIhn3zkfs3bVk6Q/rTyTLlc1DB9auGfKV5ibt1WtxIiKiGlfvrXFP215iclLu2cX0awxf9OPxoIFrkq9cERHLkctXDs99V/oVNq77Xu808PpNvvI7ZT/zu9lrdsbE+K2O8Vs9XcTSpcf/zV80paOdvkhScqKIyJaJb28peAt5HuR5rq+IBbK2yPfd1M7eQ2R33keFNF60Y7rv2dPAv+Bn9ly5XcFe/DB47r7ZDPjfKbOaU+csXx1w5fSWZae3LBORKi1HTZw3fbi7WcHr6q5CTwdpZUrlX2iuLOBkqadXSkT2X7maMwBi3wPAG4gACADwSgxNazZ5t2aT/u/0Htuz5+JwCZ+ydu+YJj2UInL50u7n28bZxESRPM922PQZNeaHNZPCRKRa/84t8l25v9LG8WLM3Ad9v2PQrLTrUWEBQVt9lvvsjInZ+W2nhCz/gBkts78vFv7cUf7Hjl6ftLS7z2pSPB17s/2XP7Pn6Zu+XccJv3ac8PO98xFHgvbv3bh2dcCVgCUjOt/SD942hLPBy/G0ype/FjX2PQC8IgIgAMDTJfsvXuwbcfqkyRCfH3sV+gVA367HhNEDFg/eKOITdmppj5YioizrIhIjMnLz9a9bPO0PTgHfKbMiF02YpK02cmnR0MmtYpf2yBUCvcrG8VL0lbZurd51a/Xupz/c3Du1W7e54TP3qKa17FjNwVlkt9z7+y2rf/kbYmz8pTxhnnZkSMHj2IquY7rjv/yZvXjfDE1rNvGu2cR7+NTFZ1e+3+4jH59thy4MGVnj2WuWQGXLmorI7t8vZkm1PGfUhKshImJlWnwDqdj3APB6UAQaAPAMt059N3+1r2rjycinj5exsbYTkRwVP21saoqISNT1O1ZPZaHM830j68TsoeP8RcT94zGDLUWSl40Yk2cS35ffOF7Ew7A1Uz7/oN/CXKV/DSt2bdtGROROyl0RqVtvsIis2XMwb73tG1s/7vrB51N+C/vr9XRm96kzueuMp/kf9RGRwfXqFti+yDqmQ/7Ln9nz9e3qvnlTPuo3ZnvOCsf6yjrt23uIyNU//iiy7r5hLBs16y4iB0JC8pzos1QBO5NFPJu6F2O9LPY9ALwWBEAAgKfTfi2Q5Lk/rbzwlAgoKzJKExJ4O2lvstrXrOciIqLae6TA7CjrxLyu/T6aMmXKmrCHOZen+E3+ZEq4iLhPX/zDD7N+HGwpkrxmzKcrcr79y24cL8a49L3j81dvWbHpQM7oJevEySMi0sq9jqWIWHZ7d7yLyMbZ3/kk5NgXKX4L5yzxXb021bxm6dfUm5WzZvs96UeK3/Rpi5PFfdIH3Qp+KKDoOqY7/suf2fP1rbz62oplWxb+5pPrdHUj9HiIiGWbuq5F3es3RrWu/QdbSsy0MZNz/COTlPAF30+LEUvvD94uOGYtGux7AHgtuCsKAHiGagM//GTK7sXJsvujgSOUa5YOcjHM1ybr9oHJmmd2LAd7d8y+T9yk54hWU0b7i/+c6au6bspTxjnrwqr53/v6JPvKgDUjjZ8sT/GbPXGuNv6Z0ERfZMDUWT4Hhvok+0yZtKrlk6281MZLhi1fNg/+ttBXa45ct2Lg89/KrzVk6qQ1/jMXdKr/+8jP+nd1NJe7Zzcs/WF9uLiPnzioloiIKNtN+HFS0Lszl/VucOadzz4aWMf84XX/X2fN870i7uPXTev2umpwu7vL3Pb1o6dO/6ix+d2za36cuDncssmkWZ+3LOwNiqpjuuS//Jk9V9+U3UbP8t481Oej5l7HR7zf08PWWNso2dJ7+ced2OeFshnw47oz0e3nzm1fP/rziR+0spXHn+6QH2cOLt76Oex7AHgdCIAAAM+i7DZt3fjg9nPDJXzV4Fp7Z/cYPPrdzg3dXWyMRR7eiAkP27du4ZqdMckiYuk9fXIfm8drasOD8GSfEc29wqfPmzKwka1SPyvtzsWAxV988q1vsoi4T/9kwJM1Ug58NyZX/CMi1YbMmbUvaKhPss+IL1a29BmpzXpefOMlxZXTqiuFv2o+6MWmvlK2nLb/pP20L2ctWTbad5lmWZWWo5bv+XpIo8dlmczazfAPaTJz7Jc/r584aP2TRnNyNnplbb7bP+/MBx9MHNTl8Rs8a26foumYbvkvf2bP1bdqQ9aHWNYa++XP66eP0LaxdOkxdc+CSV0duPJ9GrN2c/xOVZvy+awl80b4zhMRsXTp8fmaieMHNKpQ7J8c+x4AXt1bjx49Ku4+AAD++7JuB8z74IOJvlee0sZ9yJr8zwdlXdg4YuDAVeGFrbJhw/IBj5/eubHxPbeBa5JF3KcHZ08mr3FpVe+mQ32SRVrNP3NobF39l9j4izkSUPOl1ns92rQ8/zKrZaXd+eOB+hmN9MqU19RFyriXdC9DDE2tTHPtskIWP9n64w0USLN6wY0K3LRms3na512o+Vm7ZqE9LHhbz9GxF+M7evQrrf9quixc+BJraX77F/3ln/KZFfxRF7hr8i58+cPgOfuWt02Bx8oL+W3Yq6z9Gry38sXX0f6DLfSX175e4Cf4tNdK2L4HAJ1CAAQAeG4Z8Ud++3XdNp99fjE5i2xaurTr7D1o2Mi+TSsWfKGdEX9k+fw5y7fmXK1Ky/dHjJv6WVeHJ6s8DnnyxT+5X52Uc/Lx5934i3ojAyAUiTcxAMIreSMDIAAA8iIAAgC8hCePmrzIMwWP1yrwpuzjVwvbZPYt3Wes/nru+BIAoTAEQCUOARAAQCcwGhYA8BL0lRZWL15Q8+lrPXObhqZWVq+7SwAAAECJwDTwAAAAAAAAOo4ACAAAAAAAQMcRAAEAAAAAAOg4AiAAAAAAAAAdRwAEAAAAAACg4wiAAAAAAAAAdBwBEAAAAAAAgI4jAAIAAAAAANBxbz169Ki4+wAAAAAAAIB/EU8AAQAAAAAA6DgCIAAAAAAAAB1HAAQAAAAAAKDjCIAAAAAAAAB0HAEQAAAAAACAjiMAAgAAAAAA0HEEQAAAAAAAADqOAAgAAAAAAEDHEQABAAAAAADoOAIgAAAAAAAAHUcABAAAAAAAoOMIgAAAAAAAAHQcARAAAAAAAICOIwACAAAAAADQcQRAAAAAAAAAOo4ACAAAAAAAQMf9P/Kip8StH7f4AAAAAElFTkSuQmCC">
            <a:extLst>
              <a:ext uri="{FF2B5EF4-FFF2-40B4-BE49-F238E27FC236}">
                <a16:creationId xmlns:a16="http://schemas.microsoft.com/office/drawing/2014/main" id="{A118FBED-83EB-63C9-DE4D-FA13C95D7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" y="1544320"/>
            <a:ext cx="7142480" cy="4500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9352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F8937-28D5-0C23-98F3-3F5BA1C59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00DB20-5EB8-18A9-D6EC-A81A88FD8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0" y="495882"/>
            <a:ext cx="7920000" cy="867930"/>
          </a:xfrm>
        </p:spPr>
        <p:txBody>
          <a:bodyPr/>
          <a:lstStyle/>
          <a:p>
            <a:r>
              <a:rPr lang="fr-FR"/>
              <a:t>Le parcours d’hébergement au cours des douze derniers mois : les autres situations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B72138EB-B491-BCBE-2A6B-4AB060068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5600" y="1777231"/>
            <a:ext cx="4814400" cy="4594078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fr-FR" sz="1800">
                <a:solidFill>
                  <a:srgbClr val="1A1918"/>
                </a:solidFill>
                <a:latin typeface="Helvetica"/>
                <a:cs typeface="Helvetica"/>
              </a:rPr>
              <a:t>L’hébergement chez des tiers s’articule souvent à </a:t>
            </a:r>
            <a:r>
              <a:rPr lang="fr-FR" sz="1800" b="1">
                <a:solidFill>
                  <a:srgbClr val="1A1918"/>
                </a:solidFill>
                <a:latin typeface="Helvetica"/>
                <a:cs typeface="Helvetica"/>
              </a:rPr>
              <a:t>plusieurs configurations de sans-</a:t>
            </a:r>
            <a:r>
              <a:rPr lang="fr-FR" sz="1800" b="1" err="1">
                <a:solidFill>
                  <a:srgbClr val="1A1918"/>
                </a:solidFill>
                <a:latin typeface="Helvetica"/>
                <a:cs typeface="Helvetica"/>
              </a:rPr>
              <a:t>domicilisme</a:t>
            </a:r>
            <a:r>
              <a:rPr lang="fr-FR" sz="1800" b="1">
                <a:solidFill>
                  <a:srgbClr val="1A1918"/>
                </a:solidFill>
                <a:latin typeface="Helvetica"/>
                <a:cs typeface="Helvetica"/>
              </a:rPr>
              <a:t> </a:t>
            </a:r>
            <a:r>
              <a:rPr lang="fr-FR" sz="1800">
                <a:solidFill>
                  <a:srgbClr val="1A1918"/>
                </a:solidFill>
                <a:latin typeface="Helvetica"/>
                <a:cs typeface="Helvetica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>
                <a:solidFill>
                  <a:srgbClr val="1A1918"/>
                </a:solidFill>
                <a:latin typeface="Helvetica"/>
                <a:cs typeface="Helvetica"/>
              </a:rPr>
              <a:t>Dont fréquemment des formes de </a:t>
            </a:r>
            <a:r>
              <a:rPr lang="fr-FR" sz="1800" b="1">
                <a:solidFill>
                  <a:srgbClr val="1A1918"/>
                </a:solidFill>
                <a:latin typeface="Helvetica"/>
                <a:cs typeface="Helvetica"/>
              </a:rPr>
              <a:t>sans- </a:t>
            </a:r>
            <a:r>
              <a:rPr lang="fr-FR" sz="1800" b="1" err="1">
                <a:solidFill>
                  <a:srgbClr val="1A1918"/>
                </a:solidFill>
                <a:latin typeface="Helvetica"/>
                <a:cs typeface="Helvetica"/>
              </a:rPr>
              <a:t>abrisme</a:t>
            </a:r>
            <a:r>
              <a:rPr lang="fr-FR" sz="1800">
                <a:solidFill>
                  <a:srgbClr val="1A1918"/>
                </a:solidFill>
                <a:latin typeface="Helvetica"/>
                <a:cs typeface="Helvetica"/>
              </a:rPr>
              <a:t>, tant pour les femmes que pour les hommes.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>
                <a:solidFill>
                  <a:srgbClr val="1A1918"/>
                </a:solidFill>
                <a:latin typeface="Helvetica"/>
                <a:cs typeface="Helvetica"/>
              </a:rPr>
              <a:t>53,0 % des femmes et 31,7 % des hommes ont été mis à l’abri ou hébergés au moins une fois.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>
                <a:solidFill>
                  <a:srgbClr val="1A1918"/>
                </a:solidFill>
                <a:latin typeface="Helvetica"/>
                <a:cs typeface="Helvetica"/>
              </a:rPr>
              <a:t>Les durées cumulées d’hébergement à l’hôtel d’une part, en centre d’autre part sont souvent courtes (moins d’un mois à l’hôtel pour plus de la moitié des personnes concernées, idem pour les centres).</a:t>
            </a:r>
          </a:p>
          <a:p>
            <a:endParaRPr lang="fr-FR" sz="1800">
              <a:solidFill>
                <a:srgbClr val="1A1918"/>
              </a:solidFill>
              <a:latin typeface="Helvetica"/>
              <a:cs typeface="Helvetica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E81038-7D84-9B72-F039-D4E63629E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656474"/>
              </p:ext>
            </p:extLst>
          </p:nvPr>
        </p:nvGraphicFramePr>
        <p:xfrm>
          <a:off x="264563" y="1880933"/>
          <a:ext cx="5949625" cy="31165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00753">
                  <a:extLst>
                    <a:ext uri="{9D8B030D-6E8A-4147-A177-3AD203B41FA5}">
                      <a16:colId xmlns:a16="http://schemas.microsoft.com/office/drawing/2014/main" val="2383576335"/>
                    </a:ext>
                  </a:extLst>
                </a:gridCol>
                <a:gridCol w="867198">
                  <a:extLst>
                    <a:ext uri="{9D8B030D-6E8A-4147-A177-3AD203B41FA5}">
                      <a16:colId xmlns:a16="http://schemas.microsoft.com/office/drawing/2014/main" val="1910635357"/>
                    </a:ext>
                  </a:extLst>
                </a:gridCol>
                <a:gridCol w="886408">
                  <a:extLst>
                    <a:ext uri="{9D8B030D-6E8A-4147-A177-3AD203B41FA5}">
                      <a16:colId xmlns:a16="http://schemas.microsoft.com/office/drawing/2014/main" val="853524501"/>
                    </a:ext>
                  </a:extLst>
                </a:gridCol>
                <a:gridCol w="995266">
                  <a:extLst>
                    <a:ext uri="{9D8B030D-6E8A-4147-A177-3AD203B41FA5}">
                      <a16:colId xmlns:a16="http://schemas.microsoft.com/office/drawing/2014/main" val="2899642409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Parcours au cours des 12 derniers mois</a:t>
                      </a:r>
                      <a:endParaRPr lang="fr-FR" sz="1400" b="1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Femmes (en %) </a:t>
                      </a:r>
                      <a:endParaRPr lang="fr-FR" sz="1400" b="1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Hommes (en %) </a:t>
                      </a:r>
                      <a:endParaRPr lang="fr-FR" sz="1400" b="1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Ensemble</a:t>
                      </a:r>
                      <a:endParaRPr lang="fr-FR" sz="1400" b="1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(en %) </a:t>
                      </a:r>
                      <a:endParaRPr lang="fr-FR" sz="1400" b="1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06883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Exclusivement </a:t>
                      </a:r>
                      <a:r>
                        <a:rPr lang="fr-FR" sz="1400" b="0" i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hébergé.e</a:t>
                      </a: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chez un tiers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21,0 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25,8 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23,7 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89036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 exclusivement </a:t>
                      </a:r>
                      <a:r>
                        <a:rPr lang="fr-FR" sz="1400" b="0" i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hébergé.e</a:t>
                      </a: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chez un tiers…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79,0 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74,2 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76,3 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955554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et a passé au moins une nuit dans la rue, l'espace public ou un autre lieu non prévu pour l'habitation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69,7 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66,7 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68,1 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869254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et a passé au moins une nuit dans un lieu de prise en charge institutionnelle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53,0 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31,7 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39,7 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140237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et a passé au moins une nuit à l'hôtel, par ses propres moyens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17,1 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14,8 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51424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100 </a:t>
                      </a:r>
                      <a:endParaRPr lang="fr-FR" sz="14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7032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2908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SSP_24_">
  <a:themeElements>
    <a:clrScheme name="SSP_24_POWERPOINT">
      <a:dk1>
        <a:srgbClr val="FFFDF1"/>
      </a:dk1>
      <a:lt1>
        <a:srgbClr val="1A1918"/>
      </a:lt1>
      <a:dk2>
        <a:srgbClr val="FFFEFE"/>
      </a:dk2>
      <a:lt2>
        <a:srgbClr val="AAB937"/>
      </a:lt2>
      <a:accent1>
        <a:srgbClr val="1B3E80"/>
      </a:accent1>
      <a:accent2>
        <a:srgbClr val="DC478C"/>
      </a:accent2>
      <a:accent3>
        <a:srgbClr val="005B9C"/>
      </a:accent3>
      <a:accent4>
        <a:srgbClr val="00AEDD"/>
      </a:accent4>
      <a:accent5>
        <a:srgbClr val="DC3E2A"/>
      </a:accent5>
      <a:accent6>
        <a:srgbClr val="243F51"/>
      </a:accent6>
      <a:hlink>
        <a:srgbClr val="AABA38"/>
      </a:hlink>
      <a:folHlink>
        <a:srgbClr val="1A191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1800" dirty="0" smtClean="0">
            <a:solidFill>
              <a:schemeClr val="accent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745_SSP_PP_Observatoire_FAB" id="{3177F408-9478-4D46-BE4C-68F059398448}" vid="{0723AFDE-3C5C-E543-AF1D-4F40FDF6EFC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172c5c1-a6ed-45cc-9f65-b04b8b8786f0">
      <Terms xmlns="http://schemas.microsoft.com/office/infopath/2007/PartnerControls"/>
    </lcf76f155ced4ddcb4097134ff3c332f>
    <TaxCatchAll xmlns="5f82e888-ec48-4740-b5f2-4b3f1c74b55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B966D8FAA43A4793EDE5E84489E2AA" ma:contentTypeVersion="15" ma:contentTypeDescription="Crée un document." ma:contentTypeScope="" ma:versionID="51c14ac08b4cbc99b80d9021d80214e7">
  <xsd:schema xmlns:xsd="http://www.w3.org/2001/XMLSchema" xmlns:xs="http://www.w3.org/2001/XMLSchema" xmlns:p="http://schemas.microsoft.com/office/2006/metadata/properties" xmlns:ns2="1172c5c1-a6ed-45cc-9f65-b04b8b8786f0" xmlns:ns3="5f82e888-ec48-4740-b5f2-4b3f1c74b55e" targetNamespace="http://schemas.microsoft.com/office/2006/metadata/properties" ma:root="true" ma:fieldsID="4cf821e5f070b1539c5a465a37fec8ea" ns2:_="" ns3:_="">
    <xsd:import namespace="1172c5c1-a6ed-45cc-9f65-b04b8b8786f0"/>
    <xsd:import namespace="5f82e888-ec48-4740-b5f2-4b3f1c74b5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2c5c1-a6ed-45cc-9f65-b04b8b8786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79d611fa-36ab-4e92-bb06-ecf8846f31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82e888-ec48-4740-b5f2-4b3f1c74b55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c952141-6cfc-4e8b-a9d1-93b2e92ac7c8}" ma:internalName="TaxCatchAll" ma:showField="CatchAllData" ma:web="5f82e888-ec48-4740-b5f2-4b3f1c74b5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B3620A-98FB-4FDC-AF9A-8F50A3914B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57051C-B7B8-4A48-BDCD-35510CC01566}">
  <ds:schemaRefs>
    <ds:schemaRef ds:uri="1172c5c1-a6ed-45cc-9f65-b04b8b8786f0"/>
    <ds:schemaRef ds:uri="5f82e888-ec48-4740-b5f2-4b3f1c74b55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DE4C8B0-4242-4514-BEAE-23B371F6C063}">
  <ds:schemaRefs>
    <ds:schemaRef ds:uri="1172c5c1-a6ed-45cc-9f65-b04b8b8786f0"/>
    <ds:schemaRef ds:uri="5f82e888-ec48-4740-b5f2-4b3f1c74b55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2898</Words>
  <Application>Microsoft Office PowerPoint</Application>
  <PresentationFormat>Grand écran</PresentationFormat>
  <Paragraphs>898</Paragraphs>
  <Slides>25</Slides>
  <Notes>9</Notes>
  <HiddenSlides>6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4" baseType="lpstr">
      <vt:lpstr>Arial</vt:lpstr>
      <vt:lpstr>Arial Nova</vt:lpstr>
      <vt:lpstr>Arial,Sans-Serif</vt:lpstr>
      <vt:lpstr>Arvo</vt:lpstr>
      <vt:lpstr>Calibri</vt:lpstr>
      <vt:lpstr>Courier New</vt:lpstr>
      <vt:lpstr>Helvetica</vt:lpstr>
      <vt:lpstr>Wingdings</vt:lpstr>
      <vt:lpstr>Thème SSP_24_</vt:lpstr>
      <vt:lpstr>Présentation PowerPoint</vt:lpstr>
      <vt:lpstr>Trois objectifs</vt:lpstr>
      <vt:lpstr>Calendrier : les temps d’enquête</vt:lpstr>
      <vt:lpstr>L’enquête approfondie, au cœur des premiers résultats</vt:lpstr>
      <vt:lpstr>Premiers résultats :  Combien de personnes ont recours à l’hébergement chez des tiers ?</vt:lpstr>
      <vt:lpstr>Présentation PowerPoint</vt:lpstr>
      <vt:lpstr>Le parcours d’hébergement au cours des douze derniers mois : chez des tiers</vt:lpstr>
      <vt:lpstr>Le parcours d’hébergement au cours des douze derniers mois : les liens hébergé.e/eur.e</vt:lpstr>
      <vt:lpstr>Le parcours d’hébergement au cours des douze derniers mois : les autres situations</vt:lpstr>
      <vt:lpstr>Le parcours d’hébergement au cours des douze derniers mois : une première typologie</vt:lpstr>
      <vt:lpstr>Des conditions d’hébergement variées dans le dernier hébergement</vt:lpstr>
      <vt:lpstr>Des conditions d’hébergement variées dans le dernier hébergement</vt:lpstr>
      <vt:lpstr>Une relation entre les personnes hébergées et hébergeuses qui se dégrade</vt:lpstr>
      <vt:lpstr>Contreparties à la demande de l’hébergeur dans le cadre de l’hébergement chez des tiers au cours des 12 derniers mois</vt:lpstr>
      <vt:lpstr>Contreparties à la demande de l’hébergeur dans le cadre de l’hébergement chez des tiers au cours des douze derniers mois</vt:lpstr>
      <vt:lpstr>Situations à risque de traite dans le cadre de l’hébergement chez des tiers au cours des douze derniers mois</vt:lpstr>
      <vt:lpstr>Violences dans le cadre de l’hébergement chez des tiers au cours des 12 derniers mois</vt:lpstr>
      <vt:lpstr>Des auteurs majoritairement masculins</vt:lpstr>
      <vt:lpstr>Des violences peu énoncées</vt:lpstr>
      <vt:lpstr>Quelles répercussions de la situation d'hébergement ? Quelques exemples : la santé</vt:lpstr>
      <vt:lpstr>L’isolement </vt:lpstr>
      <vt:lpstr>Le recours au 115 et le suivi social des personnes hébergées chez des tiers</vt:lpstr>
      <vt:lpstr>Illustration des parcours de vie </vt:lpstr>
      <vt:lpstr>Calendrier : les valorisations</vt:lpstr>
      <vt:lpstr>Les recommandations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Petit déjeuner du conseil scientifique de l'Observatoire</dc:title>
  <dc:creator>Caroline Douay</dc:creator>
  <cp:lastModifiedBy>LARDOUX, Carole (DREES/OSOL/BLCE/EXTERNES)</cp:lastModifiedBy>
  <cp:revision>4</cp:revision>
  <dcterms:created xsi:type="dcterms:W3CDTF">2025-02-12T15:42:25Z</dcterms:created>
  <dcterms:modified xsi:type="dcterms:W3CDTF">2026-04-17T11:48:30Z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0x01010027B966D8FAA43A4793EDE5E84489E2AA</vt:lpwstr>
  </property>
  <property fmtid="{D5CDD505-2E9C-101B-9397-08002B2CF9AE}" pid="4" name="MSIP_Label_3094c1fb-3db8-4cce-b079-9b022302847f_Enabled">
    <vt:lpwstr>true</vt:lpwstr>
  </property>
  <property fmtid="{D5CDD505-2E9C-101B-9397-08002B2CF9AE}" pid="5" name="MSIP_Label_3094c1fb-3db8-4cce-b079-9b022302847f_SetDate">
    <vt:lpwstr>2026-04-17T11:48:12Z</vt:lpwstr>
  </property>
  <property fmtid="{D5CDD505-2E9C-101B-9397-08002B2CF9AE}" pid="6" name="MSIP_Label_3094c1fb-3db8-4cce-b079-9b022302847f_Method">
    <vt:lpwstr>Standard</vt:lpwstr>
  </property>
  <property fmtid="{D5CDD505-2E9C-101B-9397-08002B2CF9AE}" pid="7" name="MSIP_Label_3094c1fb-3db8-4cce-b079-9b022302847f_Name">
    <vt:lpwstr>[Prod v5] C1 - Standard</vt:lpwstr>
  </property>
  <property fmtid="{D5CDD505-2E9C-101B-9397-08002B2CF9AE}" pid="8" name="MSIP_Label_3094c1fb-3db8-4cce-b079-9b022302847f_SiteId">
    <vt:lpwstr>035e5292-5a25-4509-bb08-a555f7d31a8b</vt:lpwstr>
  </property>
  <property fmtid="{D5CDD505-2E9C-101B-9397-08002B2CF9AE}" pid="9" name="MSIP_Label_3094c1fb-3db8-4cce-b079-9b022302847f_ActionId">
    <vt:lpwstr>9b36bd08-7b45-4f5c-8522-e6eca8574448</vt:lpwstr>
  </property>
  <property fmtid="{D5CDD505-2E9C-101B-9397-08002B2CF9AE}" pid="10" name="MSIP_Label_3094c1fb-3db8-4cce-b079-9b022302847f_ContentBits">
    <vt:lpwstr>0</vt:lpwstr>
  </property>
  <property fmtid="{D5CDD505-2E9C-101B-9397-08002B2CF9AE}" pid="11" name="MSIP_Label_3094c1fb-3db8-4cce-b079-9b022302847f_Tag">
    <vt:lpwstr>10, 3, 0, 1</vt:lpwstr>
  </property>
</Properties>
</file>