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handoutMasterIdLst>
    <p:handoutMasterId r:id="rId10"/>
  </p:handoutMasterIdLst>
  <p:sldIdLst>
    <p:sldId id="267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92C778F-F27D-7054-C1FF-FEEEE28F97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7434A7-FC7A-5F53-CB04-DE2C30C816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3D9C8-5A15-4AFC-B185-6CE5110811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F059CD5-EB6F-FBE2-8523-3A2A7D411A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9499D3-9F15-F0B3-D835-3686BAD1B8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242C3-D42A-4175-BCA2-4682F7DD24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093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5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7834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039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731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38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019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130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309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que 6">
            <a:extLst>
              <a:ext uri="{FF2B5EF4-FFF2-40B4-BE49-F238E27FC236}">
                <a16:creationId xmlns:a16="http://schemas.microsoft.com/office/drawing/2014/main" id="{9AFDDC0A-901B-E7CE-4C93-49CFECC3DE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3500" y="4964147"/>
            <a:ext cx="7048500" cy="1924050"/>
          </a:xfrm>
          <a:prstGeom prst="rect">
            <a:avLst/>
          </a:prstGeom>
        </p:spPr>
      </p:pic>
      <p:pic>
        <p:nvPicPr>
          <p:cNvPr id="8" name="Graphique 7">
            <a:extLst>
              <a:ext uri="{FF2B5EF4-FFF2-40B4-BE49-F238E27FC236}">
                <a16:creationId xmlns:a16="http://schemas.microsoft.com/office/drawing/2014/main" id="{4127F093-FAA6-2B70-67CD-21B3B1E938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07561" y="5681910"/>
            <a:ext cx="1587004" cy="93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4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46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2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39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80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42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7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97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48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EAE60-663F-4148-BBCE-50AB5FB10C2E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BB306C-3AB7-470F-881D-3F8A06C5A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50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  <p:sldLayoutId id="214748364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DEA2E66-045A-5E3F-1747-E74425F55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82698"/>
            <a:ext cx="7766936" cy="1646302"/>
          </a:xfrm>
        </p:spPr>
        <p:txBody>
          <a:bodyPr>
            <a:noAutofit/>
          </a:bodyPr>
          <a:lstStyle/>
          <a:p>
            <a:pPr algn="l"/>
            <a:r>
              <a:rPr lang="fr-FR" sz="4800" b="1" dirty="0">
                <a:cs typeface="Calibri Light"/>
              </a:rPr>
              <a:t>Femmes et sans abrisme, quelles réalités ? </a:t>
            </a:r>
            <a:endParaRPr lang="fr-FR" sz="4800" b="1" dirty="0"/>
          </a:p>
        </p:txBody>
      </p:sp>
      <p:sp>
        <p:nvSpPr>
          <p:cNvPr id="2" name="Sous-titre 1">
            <a:extLst>
              <a:ext uri="{FF2B5EF4-FFF2-40B4-BE49-F238E27FC236}">
                <a16:creationId xmlns:a16="http://schemas.microsoft.com/office/drawing/2014/main" id="{1743BF74-3CB1-35D3-E254-2229C81DD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429000"/>
            <a:ext cx="8660190" cy="2786743"/>
          </a:xfrm>
        </p:spPr>
        <p:txBody>
          <a:bodyPr>
            <a:normAutofit/>
          </a:bodyPr>
          <a:lstStyle/>
          <a:p>
            <a:pPr algn="l"/>
            <a:r>
              <a:rPr lang="fr-FR" sz="2400" dirty="0"/>
              <a:t>Volet 1 et 2 : le phénomène vu par les SIAO et par la veille sociale </a:t>
            </a:r>
          </a:p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r>
              <a:rPr lang="fr-FR" dirty="0"/>
              <a:t>Présentation du 03 avril 2026 au groupe d’études « analyses quantitatives sur l’hébergement social et les sans-domicile » </a:t>
            </a: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0DD674CE-65F2-F115-A8BC-57CDB2210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62" y="344348"/>
            <a:ext cx="1590249" cy="96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51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23896-77E8-89EE-D04A-BF01D8E28168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/>
              <a:t>Quelques éléments introductifs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0CBE8-D990-9496-E5A8-FB6189998634}"/>
              </a:ext>
            </a:extLst>
          </p:cNvPr>
          <p:cNvSpPr txBox="1">
            <a:spLocks/>
          </p:cNvSpPr>
          <p:nvPr/>
        </p:nvSpPr>
        <p:spPr>
          <a:xfrm>
            <a:off x="840619" y="1572760"/>
            <a:ext cx="8074781" cy="4675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accent1"/>
                </a:solidFill>
              </a:rPr>
              <a:t>Démarche introduite par :</a:t>
            </a:r>
          </a:p>
          <a:p>
            <a:pPr lvl="1"/>
            <a:r>
              <a:rPr lang="fr-FR" dirty="0"/>
              <a:t>L’organisation d’une Journée Nationale Droits des femmes en situation de précarité du 12 mars 2024 ;</a:t>
            </a:r>
          </a:p>
          <a:p>
            <a:pPr lvl="1"/>
            <a:r>
              <a:rPr lang="fr-FR" dirty="0"/>
              <a:t>La réalisation d’un rapport par la délégation du Sénat ; </a:t>
            </a:r>
          </a:p>
          <a:p>
            <a:pPr lvl="1"/>
            <a:r>
              <a:rPr lang="fr-FR" dirty="0"/>
              <a:t>La mobilisation de plusieurs adhérents ou partenaires sur le sujet.</a:t>
            </a:r>
          </a:p>
          <a:p>
            <a:r>
              <a:rPr lang="fr-FR" b="1" dirty="0">
                <a:solidFill>
                  <a:schemeClr val="accent1"/>
                </a:solidFill>
              </a:rPr>
              <a:t>Deux volets :</a:t>
            </a:r>
          </a:p>
          <a:p>
            <a:pPr lvl="1"/>
            <a:r>
              <a:rPr lang="fr-FR" dirty="0"/>
              <a:t>L’enquête du point de vue des SIAO, parue en novembre 2024.</a:t>
            </a:r>
          </a:p>
          <a:p>
            <a:pPr lvl="2"/>
            <a:r>
              <a:rPr lang="fr-FR" sz="1600" dirty="0"/>
              <a:t>63 SIAO répondants, soit 2/3 des SIAO.</a:t>
            </a:r>
          </a:p>
          <a:p>
            <a:pPr lvl="1"/>
            <a:r>
              <a:rPr lang="fr-FR" dirty="0"/>
              <a:t>L’enquête du point de vue de la veille sociale (maraudes et accueils de jour), parue en mai 2025.</a:t>
            </a:r>
          </a:p>
          <a:p>
            <a:pPr lvl="2"/>
            <a:r>
              <a:rPr lang="fr-FR" sz="1600" dirty="0"/>
              <a:t>194 structures de la veille sociale.</a:t>
            </a:r>
          </a:p>
          <a:p>
            <a:pPr marL="342900" lvl="2" indent="-342900"/>
            <a:r>
              <a:rPr lang="fr-FR" sz="1800" b="1" dirty="0">
                <a:solidFill>
                  <a:schemeClr val="accent1"/>
                </a:solidFill>
              </a:rPr>
              <a:t>Objectifs : </a:t>
            </a:r>
          </a:p>
          <a:p>
            <a:pPr lvl="1"/>
            <a:r>
              <a:rPr lang="fr-FR" dirty="0"/>
              <a:t>Poser un constat sur l’évolution de la présence de femmes et de familles à la rue ;</a:t>
            </a:r>
          </a:p>
          <a:p>
            <a:pPr lvl="1"/>
            <a:r>
              <a:rPr lang="fr-FR" dirty="0"/>
              <a:t>Objectiver ce phénomène et les solutions existantes ;</a:t>
            </a:r>
          </a:p>
          <a:p>
            <a:pPr lvl="1"/>
            <a:r>
              <a:rPr lang="fr-FR" dirty="0"/>
              <a:t>Rendre compte des risques encourus et des difficultés rencontrées par les femmes sans abri.</a:t>
            </a:r>
          </a:p>
        </p:txBody>
      </p:sp>
    </p:spTree>
    <p:extLst>
      <p:ext uri="{BB962C8B-B14F-4D97-AF65-F5344CB8AC3E}">
        <p14:creationId xmlns:p14="http://schemas.microsoft.com/office/powerpoint/2010/main" val="270367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2EFA1-44BC-C44D-0DE3-256A825C9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149CF2-0B7F-2CE4-37BF-B4C61F82F36A}"/>
              </a:ext>
            </a:extLst>
          </p:cNvPr>
          <p:cNvSpPr txBox="1">
            <a:spLocks/>
          </p:cNvSpPr>
          <p:nvPr/>
        </p:nvSpPr>
        <p:spPr>
          <a:xfrm>
            <a:off x="677334" y="359226"/>
            <a:ext cx="8596668" cy="7837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/>
              <a:t>Femmes et sans abrisme, état des lieux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F9C2A-277C-1ECA-B6D0-D1DFF7756AD5}"/>
              </a:ext>
            </a:extLst>
          </p:cNvPr>
          <p:cNvSpPr txBox="1">
            <a:spLocks/>
          </p:cNvSpPr>
          <p:nvPr/>
        </p:nvSpPr>
        <p:spPr>
          <a:xfrm>
            <a:off x="840619" y="1142997"/>
            <a:ext cx="8902095" cy="5285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accent1"/>
                </a:solidFill>
              </a:rPr>
              <a:t>Hausse du sans-abrisme au féminin et conséquences sur les accueils (depuis 2020)</a:t>
            </a:r>
          </a:p>
          <a:p>
            <a:pPr lvl="1"/>
            <a:r>
              <a:rPr lang="fr-FR" dirty="0"/>
              <a:t>Constat commun d’une augmentation, avec des taux différents (26% pour les SIAO; 41% pour la veille sociale) ;</a:t>
            </a:r>
          </a:p>
          <a:p>
            <a:pPr lvl="1"/>
            <a:r>
              <a:rPr lang="fr-FR" dirty="0"/>
              <a:t>Hausse du nombre d’enfants à la rue, de plus de 29% ;</a:t>
            </a:r>
          </a:p>
          <a:p>
            <a:pPr lvl="1"/>
            <a:r>
              <a:rPr lang="fr-FR" dirty="0"/>
              <a:t>Public majoritaire : les femmes isolées à 61% ;</a:t>
            </a:r>
          </a:p>
          <a:p>
            <a:pPr lvl="1"/>
            <a:r>
              <a:rPr lang="fr-FR" dirty="0"/>
              <a:t>Aménagement nécessaire des accueils (question de la non-mixité).</a:t>
            </a:r>
          </a:p>
          <a:p>
            <a:r>
              <a:rPr lang="fr-FR" b="1" dirty="0">
                <a:solidFill>
                  <a:schemeClr val="accent1"/>
                </a:solidFill>
              </a:rPr>
              <a:t>Santé et dangers </a:t>
            </a:r>
          </a:p>
          <a:p>
            <a:pPr lvl="1"/>
            <a:r>
              <a:rPr lang="fr-FR" dirty="0"/>
              <a:t>Etat des lieux concernant la santé des femmes sans abri ;</a:t>
            </a:r>
          </a:p>
          <a:p>
            <a:pPr lvl="1"/>
            <a:r>
              <a:rPr lang="fr-FR" dirty="0"/>
              <a:t>Violences subies, une réalité quasi systématique pour les femmes en rue.</a:t>
            </a:r>
          </a:p>
          <a:p>
            <a:pPr marL="342900" lvl="2" indent="-342900"/>
            <a:r>
              <a:rPr lang="fr-FR" sz="1800" b="1" dirty="0">
                <a:solidFill>
                  <a:schemeClr val="accent1"/>
                </a:solidFill>
              </a:rPr>
              <a:t>Situations résidentielles </a:t>
            </a:r>
          </a:p>
          <a:p>
            <a:pPr lvl="1"/>
            <a:r>
              <a:rPr lang="fr-FR" dirty="0"/>
              <a:t>Les femmes rencontrées par la veille sociale sont essentiellement en errance ;</a:t>
            </a:r>
          </a:p>
          <a:p>
            <a:pPr lvl="1"/>
            <a:r>
              <a:rPr lang="fr-FR" dirty="0"/>
              <a:t>Le temps d’errance est très long : 10 mois en moyenne pour les femmes en familles, 36 pour les isolées) ;</a:t>
            </a:r>
          </a:p>
          <a:p>
            <a:pPr lvl="1"/>
            <a:r>
              <a:rPr lang="fr-FR" dirty="0"/>
              <a:t>Ruptures institutionnelles fréquentes.</a:t>
            </a:r>
          </a:p>
        </p:txBody>
      </p:sp>
    </p:spTree>
    <p:extLst>
      <p:ext uri="{BB962C8B-B14F-4D97-AF65-F5344CB8AC3E}">
        <p14:creationId xmlns:p14="http://schemas.microsoft.com/office/powerpoint/2010/main" val="157973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F6A1E-F8FB-07DC-0FB8-80653726C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D4770A-95A0-EAA3-EA82-A214F69B29AE}"/>
              </a:ext>
            </a:extLst>
          </p:cNvPr>
          <p:cNvSpPr txBox="1">
            <a:spLocks/>
          </p:cNvSpPr>
          <p:nvPr/>
        </p:nvSpPr>
        <p:spPr>
          <a:xfrm>
            <a:off x="677333" y="468085"/>
            <a:ext cx="8880323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/>
              <a:t>Femmes et sans abrisme, quelles solutions 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C4030-C7E8-B470-1CCA-A09F4B187A42}"/>
              </a:ext>
            </a:extLst>
          </p:cNvPr>
          <p:cNvSpPr txBox="1">
            <a:spLocks/>
          </p:cNvSpPr>
          <p:nvPr/>
        </p:nvSpPr>
        <p:spPr>
          <a:xfrm>
            <a:off x="840619" y="1518333"/>
            <a:ext cx="8586410" cy="5165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accent1"/>
                </a:solidFill>
              </a:rPr>
              <a:t>Formation et outillage des équipes</a:t>
            </a:r>
          </a:p>
          <a:p>
            <a:pPr lvl="1"/>
            <a:r>
              <a:rPr lang="fr-FR" dirty="0"/>
              <a:t>Equipes de la veille sociale : composition et bénévolat;</a:t>
            </a:r>
          </a:p>
          <a:p>
            <a:pPr lvl="1"/>
            <a:r>
              <a:rPr lang="fr-FR" dirty="0"/>
              <a:t>Importance de la formation ;</a:t>
            </a:r>
          </a:p>
          <a:p>
            <a:pPr lvl="1"/>
            <a:r>
              <a:rPr lang="fr-FR" dirty="0"/>
              <a:t>Quels outils pour faciliter la prise en charge ? </a:t>
            </a:r>
          </a:p>
          <a:p>
            <a:r>
              <a:rPr lang="fr-FR" b="1" dirty="0">
                <a:solidFill>
                  <a:schemeClr val="accent1"/>
                </a:solidFill>
              </a:rPr>
              <a:t>Hébergement et logement : quelles orientations ?</a:t>
            </a:r>
          </a:p>
          <a:p>
            <a:pPr lvl="1"/>
            <a:r>
              <a:rPr lang="fr-FR" dirty="0"/>
              <a:t>Existence de places fléchées pour les femmes, dont certains fléchages spécifiques pour certains types de publics ;</a:t>
            </a:r>
          </a:p>
          <a:p>
            <a:pPr lvl="1"/>
            <a:r>
              <a:rPr lang="fr-FR" dirty="0"/>
              <a:t>Question de la priorisation : mise en concurrence des vulnérabilités à l’œuvre ; </a:t>
            </a:r>
          </a:p>
          <a:p>
            <a:pPr lvl="1"/>
            <a:r>
              <a:rPr lang="fr-FR" dirty="0"/>
              <a:t>Cas spécifique des femmes victimes de violences :</a:t>
            </a:r>
          </a:p>
          <a:p>
            <a:pPr lvl="2">
              <a:lnSpc>
                <a:spcPct val="80000"/>
              </a:lnSpc>
            </a:pPr>
            <a:r>
              <a:rPr lang="fr-FR" sz="1500" dirty="0"/>
              <a:t>Reconnues prioritaires, à plus de 85% par les SIAO.</a:t>
            </a:r>
          </a:p>
          <a:p>
            <a:pPr lvl="1"/>
            <a:r>
              <a:rPr lang="fr-FR" dirty="0"/>
              <a:t>Cas spécifique des femmes enceintes ou sortant de maternité :</a:t>
            </a:r>
          </a:p>
          <a:p>
            <a:pPr lvl="2">
              <a:lnSpc>
                <a:spcPct val="80000"/>
              </a:lnSpc>
            </a:pPr>
            <a:r>
              <a:rPr lang="fr-FR" sz="1500" dirty="0"/>
              <a:t>Reconnues prioritaires, mais selon des critères variables d’un territoire à un autre ;</a:t>
            </a:r>
          </a:p>
          <a:p>
            <a:pPr lvl="2">
              <a:lnSpc>
                <a:spcPct val="80000"/>
              </a:lnSpc>
            </a:pPr>
            <a:r>
              <a:rPr lang="fr-FR" sz="1500" dirty="0"/>
              <a:t>Absence de pérennité des places.</a:t>
            </a:r>
          </a:p>
          <a:p>
            <a:pPr lvl="1">
              <a:lnSpc>
                <a:spcPct val="80000"/>
              </a:lnSpc>
            </a:pPr>
            <a:r>
              <a:rPr lang="fr-FR" dirty="0"/>
              <a:t>Parc dédié insuffisant, solutions souvent peu adaptées (hôtels, collectivité, etc.).</a:t>
            </a:r>
          </a:p>
        </p:txBody>
      </p:sp>
    </p:spTree>
    <p:extLst>
      <p:ext uri="{BB962C8B-B14F-4D97-AF65-F5344CB8AC3E}">
        <p14:creationId xmlns:p14="http://schemas.microsoft.com/office/powerpoint/2010/main" val="29047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CC712734-54C0-9A47-37F0-DACCDB210627}"/>
              </a:ext>
            </a:extLst>
          </p:cNvPr>
          <p:cNvSpPr txBox="1"/>
          <p:nvPr/>
        </p:nvSpPr>
        <p:spPr>
          <a:xfrm>
            <a:off x="677335" y="1282701"/>
            <a:ext cx="5096060" cy="4307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Merci ! 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635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af2693-3f3f-4ca7-9741-7d5041b96e2b" xsi:nil="true"/>
    <lcf76f155ced4ddcb4097134ff3c332f xmlns="1ba116be-4790-4c92-b41d-eaff33cc68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48136554CA17498C87A9E82F7F6511" ma:contentTypeVersion="14" ma:contentTypeDescription="Crée un document." ma:contentTypeScope="" ma:versionID="0ad6c115fe2b02d02e73492c37069bf1">
  <xsd:schema xmlns:xsd="http://www.w3.org/2001/XMLSchema" xmlns:xs="http://www.w3.org/2001/XMLSchema" xmlns:p="http://schemas.microsoft.com/office/2006/metadata/properties" xmlns:ns2="1ba116be-4790-4c92-b41d-eaff33cc685d" xmlns:ns3="3faf2693-3f3f-4ca7-9741-7d5041b96e2b" targetNamespace="http://schemas.microsoft.com/office/2006/metadata/properties" ma:root="true" ma:fieldsID="2c4c9b3ed3c57c5c685039713fd363d0" ns2:_="" ns3:_="">
    <xsd:import namespace="1ba116be-4790-4c92-b41d-eaff33cc685d"/>
    <xsd:import namespace="3faf2693-3f3f-4ca7-9741-7d5041b96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a116be-4790-4c92-b41d-eaff33cc68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e1dcb030-1845-4104-8af1-efa8229a3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af2693-3f3f-4ca7-9741-7d5041b96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d6abe55-36a1-4c72-bbb4-a81f504d384f}" ma:internalName="TaxCatchAll" ma:showField="CatchAllData" ma:web="3faf2693-3f3f-4ca7-9741-7d5041b96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1A127A-7AAA-4A8D-B5A2-1BAC3B340976}">
  <ds:schemaRefs>
    <ds:schemaRef ds:uri="http://schemas.microsoft.com/office/2006/metadata/properties"/>
    <ds:schemaRef ds:uri="http://schemas.microsoft.com/office/infopath/2007/PartnerControls"/>
    <ds:schemaRef ds:uri="3faf2693-3f3f-4ca7-9741-7d5041b96e2b"/>
    <ds:schemaRef ds:uri="1ba116be-4790-4c92-b41d-eaff33cc685d"/>
  </ds:schemaRefs>
</ds:datastoreItem>
</file>

<file path=customXml/itemProps2.xml><?xml version="1.0" encoding="utf-8"?>
<ds:datastoreItem xmlns:ds="http://schemas.openxmlformats.org/officeDocument/2006/customXml" ds:itemID="{E4B3BCB7-61CA-4D9D-9C6D-112A321C25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8F8088-742A-4A2A-91B7-803CBFA7A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a116be-4790-4c92-b41d-eaff33cc685d"/>
    <ds:schemaRef ds:uri="3faf2693-3f3f-4ca7-9741-7d5041b96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1094</TotalTime>
  <Words>471</Words>
  <Application>Microsoft Office PowerPoint</Application>
  <PresentationFormat>Grand écran</PresentationFormat>
  <Paragraphs>47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Wingdings 3</vt:lpstr>
      <vt:lpstr>Facette</vt:lpstr>
      <vt:lpstr>Femmes et sans abrisme, quelles réalités ?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réservée</dc:title>
  <dc:creator>Olivier SIMON</dc:creator>
  <cp:lastModifiedBy>LARDOUX, Carole (DREES/OSOL/BLCE/EXTERNES)</cp:lastModifiedBy>
  <cp:revision>19</cp:revision>
  <dcterms:created xsi:type="dcterms:W3CDTF">2022-06-09T08:47:11Z</dcterms:created>
  <dcterms:modified xsi:type="dcterms:W3CDTF">2026-04-17T11:52:40Z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0x0101009548136554CA17498C87A9E82F7F6511</vt:lpwstr>
  </property>
  <property fmtid="{D5CDD505-2E9C-101B-9397-08002B2CF9AE}" pid="3" name="MediaServiceImageTags">
    <vt:lpwstr/>
  </property>
  <property fmtid="{D5CDD505-2E9C-101B-9397-08002B2CF9AE}" pid="4" name="MSIP_Label_3094c1fb-3db8-4cce-b079-9b022302847f_Enabled">
    <vt:lpwstr>true</vt:lpwstr>
  </property>
  <property fmtid="{D5CDD505-2E9C-101B-9397-08002B2CF9AE}" pid="5" name="MSIP_Label_3094c1fb-3db8-4cce-b079-9b022302847f_SetDate">
    <vt:lpwstr>2026-04-17T11:51:59Z</vt:lpwstr>
  </property>
  <property fmtid="{D5CDD505-2E9C-101B-9397-08002B2CF9AE}" pid="6" name="MSIP_Label_3094c1fb-3db8-4cce-b079-9b022302847f_Method">
    <vt:lpwstr>Standard</vt:lpwstr>
  </property>
  <property fmtid="{D5CDD505-2E9C-101B-9397-08002B2CF9AE}" pid="7" name="MSIP_Label_3094c1fb-3db8-4cce-b079-9b022302847f_Name">
    <vt:lpwstr>[Prod v5] C1 - Standard</vt:lpwstr>
  </property>
  <property fmtid="{D5CDD505-2E9C-101B-9397-08002B2CF9AE}" pid="8" name="MSIP_Label_3094c1fb-3db8-4cce-b079-9b022302847f_SiteId">
    <vt:lpwstr>035e5292-5a25-4509-bb08-a555f7d31a8b</vt:lpwstr>
  </property>
  <property fmtid="{D5CDD505-2E9C-101B-9397-08002B2CF9AE}" pid="9" name="MSIP_Label_3094c1fb-3db8-4cce-b079-9b022302847f_ActionId">
    <vt:lpwstr>25c65bb6-65fb-4af9-905a-b66c34b75350</vt:lpwstr>
  </property>
  <property fmtid="{D5CDD505-2E9C-101B-9397-08002B2CF9AE}" pid="10" name="MSIP_Label_3094c1fb-3db8-4cce-b079-9b022302847f_ContentBits">
    <vt:lpwstr>0</vt:lpwstr>
  </property>
  <property fmtid="{D5CDD505-2E9C-101B-9397-08002B2CF9AE}" pid="11" name="MSIP_Label_3094c1fb-3db8-4cce-b079-9b022302847f_Tag">
    <vt:lpwstr>10, 3, 0, 1</vt:lpwstr>
  </property>
</Properties>
</file>